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56"/>
  </p:notesMasterIdLst>
  <p:sldIdLst>
    <p:sldId id="257" r:id="rId2"/>
    <p:sldId id="666" r:id="rId3"/>
    <p:sldId id="667" r:id="rId4"/>
    <p:sldId id="668" r:id="rId5"/>
    <p:sldId id="669" r:id="rId6"/>
    <p:sldId id="670" r:id="rId7"/>
    <p:sldId id="671" r:id="rId8"/>
    <p:sldId id="672" r:id="rId9"/>
    <p:sldId id="673" r:id="rId10"/>
    <p:sldId id="674" r:id="rId11"/>
    <p:sldId id="675" r:id="rId12"/>
    <p:sldId id="676" r:id="rId13"/>
    <p:sldId id="677" r:id="rId14"/>
    <p:sldId id="678" r:id="rId15"/>
    <p:sldId id="679" r:id="rId16"/>
    <p:sldId id="680" r:id="rId17"/>
    <p:sldId id="681" r:id="rId18"/>
    <p:sldId id="682" r:id="rId19"/>
    <p:sldId id="683" r:id="rId20"/>
    <p:sldId id="684" r:id="rId21"/>
    <p:sldId id="685" r:id="rId22"/>
    <p:sldId id="686" r:id="rId23"/>
    <p:sldId id="687" r:id="rId24"/>
    <p:sldId id="688" r:id="rId25"/>
    <p:sldId id="689" r:id="rId26"/>
    <p:sldId id="690" r:id="rId27"/>
    <p:sldId id="691" r:id="rId28"/>
    <p:sldId id="692" r:id="rId29"/>
    <p:sldId id="693" r:id="rId30"/>
    <p:sldId id="694" r:id="rId31"/>
    <p:sldId id="695" r:id="rId32"/>
    <p:sldId id="696" r:id="rId33"/>
    <p:sldId id="697" r:id="rId34"/>
    <p:sldId id="698" r:id="rId35"/>
    <p:sldId id="699" r:id="rId36"/>
    <p:sldId id="700" r:id="rId37"/>
    <p:sldId id="701" r:id="rId38"/>
    <p:sldId id="702" r:id="rId39"/>
    <p:sldId id="703" r:id="rId40"/>
    <p:sldId id="273" r:id="rId41"/>
    <p:sldId id="416" r:id="rId42"/>
    <p:sldId id="461" r:id="rId43"/>
    <p:sldId id="458" r:id="rId44"/>
    <p:sldId id="510" r:id="rId45"/>
    <p:sldId id="330" r:id="rId46"/>
    <p:sldId id="428" r:id="rId47"/>
    <p:sldId id="499" r:id="rId48"/>
    <p:sldId id="337" r:id="rId49"/>
    <p:sldId id="340" r:id="rId50"/>
    <p:sldId id="343" r:id="rId51"/>
    <p:sldId id="443" r:id="rId52"/>
    <p:sldId id="344" r:id="rId53"/>
    <p:sldId id="477" r:id="rId54"/>
    <p:sldId id="346" r:id="rId55"/>
    <p:sldId id="348" r:id="rId56"/>
    <p:sldId id="350" r:id="rId57"/>
    <p:sldId id="629" r:id="rId58"/>
    <p:sldId id="631" r:id="rId59"/>
    <p:sldId id="634" r:id="rId60"/>
    <p:sldId id="635" r:id="rId61"/>
    <p:sldId id="637" r:id="rId62"/>
    <p:sldId id="638" r:id="rId63"/>
    <p:sldId id="639" r:id="rId64"/>
    <p:sldId id="641" r:id="rId65"/>
    <p:sldId id="642" r:id="rId66"/>
    <p:sldId id="643" r:id="rId67"/>
    <p:sldId id="644" r:id="rId68"/>
    <p:sldId id="645" r:id="rId69"/>
    <p:sldId id="646" r:id="rId70"/>
    <p:sldId id="647" r:id="rId71"/>
    <p:sldId id="619" r:id="rId72"/>
    <p:sldId id="620" r:id="rId73"/>
    <p:sldId id="621" r:id="rId74"/>
    <p:sldId id="648" r:id="rId75"/>
    <p:sldId id="580" r:id="rId76"/>
    <p:sldId id="534" r:id="rId77"/>
    <p:sldId id="535" r:id="rId78"/>
    <p:sldId id="536" r:id="rId79"/>
    <p:sldId id="537" r:id="rId80"/>
    <p:sldId id="538" r:id="rId81"/>
    <p:sldId id="624" r:id="rId82"/>
    <p:sldId id="626" r:id="rId83"/>
    <p:sldId id="625" r:id="rId84"/>
    <p:sldId id="540" r:id="rId85"/>
    <p:sldId id="541" r:id="rId86"/>
    <p:sldId id="542" r:id="rId87"/>
    <p:sldId id="585" r:id="rId88"/>
    <p:sldId id="586" r:id="rId89"/>
    <p:sldId id="543" r:id="rId90"/>
    <p:sldId id="544" r:id="rId91"/>
    <p:sldId id="617" r:id="rId92"/>
    <p:sldId id="545" r:id="rId93"/>
    <p:sldId id="546" r:id="rId94"/>
    <p:sldId id="547" r:id="rId95"/>
    <p:sldId id="548" r:id="rId96"/>
    <p:sldId id="549" r:id="rId97"/>
    <p:sldId id="551" r:id="rId98"/>
    <p:sldId id="552" r:id="rId99"/>
    <p:sldId id="553" r:id="rId100"/>
    <p:sldId id="555" r:id="rId101"/>
    <p:sldId id="556" r:id="rId102"/>
    <p:sldId id="557" r:id="rId103"/>
    <p:sldId id="558" r:id="rId104"/>
    <p:sldId id="559" r:id="rId105"/>
    <p:sldId id="560" r:id="rId106"/>
    <p:sldId id="561" r:id="rId107"/>
    <p:sldId id="562" r:id="rId108"/>
    <p:sldId id="563" r:id="rId109"/>
    <p:sldId id="564" r:id="rId110"/>
    <p:sldId id="565" r:id="rId111"/>
    <p:sldId id="566" r:id="rId112"/>
    <p:sldId id="567" r:id="rId113"/>
    <p:sldId id="568" r:id="rId114"/>
    <p:sldId id="569" r:id="rId115"/>
    <p:sldId id="649" r:id="rId116"/>
    <p:sldId id="650" r:id="rId117"/>
    <p:sldId id="651" r:id="rId118"/>
    <p:sldId id="652" r:id="rId119"/>
    <p:sldId id="653" r:id="rId120"/>
    <p:sldId id="571" r:id="rId121"/>
    <p:sldId id="588" r:id="rId122"/>
    <p:sldId id="587" r:id="rId123"/>
    <p:sldId id="572" r:id="rId124"/>
    <p:sldId id="584" r:id="rId125"/>
    <p:sldId id="590" r:id="rId126"/>
    <p:sldId id="589" r:id="rId127"/>
    <p:sldId id="622" r:id="rId128"/>
    <p:sldId id="578" r:id="rId129"/>
    <p:sldId id="579" r:id="rId130"/>
    <p:sldId id="593" r:id="rId131"/>
    <p:sldId id="591" r:id="rId132"/>
    <p:sldId id="592" r:id="rId133"/>
    <p:sldId id="594" r:id="rId134"/>
    <p:sldId id="595" r:id="rId135"/>
    <p:sldId id="610" r:id="rId136"/>
    <p:sldId id="596" r:id="rId137"/>
    <p:sldId id="597" r:id="rId138"/>
    <p:sldId id="598" r:id="rId139"/>
    <p:sldId id="655" r:id="rId140"/>
    <p:sldId id="663" r:id="rId141"/>
    <p:sldId id="600" r:id="rId142"/>
    <p:sldId id="601" r:id="rId143"/>
    <p:sldId id="602" r:id="rId144"/>
    <p:sldId id="603" r:id="rId145"/>
    <p:sldId id="604" r:id="rId146"/>
    <p:sldId id="605" r:id="rId147"/>
    <p:sldId id="606" r:id="rId148"/>
    <p:sldId id="607" r:id="rId149"/>
    <p:sldId id="608" r:id="rId150"/>
    <p:sldId id="611" r:id="rId151"/>
    <p:sldId id="612" r:id="rId152"/>
    <p:sldId id="613" r:id="rId153"/>
    <p:sldId id="614" r:id="rId154"/>
    <p:sldId id="404" r:id="rId15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B9E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16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notesMaster" Target="notesMasters/notesMaster1.xml"/><Relationship Id="rId157" Type="http://schemas.openxmlformats.org/officeDocument/2006/relationships/printerSettings" Target="printerSettings/printerSettings1.bin"/><Relationship Id="rId158" Type="http://schemas.openxmlformats.org/officeDocument/2006/relationships/presProps" Target="presProps.xml"/><Relationship Id="rId15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theme" Target="theme/theme1.xml"/><Relationship Id="rId16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5.xml"/><Relationship Id="rId4" Type="http://schemas.openxmlformats.org/officeDocument/2006/relationships/slide" Target="slides/slide66.xml"/><Relationship Id="rId5" Type="http://schemas.openxmlformats.org/officeDocument/2006/relationships/slide" Target="slides/slide67.xml"/><Relationship Id="rId6" Type="http://schemas.openxmlformats.org/officeDocument/2006/relationships/slide" Target="slides/slide133.xml"/><Relationship Id="rId7" Type="http://schemas.openxmlformats.org/officeDocument/2006/relationships/slide" Target="slides/slide154.xml"/><Relationship Id="rId1" Type="http://schemas.openxmlformats.org/officeDocument/2006/relationships/slide" Target="slides/slide48.xml"/><Relationship Id="rId2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20907-372E-4E8D-AA1E-63EDD69F3413}" type="doc">
      <dgm:prSet loTypeId="urn:microsoft.com/office/officeart/2005/8/layout/hProcess10#3" loCatId="process" qsTypeId="urn:microsoft.com/office/officeart/2005/8/quickstyle/3d1" qsCatId="3D" csTypeId="urn:microsoft.com/office/officeart/2005/8/colors/accent1_2" csCatId="accent1" phldr="1"/>
      <dgm:spPr/>
    </dgm:pt>
    <dgm:pt modelId="{F91A0C74-1B65-42A0-9192-1DA9A8DA6ED2}">
      <dgm:prSet phldrT="[Texto]"/>
      <dgm:spPr/>
      <dgm:t>
        <a:bodyPr/>
        <a:lstStyle/>
        <a:p>
          <a:r>
            <a:rPr lang="es-ES" dirty="0" smtClean="0"/>
            <a:t>Fitoplancton</a:t>
          </a:r>
          <a:endParaRPr lang="es-ES" dirty="0"/>
        </a:p>
      </dgm:t>
    </dgm:pt>
    <dgm:pt modelId="{F9A9C9F5-33A1-453B-A08B-A69DE6D2FA30}" type="parTrans" cxnId="{EAB1E767-28DD-4B93-93CF-BFA5495051E5}">
      <dgm:prSet/>
      <dgm:spPr/>
      <dgm:t>
        <a:bodyPr/>
        <a:lstStyle/>
        <a:p>
          <a:endParaRPr lang="es-ES"/>
        </a:p>
      </dgm:t>
    </dgm:pt>
    <dgm:pt modelId="{B549AF5C-6A68-47E5-93A6-A052ACC4F4D1}" type="sibTrans" cxnId="{EAB1E767-28DD-4B93-93CF-BFA5495051E5}">
      <dgm:prSet/>
      <dgm:spPr/>
      <dgm:t>
        <a:bodyPr/>
        <a:lstStyle/>
        <a:p>
          <a:endParaRPr lang="es-ES"/>
        </a:p>
      </dgm:t>
    </dgm:pt>
    <dgm:pt modelId="{E1518E96-4D9E-4BDC-8D3D-1A17C26CF5E0}">
      <dgm:prSet phldrT="[Texto]"/>
      <dgm:spPr/>
      <dgm:t>
        <a:bodyPr/>
        <a:lstStyle/>
        <a:p>
          <a:r>
            <a:rPr lang="es-ES" dirty="0" err="1" smtClean="0"/>
            <a:t>Krill</a:t>
          </a:r>
          <a:endParaRPr lang="es-ES" dirty="0"/>
        </a:p>
      </dgm:t>
    </dgm:pt>
    <dgm:pt modelId="{D23D10D7-1324-4B8E-815C-30C564D6439A}" type="parTrans" cxnId="{DD5C7C9D-F0B5-4762-89B7-98736F19AC58}">
      <dgm:prSet/>
      <dgm:spPr/>
      <dgm:t>
        <a:bodyPr/>
        <a:lstStyle/>
        <a:p>
          <a:endParaRPr lang="es-ES"/>
        </a:p>
      </dgm:t>
    </dgm:pt>
    <dgm:pt modelId="{2D2D4AD0-53C9-47D4-B2F6-75F48F341D85}" type="sibTrans" cxnId="{DD5C7C9D-F0B5-4762-89B7-98736F19AC58}">
      <dgm:prSet/>
      <dgm:spPr/>
      <dgm:t>
        <a:bodyPr/>
        <a:lstStyle/>
        <a:p>
          <a:endParaRPr lang="es-ES"/>
        </a:p>
      </dgm:t>
    </dgm:pt>
    <dgm:pt modelId="{D197A464-FC05-4606-BA33-117CE8936BE4}">
      <dgm:prSet phldrT="[Texto]"/>
      <dgm:spPr/>
      <dgm:t>
        <a:bodyPr/>
        <a:lstStyle/>
        <a:p>
          <a:r>
            <a:rPr lang="es-ES" dirty="0" smtClean="0"/>
            <a:t>Pingüino </a:t>
          </a:r>
          <a:r>
            <a:rPr lang="es-ES" dirty="0" err="1" smtClean="0"/>
            <a:t>Adelie</a:t>
          </a:r>
          <a:endParaRPr lang="es-ES" dirty="0"/>
        </a:p>
      </dgm:t>
    </dgm:pt>
    <dgm:pt modelId="{EDAC75EB-EF95-4AA5-A19A-6B9A7C8B5B6F}" type="parTrans" cxnId="{D31C5E8A-A443-4EA4-8212-EBBA9607A2F2}">
      <dgm:prSet/>
      <dgm:spPr/>
      <dgm:t>
        <a:bodyPr/>
        <a:lstStyle/>
        <a:p>
          <a:endParaRPr lang="es-ES"/>
        </a:p>
      </dgm:t>
    </dgm:pt>
    <dgm:pt modelId="{0F57438C-255A-4652-96C0-12A69676AD7C}" type="sibTrans" cxnId="{D31C5E8A-A443-4EA4-8212-EBBA9607A2F2}">
      <dgm:prSet/>
      <dgm:spPr/>
      <dgm:t>
        <a:bodyPr/>
        <a:lstStyle/>
        <a:p>
          <a:endParaRPr lang="es-ES"/>
        </a:p>
      </dgm:t>
    </dgm:pt>
    <dgm:pt modelId="{A6FB1B57-B7C8-4906-B84B-9F720FBDC54F}">
      <dgm:prSet phldrT="[Texto]"/>
      <dgm:spPr/>
      <dgm:t>
        <a:bodyPr/>
        <a:lstStyle/>
        <a:p>
          <a:r>
            <a:rPr lang="es-ES" dirty="0" smtClean="0"/>
            <a:t>Orca</a:t>
          </a:r>
          <a:endParaRPr lang="es-ES" dirty="0"/>
        </a:p>
      </dgm:t>
    </dgm:pt>
    <dgm:pt modelId="{131C72B5-C052-4BC7-8AB4-217D7C004239}" type="parTrans" cxnId="{5A4379EB-005F-4973-B677-54B42950C55E}">
      <dgm:prSet/>
      <dgm:spPr/>
      <dgm:t>
        <a:bodyPr/>
        <a:lstStyle/>
        <a:p>
          <a:endParaRPr lang="es-ES"/>
        </a:p>
      </dgm:t>
    </dgm:pt>
    <dgm:pt modelId="{FBA42D24-0FD0-4FDB-B931-D4C69C13B29A}" type="sibTrans" cxnId="{5A4379EB-005F-4973-B677-54B42950C55E}">
      <dgm:prSet/>
      <dgm:spPr/>
      <dgm:t>
        <a:bodyPr/>
        <a:lstStyle/>
        <a:p>
          <a:endParaRPr lang="es-ES"/>
        </a:p>
      </dgm:t>
    </dgm:pt>
    <dgm:pt modelId="{B25E9694-F1F3-43A9-90CF-6F5DCDD9E873}">
      <dgm:prSet phldrT="[Texto]"/>
      <dgm:spPr/>
      <dgm:t>
        <a:bodyPr/>
        <a:lstStyle/>
        <a:p>
          <a:r>
            <a:rPr lang="es-ES" dirty="0" smtClean="0"/>
            <a:t>Humanos</a:t>
          </a:r>
          <a:endParaRPr lang="es-ES" dirty="0"/>
        </a:p>
      </dgm:t>
    </dgm:pt>
    <dgm:pt modelId="{41FE5299-B762-4705-949F-26F14DED1A70}" type="parTrans" cxnId="{5A4B374A-9C16-47DB-90D7-93A6D6E92C7E}">
      <dgm:prSet/>
      <dgm:spPr/>
      <dgm:t>
        <a:bodyPr/>
        <a:lstStyle/>
        <a:p>
          <a:endParaRPr lang="es-ES"/>
        </a:p>
      </dgm:t>
    </dgm:pt>
    <dgm:pt modelId="{7298B608-0F9C-49EE-A146-1F720CCE699E}" type="sibTrans" cxnId="{5A4B374A-9C16-47DB-90D7-93A6D6E92C7E}">
      <dgm:prSet/>
      <dgm:spPr/>
      <dgm:t>
        <a:bodyPr/>
        <a:lstStyle/>
        <a:p>
          <a:endParaRPr lang="es-ES"/>
        </a:p>
      </dgm:t>
    </dgm:pt>
    <dgm:pt modelId="{1671257D-0679-47AE-8C97-887220712AF4}" type="pres">
      <dgm:prSet presAssocID="{D2520907-372E-4E8D-AA1E-63EDD69F3413}" presName="Name0" presStyleCnt="0">
        <dgm:presLayoutVars>
          <dgm:dir/>
          <dgm:resizeHandles val="exact"/>
        </dgm:presLayoutVars>
      </dgm:prSet>
      <dgm:spPr/>
    </dgm:pt>
    <dgm:pt modelId="{2632FE41-5572-4451-A6B7-747FCF827093}" type="pres">
      <dgm:prSet presAssocID="{F91A0C74-1B65-42A0-9192-1DA9A8DA6ED2}" presName="composite" presStyleCnt="0"/>
      <dgm:spPr/>
    </dgm:pt>
    <dgm:pt modelId="{CC6A1A18-EF17-461F-8396-7DF62832E411}" type="pres">
      <dgm:prSet presAssocID="{F91A0C74-1B65-42A0-9192-1DA9A8DA6ED2}" presName="imagSh" presStyleLbl="b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4C51457-8DC7-484F-B953-828C0ABD8469}" type="pres">
      <dgm:prSet presAssocID="{F91A0C74-1B65-42A0-9192-1DA9A8DA6ED2}" presName="txNode" presStyleLbl="node1" presStyleIdx="0" presStyleCnt="5" custScaleX="97593" custScaleY="47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B33A1E-A36B-4562-ABD1-038BDA52FF9A}" type="pres">
      <dgm:prSet presAssocID="{B549AF5C-6A68-47E5-93A6-A052ACC4F4D1}" presName="sibTrans" presStyleLbl="sibTrans2D1" presStyleIdx="0" presStyleCnt="4"/>
      <dgm:spPr/>
      <dgm:t>
        <a:bodyPr/>
        <a:lstStyle/>
        <a:p>
          <a:endParaRPr lang="es-ES"/>
        </a:p>
      </dgm:t>
    </dgm:pt>
    <dgm:pt modelId="{F1337117-1249-42CE-BA28-7106DFF4A4E3}" type="pres">
      <dgm:prSet presAssocID="{B549AF5C-6A68-47E5-93A6-A052ACC4F4D1}" presName="connTx" presStyleLbl="sibTrans2D1" presStyleIdx="0" presStyleCnt="4"/>
      <dgm:spPr/>
      <dgm:t>
        <a:bodyPr/>
        <a:lstStyle/>
        <a:p>
          <a:endParaRPr lang="es-ES"/>
        </a:p>
      </dgm:t>
    </dgm:pt>
    <dgm:pt modelId="{6F1C2E07-30F9-43D7-A198-42989B2BE87A}" type="pres">
      <dgm:prSet presAssocID="{E1518E96-4D9E-4BDC-8D3D-1A17C26CF5E0}" presName="composite" presStyleCnt="0"/>
      <dgm:spPr/>
    </dgm:pt>
    <dgm:pt modelId="{5BD48376-A9F6-4259-8BE9-A91AB0EFCBCA}" type="pres">
      <dgm:prSet presAssocID="{E1518E96-4D9E-4BDC-8D3D-1A17C26CF5E0}" presName="imagSh" presStyleLbl="b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46A44F3-BC26-4579-AB64-F1872BD46198}" type="pres">
      <dgm:prSet presAssocID="{E1518E96-4D9E-4BDC-8D3D-1A17C26CF5E0}" presName="txNode" presStyleLbl="node1" presStyleIdx="1" presStyleCnt="5" custScaleY="421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B95C60-183D-4492-85F3-D7195D0136E8}" type="pres">
      <dgm:prSet presAssocID="{2D2D4AD0-53C9-47D4-B2F6-75F48F341D8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18AA75B4-76A5-482F-B4CF-2D39688A40F3}" type="pres">
      <dgm:prSet presAssocID="{2D2D4AD0-53C9-47D4-B2F6-75F48F341D85}" presName="connTx" presStyleLbl="sibTrans2D1" presStyleIdx="1" presStyleCnt="4"/>
      <dgm:spPr/>
      <dgm:t>
        <a:bodyPr/>
        <a:lstStyle/>
        <a:p>
          <a:endParaRPr lang="es-ES"/>
        </a:p>
      </dgm:t>
    </dgm:pt>
    <dgm:pt modelId="{D64B3318-C40B-4A91-B460-1F400F6C6103}" type="pres">
      <dgm:prSet presAssocID="{D197A464-FC05-4606-BA33-117CE8936BE4}" presName="composite" presStyleCnt="0"/>
      <dgm:spPr/>
    </dgm:pt>
    <dgm:pt modelId="{EFC58982-B27F-49B7-A64F-CEED08907288}" type="pres">
      <dgm:prSet presAssocID="{D197A464-FC05-4606-BA33-117CE8936BE4}" presName="imagSh" presStyleLbl="b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1C7719C-5F00-4804-A508-09506FCD603D}" type="pres">
      <dgm:prSet presAssocID="{D197A464-FC05-4606-BA33-117CE8936BE4}" presName="txNode" presStyleLbl="node1" presStyleIdx="2" presStyleCnt="5" custScaleY="414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F52AE7-4AC8-4D87-A696-292505781AD9}" type="pres">
      <dgm:prSet presAssocID="{0F57438C-255A-4652-96C0-12A69676AD7C}" presName="sibTrans" presStyleLbl="sibTrans2D1" presStyleIdx="2" presStyleCnt="4"/>
      <dgm:spPr/>
      <dgm:t>
        <a:bodyPr/>
        <a:lstStyle/>
        <a:p>
          <a:endParaRPr lang="es-ES"/>
        </a:p>
      </dgm:t>
    </dgm:pt>
    <dgm:pt modelId="{94919908-F9FF-4CA7-8E2E-8214364E426E}" type="pres">
      <dgm:prSet presAssocID="{0F57438C-255A-4652-96C0-12A69676AD7C}" presName="connTx" presStyleLbl="sibTrans2D1" presStyleIdx="2" presStyleCnt="4"/>
      <dgm:spPr/>
      <dgm:t>
        <a:bodyPr/>
        <a:lstStyle/>
        <a:p>
          <a:endParaRPr lang="es-ES"/>
        </a:p>
      </dgm:t>
    </dgm:pt>
    <dgm:pt modelId="{F600DDBB-1D01-49EC-A4DA-B89FAD4A1110}" type="pres">
      <dgm:prSet presAssocID="{A6FB1B57-B7C8-4906-B84B-9F720FBDC54F}" presName="composite" presStyleCnt="0"/>
      <dgm:spPr/>
    </dgm:pt>
    <dgm:pt modelId="{5D3CFC76-CDC9-43D6-BCC4-68AD98838133}" type="pres">
      <dgm:prSet presAssocID="{A6FB1B57-B7C8-4906-B84B-9F720FBDC54F}" presName="imagSh" presStyleLbl="b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BC4A2A8-3130-4CC3-8B2A-0CEE1CA26D91}" type="pres">
      <dgm:prSet presAssocID="{A6FB1B57-B7C8-4906-B84B-9F720FBDC54F}" presName="txNode" presStyleLbl="node1" presStyleIdx="3" presStyleCnt="5" custScaleY="421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A59F8-38D5-4712-9CB3-8DF08EF8873A}" type="pres">
      <dgm:prSet presAssocID="{FBA42D24-0FD0-4FDB-B931-D4C69C13B29A}" presName="sibTrans" presStyleLbl="sibTrans2D1" presStyleIdx="3" presStyleCnt="4"/>
      <dgm:spPr/>
      <dgm:t>
        <a:bodyPr/>
        <a:lstStyle/>
        <a:p>
          <a:endParaRPr lang="es-ES"/>
        </a:p>
      </dgm:t>
    </dgm:pt>
    <dgm:pt modelId="{60A1B73A-1A4C-4C39-8A8F-C7D383ED906D}" type="pres">
      <dgm:prSet presAssocID="{FBA42D24-0FD0-4FDB-B931-D4C69C13B29A}" presName="connTx" presStyleLbl="sibTrans2D1" presStyleIdx="3" presStyleCnt="4"/>
      <dgm:spPr/>
      <dgm:t>
        <a:bodyPr/>
        <a:lstStyle/>
        <a:p>
          <a:endParaRPr lang="es-ES"/>
        </a:p>
      </dgm:t>
    </dgm:pt>
    <dgm:pt modelId="{7CEE600E-F779-41A7-A6C1-B8189EE9597C}" type="pres">
      <dgm:prSet presAssocID="{B25E9694-F1F3-43A9-90CF-6F5DCDD9E873}" presName="composite" presStyleCnt="0"/>
      <dgm:spPr/>
    </dgm:pt>
    <dgm:pt modelId="{8BEB4C28-80B3-4FF8-8B76-1C8415800F58}" type="pres">
      <dgm:prSet presAssocID="{B25E9694-F1F3-43A9-90CF-6F5DCDD9E873}" presName="imagSh" presStyleLbl="b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AEA885-22E0-4936-8142-275A31612765}" type="pres">
      <dgm:prSet presAssocID="{B25E9694-F1F3-43A9-90CF-6F5DCDD9E873}" presName="txNode" presStyleLbl="node1" presStyleIdx="4" presStyleCnt="5" custScaleY="540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77927B-F6E1-47F2-BD43-44C3723B74ED}" type="presOf" srcId="{D2520907-372E-4E8D-AA1E-63EDD69F3413}" destId="{1671257D-0679-47AE-8C97-887220712AF4}" srcOrd="0" destOrd="0" presId="urn:microsoft.com/office/officeart/2005/8/layout/hProcess10#3"/>
    <dgm:cxn modelId="{D350BE74-F804-4EC2-BC47-21D6E7383582}" type="presOf" srcId="{2D2D4AD0-53C9-47D4-B2F6-75F48F341D85}" destId="{18AA75B4-76A5-482F-B4CF-2D39688A40F3}" srcOrd="1" destOrd="0" presId="urn:microsoft.com/office/officeart/2005/8/layout/hProcess10#3"/>
    <dgm:cxn modelId="{60768633-7649-4360-B800-51D1575DDDFC}" type="presOf" srcId="{0F57438C-255A-4652-96C0-12A69676AD7C}" destId="{0DF52AE7-4AC8-4D87-A696-292505781AD9}" srcOrd="0" destOrd="0" presId="urn:microsoft.com/office/officeart/2005/8/layout/hProcess10#3"/>
    <dgm:cxn modelId="{4E9CEB2C-BB0D-46C5-B1C2-EE6EB632D007}" type="presOf" srcId="{A6FB1B57-B7C8-4906-B84B-9F720FBDC54F}" destId="{5BC4A2A8-3130-4CC3-8B2A-0CEE1CA26D91}" srcOrd="0" destOrd="0" presId="urn:microsoft.com/office/officeart/2005/8/layout/hProcess10#3"/>
    <dgm:cxn modelId="{D31C5E8A-A443-4EA4-8212-EBBA9607A2F2}" srcId="{D2520907-372E-4E8D-AA1E-63EDD69F3413}" destId="{D197A464-FC05-4606-BA33-117CE8936BE4}" srcOrd="2" destOrd="0" parTransId="{EDAC75EB-EF95-4AA5-A19A-6B9A7C8B5B6F}" sibTransId="{0F57438C-255A-4652-96C0-12A69676AD7C}"/>
    <dgm:cxn modelId="{91DEFCBA-24E0-430A-A3B7-B83FD6ED5BE0}" type="presOf" srcId="{E1518E96-4D9E-4BDC-8D3D-1A17C26CF5E0}" destId="{D46A44F3-BC26-4579-AB64-F1872BD46198}" srcOrd="0" destOrd="0" presId="urn:microsoft.com/office/officeart/2005/8/layout/hProcess10#3"/>
    <dgm:cxn modelId="{E707CF36-C549-4F8E-A67F-F1024EFD9C79}" type="presOf" srcId="{0F57438C-255A-4652-96C0-12A69676AD7C}" destId="{94919908-F9FF-4CA7-8E2E-8214364E426E}" srcOrd="1" destOrd="0" presId="urn:microsoft.com/office/officeart/2005/8/layout/hProcess10#3"/>
    <dgm:cxn modelId="{5A4379EB-005F-4973-B677-54B42950C55E}" srcId="{D2520907-372E-4E8D-AA1E-63EDD69F3413}" destId="{A6FB1B57-B7C8-4906-B84B-9F720FBDC54F}" srcOrd="3" destOrd="0" parTransId="{131C72B5-C052-4BC7-8AB4-217D7C004239}" sibTransId="{FBA42D24-0FD0-4FDB-B931-D4C69C13B29A}"/>
    <dgm:cxn modelId="{DD5C7C9D-F0B5-4762-89B7-98736F19AC58}" srcId="{D2520907-372E-4E8D-AA1E-63EDD69F3413}" destId="{E1518E96-4D9E-4BDC-8D3D-1A17C26CF5E0}" srcOrd="1" destOrd="0" parTransId="{D23D10D7-1324-4B8E-815C-30C564D6439A}" sibTransId="{2D2D4AD0-53C9-47D4-B2F6-75F48F341D85}"/>
    <dgm:cxn modelId="{5A4B374A-9C16-47DB-90D7-93A6D6E92C7E}" srcId="{D2520907-372E-4E8D-AA1E-63EDD69F3413}" destId="{B25E9694-F1F3-43A9-90CF-6F5DCDD9E873}" srcOrd="4" destOrd="0" parTransId="{41FE5299-B762-4705-949F-26F14DED1A70}" sibTransId="{7298B608-0F9C-49EE-A146-1F720CCE699E}"/>
    <dgm:cxn modelId="{030EEA19-3FD9-4E96-BACF-B38E7CA71193}" type="presOf" srcId="{F91A0C74-1B65-42A0-9192-1DA9A8DA6ED2}" destId="{24C51457-8DC7-484F-B953-828C0ABD8469}" srcOrd="0" destOrd="0" presId="urn:microsoft.com/office/officeart/2005/8/layout/hProcess10#3"/>
    <dgm:cxn modelId="{EAB1E767-28DD-4B93-93CF-BFA5495051E5}" srcId="{D2520907-372E-4E8D-AA1E-63EDD69F3413}" destId="{F91A0C74-1B65-42A0-9192-1DA9A8DA6ED2}" srcOrd="0" destOrd="0" parTransId="{F9A9C9F5-33A1-453B-A08B-A69DE6D2FA30}" sibTransId="{B549AF5C-6A68-47E5-93A6-A052ACC4F4D1}"/>
    <dgm:cxn modelId="{0E565A3D-CF45-4525-B358-EE22B16826DF}" type="presOf" srcId="{2D2D4AD0-53C9-47D4-B2F6-75F48F341D85}" destId="{60B95C60-183D-4492-85F3-D7195D0136E8}" srcOrd="0" destOrd="0" presId="urn:microsoft.com/office/officeart/2005/8/layout/hProcess10#3"/>
    <dgm:cxn modelId="{80A5CAEC-4535-4337-A95B-583832AE1F2E}" type="presOf" srcId="{FBA42D24-0FD0-4FDB-B931-D4C69C13B29A}" destId="{60A1B73A-1A4C-4C39-8A8F-C7D383ED906D}" srcOrd="1" destOrd="0" presId="urn:microsoft.com/office/officeart/2005/8/layout/hProcess10#3"/>
    <dgm:cxn modelId="{F637D286-7A2E-4B42-9780-C754A6DAEE64}" type="presOf" srcId="{B549AF5C-6A68-47E5-93A6-A052ACC4F4D1}" destId="{F1337117-1249-42CE-BA28-7106DFF4A4E3}" srcOrd="1" destOrd="0" presId="urn:microsoft.com/office/officeart/2005/8/layout/hProcess10#3"/>
    <dgm:cxn modelId="{DA985FC6-9B78-40D1-8056-463FDAC52870}" type="presOf" srcId="{B25E9694-F1F3-43A9-90CF-6F5DCDD9E873}" destId="{0EAEA885-22E0-4936-8142-275A31612765}" srcOrd="0" destOrd="0" presId="urn:microsoft.com/office/officeart/2005/8/layout/hProcess10#3"/>
    <dgm:cxn modelId="{C178492B-65E3-422A-BCE7-B25C20AE2901}" type="presOf" srcId="{B549AF5C-6A68-47E5-93A6-A052ACC4F4D1}" destId="{29B33A1E-A36B-4562-ABD1-038BDA52FF9A}" srcOrd="0" destOrd="0" presId="urn:microsoft.com/office/officeart/2005/8/layout/hProcess10#3"/>
    <dgm:cxn modelId="{7DB828D4-39D0-4998-AEF7-1D1BDC613716}" type="presOf" srcId="{D197A464-FC05-4606-BA33-117CE8936BE4}" destId="{11C7719C-5F00-4804-A508-09506FCD603D}" srcOrd="0" destOrd="0" presId="urn:microsoft.com/office/officeart/2005/8/layout/hProcess10#3"/>
    <dgm:cxn modelId="{F84D1B89-B96F-47EE-A6A3-DF5BF51AFA52}" type="presOf" srcId="{FBA42D24-0FD0-4FDB-B931-D4C69C13B29A}" destId="{BBFA59F8-38D5-4712-9CB3-8DF08EF8873A}" srcOrd="0" destOrd="0" presId="urn:microsoft.com/office/officeart/2005/8/layout/hProcess10#3"/>
    <dgm:cxn modelId="{5009B608-64AE-433E-AEAA-F67F4EDED3E2}" type="presParOf" srcId="{1671257D-0679-47AE-8C97-887220712AF4}" destId="{2632FE41-5572-4451-A6B7-747FCF827093}" srcOrd="0" destOrd="0" presId="urn:microsoft.com/office/officeart/2005/8/layout/hProcess10#3"/>
    <dgm:cxn modelId="{3B3182A9-A55C-48B4-A103-F361FEAE6697}" type="presParOf" srcId="{2632FE41-5572-4451-A6B7-747FCF827093}" destId="{CC6A1A18-EF17-461F-8396-7DF62832E411}" srcOrd="0" destOrd="0" presId="urn:microsoft.com/office/officeart/2005/8/layout/hProcess10#3"/>
    <dgm:cxn modelId="{5625B84C-8ED2-4766-8C82-7155D592CD92}" type="presParOf" srcId="{2632FE41-5572-4451-A6B7-747FCF827093}" destId="{24C51457-8DC7-484F-B953-828C0ABD8469}" srcOrd="1" destOrd="0" presId="urn:microsoft.com/office/officeart/2005/8/layout/hProcess10#3"/>
    <dgm:cxn modelId="{772D9EBF-405C-4378-97A7-28CAB5AE133B}" type="presParOf" srcId="{1671257D-0679-47AE-8C97-887220712AF4}" destId="{29B33A1E-A36B-4562-ABD1-038BDA52FF9A}" srcOrd="1" destOrd="0" presId="urn:microsoft.com/office/officeart/2005/8/layout/hProcess10#3"/>
    <dgm:cxn modelId="{05EA2DD5-CD49-456A-806E-C14F90B13710}" type="presParOf" srcId="{29B33A1E-A36B-4562-ABD1-038BDA52FF9A}" destId="{F1337117-1249-42CE-BA28-7106DFF4A4E3}" srcOrd="0" destOrd="0" presId="urn:microsoft.com/office/officeart/2005/8/layout/hProcess10#3"/>
    <dgm:cxn modelId="{E27651F2-A2C7-4482-A3E3-2DFD90964B36}" type="presParOf" srcId="{1671257D-0679-47AE-8C97-887220712AF4}" destId="{6F1C2E07-30F9-43D7-A198-42989B2BE87A}" srcOrd="2" destOrd="0" presId="urn:microsoft.com/office/officeart/2005/8/layout/hProcess10#3"/>
    <dgm:cxn modelId="{F9D243F7-DAC8-4DF2-92A7-8D2AD8477274}" type="presParOf" srcId="{6F1C2E07-30F9-43D7-A198-42989B2BE87A}" destId="{5BD48376-A9F6-4259-8BE9-A91AB0EFCBCA}" srcOrd="0" destOrd="0" presId="urn:microsoft.com/office/officeart/2005/8/layout/hProcess10#3"/>
    <dgm:cxn modelId="{175661FF-98A1-4E5A-ABB7-E09465F2E6A4}" type="presParOf" srcId="{6F1C2E07-30F9-43D7-A198-42989B2BE87A}" destId="{D46A44F3-BC26-4579-AB64-F1872BD46198}" srcOrd="1" destOrd="0" presId="urn:microsoft.com/office/officeart/2005/8/layout/hProcess10#3"/>
    <dgm:cxn modelId="{CCF3D584-7810-4119-B844-D1E97EED85AA}" type="presParOf" srcId="{1671257D-0679-47AE-8C97-887220712AF4}" destId="{60B95C60-183D-4492-85F3-D7195D0136E8}" srcOrd="3" destOrd="0" presId="urn:microsoft.com/office/officeart/2005/8/layout/hProcess10#3"/>
    <dgm:cxn modelId="{4EC00935-4A08-470E-9E24-FB867060C313}" type="presParOf" srcId="{60B95C60-183D-4492-85F3-D7195D0136E8}" destId="{18AA75B4-76A5-482F-B4CF-2D39688A40F3}" srcOrd="0" destOrd="0" presId="urn:microsoft.com/office/officeart/2005/8/layout/hProcess10#3"/>
    <dgm:cxn modelId="{12AC555A-77AE-40C4-A522-7FA33AE0CA27}" type="presParOf" srcId="{1671257D-0679-47AE-8C97-887220712AF4}" destId="{D64B3318-C40B-4A91-B460-1F400F6C6103}" srcOrd="4" destOrd="0" presId="urn:microsoft.com/office/officeart/2005/8/layout/hProcess10#3"/>
    <dgm:cxn modelId="{EA0DDA04-7152-43A6-B8B7-E783D7225E5D}" type="presParOf" srcId="{D64B3318-C40B-4A91-B460-1F400F6C6103}" destId="{EFC58982-B27F-49B7-A64F-CEED08907288}" srcOrd="0" destOrd="0" presId="urn:microsoft.com/office/officeart/2005/8/layout/hProcess10#3"/>
    <dgm:cxn modelId="{EA7A9283-A459-4F1A-96F3-6C7F2A7712A9}" type="presParOf" srcId="{D64B3318-C40B-4A91-B460-1F400F6C6103}" destId="{11C7719C-5F00-4804-A508-09506FCD603D}" srcOrd="1" destOrd="0" presId="urn:microsoft.com/office/officeart/2005/8/layout/hProcess10#3"/>
    <dgm:cxn modelId="{C82A2654-FD54-414B-9959-9DC596F38297}" type="presParOf" srcId="{1671257D-0679-47AE-8C97-887220712AF4}" destId="{0DF52AE7-4AC8-4D87-A696-292505781AD9}" srcOrd="5" destOrd="0" presId="urn:microsoft.com/office/officeart/2005/8/layout/hProcess10#3"/>
    <dgm:cxn modelId="{927F908A-092E-483C-8ABD-D763F09B1D68}" type="presParOf" srcId="{0DF52AE7-4AC8-4D87-A696-292505781AD9}" destId="{94919908-F9FF-4CA7-8E2E-8214364E426E}" srcOrd="0" destOrd="0" presId="urn:microsoft.com/office/officeart/2005/8/layout/hProcess10#3"/>
    <dgm:cxn modelId="{64331C43-A313-479B-A915-45CEC2CB1419}" type="presParOf" srcId="{1671257D-0679-47AE-8C97-887220712AF4}" destId="{F600DDBB-1D01-49EC-A4DA-B89FAD4A1110}" srcOrd="6" destOrd="0" presId="urn:microsoft.com/office/officeart/2005/8/layout/hProcess10#3"/>
    <dgm:cxn modelId="{904AF57B-17DC-4D71-8F87-4F1448D22491}" type="presParOf" srcId="{F600DDBB-1D01-49EC-A4DA-B89FAD4A1110}" destId="{5D3CFC76-CDC9-43D6-BCC4-68AD98838133}" srcOrd="0" destOrd="0" presId="urn:microsoft.com/office/officeart/2005/8/layout/hProcess10#3"/>
    <dgm:cxn modelId="{BDBCDA26-23E9-4406-830C-575B877903FD}" type="presParOf" srcId="{F600DDBB-1D01-49EC-A4DA-B89FAD4A1110}" destId="{5BC4A2A8-3130-4CC3-8B2A-0CEE1CA26D91}" srcOrd="1" destOrd="0" presId="urn:microsoft.com/office/officeart/2005/8/layout/hProcess10#3"/>
    <dgm:cxn modelId="{A22AFC67-E002-4218-9D34-A75EC6C7A802}" type="presParOf" srcId="{1671257D-0679-47AE-8C97-887220712AF4}" destId="{BBFA59F8-38D5-4712-9CB3-8DF08EF8873A}" srcOrd="7" destOrd="0" presId="urn:microsoft.com/office/officeart/2005/8/layout/hProcess10#3"/>
    <dgm:cxn modelId="{686526BE-4EDD-4145-9B2B-41BCE086D4B4}" type="presParOf" srcId="{BBFA59F8-38D5-4712-9CB3-8DF08EF8873A}" destId="{60A1B73A-1A4C-4C39-8A8F-C7D383ED906D}" srcOrd="0" destOrd="0" presId="urn:microsoft.com/office/officeart/2005/8/layout/hProcess10#3"/>
    <dgm:cxn modelId="{D1478619-DC50-4072-889F-05D89C441963}" type="presParOf" srcId="{1671257D-0679-47AE-8C97-887220712AF4}" destId="{7CEE600E-F779-41A7-A6C1-B8189EE9597C}" srcOrd="8" destOrd="0" presId="urn:microsoft.com/office/officeart/2005/8/layout/hProcess10#3"/>
    <dgm:cxn modelId="{2E7B42DC-63BA-42EB-8B90-CDF755C0367B}" type="presParOf" srcId="{7CEE600E-F779-41A7-A6C1-B8189EE9597C}" destId="{8BEB4C28-80B3-4FF8-8B76-1C8415800F58}" srcOrd="0" destOrd="0" presId="urn:microsoft.com/office/officeart/2005/8/layout/hProcess10#3"/>
    <dgm:cxn modelId="{9FC994DF-444D-466A-A320-8CF9BFB33501}" type="presParOf" srcId="{7CEE600E-F779-41A7-A6C1-B8189EE9597C}" destId="{0EAEA885-22E0-4936-8142-275A31612765}" srcOrd="1" destOrd="0" presId="urn:microsoft.com/office/officeart/2005/8/layout/hProcess10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C746E7-7AB3-4714-8C1C-79CB02EFD86A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</dgm:pt>
    <dgm:pt modelId="{30A84702-3935-42E9-A025-C3435F88EBDF}">
      <dgm:prSet phldrT="[Texto]" custT="1"/>
      <dgm:spPr/>
      <dgm:t>
        <a:bodyPr/>
        <a:lstStyle/>
        <a:p>
          <a:r>
            <a:rPr lang="es-ES" sz="2000" dirty="0" smtClean="0"/>
            <a:t>Bacterias y hongos</a:t>
          </a:r>
          <a:endParaRPr lang="es-ES" sz="2000" dirty="0"/>
        </a:p>
      </dgm:t>
    </dgm:pt>
    <dgm:pt modelId="{94668DF4-B2D3-4E0A-B2DC-5A517E605B24}" type="parTrans" cxnId="{AEACC9B0-BB51-4C43-85B1-8BE39B56C5A1}">
      <dgm:prSet/>
      <dgm:spPr/>
      <dgm:t>
        <a:bodyPr/>
        <a:lstStyle/>
        <a:p>
          <a:endParaRPr lang="es-ES"/>
        </a:p>
      </dgm:t>
    </dgm:pt>
    <dgm:pt modelId="{62C27CAA-519C-466E-95CD-85C3E8A0ED65}" type="sibTrans" cxnId="{AEACC9B0-BB51-4C43-85B1-8BE39B56C5A1}">
      <dgm:prSet/>
      <dgm:spPr/>
      <dgm:t>
        <a:bodyPr/>
        <a:lstStyle/>
        <a:p>
          <a:endParaRPr lang="es-ES"/>
        </a:p>
      </dgm:t>
    </dgm:pt>
    <dgm:pt modelId="{C96250EB-1E02-485E-9A75-6D1B8F0BBCD1}">
      <dgm:prSet phldrT="[Texto]" custT="1"/>
      <dgm:spPr/>
      <dgm:t>
        <a:bodyPr/>
        <a:lstStyle/>
        <a:p>
          <a:r>
            <a:rPr lang="es-ES" sz="2000" dirty="0" smtClean="0"/>
            <a:t>Herbívoros y omnívoros</a:t>
          </a:r>
          <a:endParaRPr lang="es-ES" sz="2000" dirty="0"/>
        </a:p>
      </dgm:t>
    </dgm:pt>
    <dgm:pt modelId="{8AB87363-072E-427B-95E1-DF6F1356E4D7}" type="parTrans" cxnId="{50F781F0-2879-423F-982F-BB1346C5D41F}">
      <dgm:prSet/>
      <dgm:spPr/>
      <dgm:t>
        <a:bodyPr/>
        <a:lstStyle/>
        <a:p>
          <a:endParaRPr lang="es-ES"/>
        </a:p>
      </dgm:t>
    </dgm:pt>
    <dgm:pt modelId="{8161D832-449F-4110-B0B7-7018BB158D99}" type="sibTrans" cxnId="{50F781F0-2879-423F-982F-BB1346C5D41F}">
      <dgm:prSet/>
      <dgm:spPr/>
      <dgm:t>
        <a:bodyPr/>
        <a:lstStyle/>
        <a:p>
          <a:endParaRPr lang="es-ES"/>
        </a:p>
      </dgm:t>
    </dgm:pt>
    <dgm:pt modelId="{8320A4B4-36CB-4E1C-A635-66AFE7DE6D1A}">
      <dgm:prSet phldrT="[Texto]" custT="1"/>
      <dgm:spPr/>
      <dgm:t>
        <a:bodyPr/>
        <a:lstStyle/>
        <a:p>
          <a:r>
            <a:rPr lang="es-ES" sz="2000" dirty="0" smtClean="0"/>
            <a:t>Carnívoros superiores</a:t>
          </a:r>
          <a:endParaRPr lang="es-ES" sz="2000" dirty="0"/>
        </a:p>
      </dgm:t>
    </dgm:pt>
    <dgm:pt modelId="{E8A1CC15-6474-438A-8EF2-FADF7802EAE9}" type="parTrans" cxnId="{C1D496DE-3359-4C47-BFEC-CBADAFC4459B}">
      <dgm:prSet/>
      <dgm:spPr/>
      <dgm:t>
        <a:bodyPr/>
        <a:lstStyle/>
        <a:p>
          <a:endParaRPr lang="es-ES"/>
        </a:p>
      </dgm:t>
    </dgm:pt>
    <dgm:pt modelId="{94985E99-7FDA-4A25-BE5B-5E2682B6A013}" type="sibTrans" cxnId="{C1D496DE-3359-4C47-BFEC-CBADAFC4459B}">
      <dgm:prSet/>
      <dgm:spPr/>
      <dgm:t>
        <a:bodyPr/>
        <a:lstStyle/>
        <a:p>
          <a:endParaRPr lang="es-ES"/>
        </a:p>
      </dgm:t>
    </dgm:pt>
    <dgm:pt modelId="{7AF34356-D1F2-44D8-B141-908B066946A9}">
      <dgm:prSet phldrT="[Texto]" custT="1"/>
      <dgm:spPr/>
      <dgm:t>
        <a:bodyPr/>
        <a:lstStyle/>
        <a:p>
          <a:r>
            <a:rPr lang="es-ES" sz="2000" dirty="0" smtClean="0"/>
            <a:t>Carnívoros inferiores</a:t>
          </a:r>
          <a:endParaRPr lang="es-ES" sz="2000" dirty="0"/>
        </a:p>
      </dgm:t>
    </dgm:pt>
    <dgm:pt modelId="{F0093396-F55E-4CA1-B150-CF6979AF538E}" type="parTrans" cxnId="{23495AF4-50D7-4516-8EEF-4A5D6DE99601}">
      <dgm:prSet/>
      <dgm:spPr/>
      <dgm:t>
        <a:bodyPr/>
        <a:lstStyle/>
        <a:p>
          <a:endParaRPr lang="es-ES"/>
        </a:p>
      </dgm:t>
    </dgm:pt>
    <dgm:pt modelId="{55523BF0-81A4-41A8-8D59-6D5C25503388}" type="sibTrans" cxnId="{23495AF4-50D7-4516-8EEF-4A5D6DE99601}">
      <dgm:prSet/>
      <dgm:spPr/>
      <dgm:t>
        <a:bodyPr/>
        <a:lstStyle/>
        <a:p>
          <a:endParaRPr lang="es-ES"/>
        </a:p>
      </dgm:t>
    </dgm:pt>
    <dgm:pt modelId="{9CEB789E-14C0-4590-BD1F-90B3B351178F}">
      <dgm:prSet phldrT="[Texto]" custT="1"/>
      <dgm:spPr/>
      <dgm:t>
        <a:bodyPr/>
        <a:lstStyle/>
        <a:p>
          <a:r>
            <a:rPr lang="es-ES" sz="2000" dirty="0" smtClean="0"/>
            <a:t>Detritus</a:t>
          </a:r>
          <a:endParaRPr lang="es-ES" sz="2000" dirty="0"/>
        </a:p>
      </dgm:t>
    </dgm:pt>
    <dgm:pt modelId="{9BCAAAF7-0F2B-4523-9D7B-A8AA965E703F}" type="parTrans" cxnId="{D99D990A-4A37-4D89-BAA0-19E4070CA8A8}">
      <dgm:prSet/>
      <dgm:spPr/>
      <dgm:t>
        <a:bodyPr/>
        <a:lstStyle/>
        <a:p>
          <a:endParaRPr lang="es-ES"/>
        </a:p>
      </dgm:t>
    </dgm:pt>
    <dgm:pt modelId="{2517B6B0-CF3F-4DB1-80D4-345E792E4992}" type="sibTrans" cxnId="{D99D990A-4A37-4D89-BAA0-19E4070CA8A8}">
      <dgm:prSet/>
      <dgm:spPr/>
      <dgm:t>
        <a:bodyPr/>
        <a:lstStyle/>
        <a:p>
          <a:endParaRPr lang="es-ES"/>
        </a:p>
      </dgm:t>
    </dgm:pt>
    <dgm:pt modelId="{F468AD07-EBB6-4A67-9EA4-65A045D7AFC3}" type="pres">
      <dgm:prSet presAssocID="{64C746E7-7AB3-4714-8C1C-79CB02EFD86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F4EE2EB3-FA60-418B-83DE-5D0D1419410B}" type="pres">
      <dgm:prSet presAssocID="{64C746E7-7AB3-4714-8C1C-79CB02EFD86A}" presName="cycle" presStyleCnt="0"/>
      <dgm:spPr/>
    </dgm:pt>
    <dgm:pt modelId="{23AFCF1A-DD04-4368-9375-E8A0AE69082C}" type="pres">
      <dgm:prSet presAssocID="{64C746E7-7AB3-4714-8C1C-79CB02EFD86A}" presName="centerShape" presStyleCnt="0"/>
      <dgm:spPr/>
    </dgm:pt>
    <dgm:pt modelId="{D5C8FA54-1E0F-42D9-AB25-08E1DBB36CEC}" type="pres">
      <dgm:prSet presAssocID="{64C746E7-7AB3-4714-8C1C-79CB02EFD86A}" presName="connSite" presStyleLbl="node1" presStyleIdx="0" presStyleCnt="6"/>
      <dgm:spPr/>
    </dgm:pt>
    <dgm:pt modelId="{08E0BD3F-CD03-4500-9612-0353753DD4C3}" type="pres">
      <dgm:prSet presAssocID="{64C746E7-7AB3-4714-8C1C-79CB02EFD86A}" presName="visible" presStyleLbl="node1" presStyleIdx="0" presStyleCnt="6" custScaleX="165720" custScaleY="16388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79E6B7-BBA4-4E66-B2F0-BCFF2B7D0747}" type="pres">
      <dgm:prSet presAssocID="{9BCAAAF7-0F2B-4523-9D7B-A8AA965E703F}" presName="Name25" presStyleLbl="parChTrans1D1" presStyleIdx="0" presStyleCnt="5"/>
      <dgm:spPr/>
      <dgm:t>
        <a:bodyPr/>
        <a:lstStyle/>
        <a:p>
          <a:endParaRPr lang="es-ES"/>
        </a:p>
      </dgm:t>
    </dgm:pt>
    <dgm:pt modelId="{A0A379B5-61E6-4254-AF9E-9EB6081EEA23}" type="pres">
      <dgm:prSet presAssocID="{9CEB789E-14C0-4590-BD1F-90B3B351178F}" presName="node" presStyleCnt="0"/>
      <dgm:spPr/>
    </dgm:pt>
    <dgm:pt modelId="{10186E3B-7485-4A5B-82C6-47064468FBAA}" type="pres">
      <dgm:prSet presAssocID="{9CEB789E-14C0-4590-BD1F-90B3B351178F}" presName="parentNode" presStyleLbl="node1" presStyleIdx="1" presStyleCnt="6" custScaleX="24499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447D93-5229-46ED-B946-252693B841CC}" type="pres">
      <dgm:prSet presAssocID="{9CEB789E-14C0-4590-BD1F-90B3B351178F}" presName="childNode" presStyleLbl="revTx" presStyleIdx="0" presStyleCnt="0">
        <dgm:presLayoutVars>
          <dgm:bulletEnabled val="1"/>
        </dgm:presLayoutVars>
      </dgm:prSet>
      <dgm:spPr/>
    </dgm:pt>
    <dgm:pt modelId="{E6EC286D-CAEC-40F0-A297-B0543F7625B0}" type="pres">
      <dgm:prSet presAssocID="{94668DF4-B2D3-4E0A-B2DC-5A517E605B24}" presName="Name25" presStyleLbl="parChTrans1D1" presStyleIdx="1" presStyleCnt="5"/>
      <dgm:spPr/>
      <dgm:t>
        <a:bodyPr/>
        <a:lstStyle/>
        <a:p>
          <a:endParaRPr lang="es-ES"/>
        </a:p>
      </dgm:t>
    </dgm:pt>
    <dgm:pt modelId="{7B3165ED-0098-457F-B9A5-2DD0518E4C28}" type="pres">
      <dgm:prSet presAssocID="{30A84702-3935-42E9-A025-C3435F88EBDF}" presName="node" presStyleCnt="0"/>
      <dgm:spPr/>
    </dgm:pt>
    <dgm:pt modelId="{07AA6C19-2490-413A-AB2F-7DD7754DBB4F}" type="pres">
      <dgm:prSet presAssocID="{30A84702-3935-42E9-A025-C3435F88EBDF}" presName="parentNode" presStyleLbl="node1" presStyleIdx="2" presStyleCnt="6" custScaleX="21047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38855C-0C75-405A-90C3-FBA5D854D5CF}" type="pres">
      <dgm:prSet presAssocID="{30A84702-3935-42E9-A025-C3435F88EBD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E3A78A-A500-47A5-8F7A-7DDFE3E44DE2}" type="pres">
      <dgm:prSet presAssocID="{8AB87363-072E-427B-95E1-DF6F1356E4D7}" presName="Name25" presStyleLbl="parChTrans1D1" presStyleIdx="2" presStyleCnt="5"/>
      <dgm:spPr/>
      <dgm:t>
        <a:bodyPr/>
        <a:lstStyle/>
        <a:p>
          <a:endParaRPr lang="es-ES"/>
        </a:p>
      </dgm:t>
    </dgm:pt>
    <dgm:pt modelId="{49A4BF3A-8014-4F36-9E9C-7041AED810CD}" type="pres">
      <dgm:prSet presAssocID="{C96250EB-1E02-485E-9A75-6D1B8F0BBCD1}" presName="node" presStyleCnt="0"/>
      <dgm:spPr/>
    </dgm:pt>
    <dgm:pt modelId="{EEEECEF6-D807-4FE5-B38E-C81FF8937C14}" type="pres">
      <dgm:prSet presAssocID="{C96250EB-1E02-485E-9A75-6D1B8F0BBCD1}" presName="parentNode" presStyleLbl="node1" presStyleIdx="3" presStyleCnt="6" custScaleX="218340" custScaleY="11115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9EB28-B453-4576-932A-030CE163B0ED}" type="pres">
      <dgm:prSet presAssocID="{C96250EB-1E02-485E-9A75-6D1B8F0BBCD1}" presName="childNode" presStyleLbl="revTx" presStyleIdx="0" presStyleCnt="0">
        <dgm:presLayoutVars>
          <dgm:bulletEnabled val="1"/>
        </dgm:presLayoutVars>
      </dgm:prSet>
      <dgm:spPr/>
    </dgm:pt>
    <dgm:pt modelId="{D480D967-C918-4B34-9E93-1637A4E9DB5B}" type="pres">
      <dgm:prSet presAssocID="{F0093396-F55E-4CA1-B150-CF6979AF538E}" presName="Name25" presStyleLbl="parChTrans1D1" presStyleIdx="3" presStyleCnt="5"/>
      <dgm:spPr/>
      <dgm:t>
        <a:bodyPr/>
        <a:lstStyle/>
        <a:p>
          <a:endParaRPr lang="es-ES"/>
        </a:p>
      </dgm:t>
    </dgm:pt>
    <dgm:pt modelId="{691B22C0-DE87-4087-8777-6CDBE23B8325}" type="pres">
      <dgm:prSet presAssocID="{7AF34356-D1F2-44D8-B141-908B066946A9}" presName="node" presStyleCnt="0"/>
      <dgm:spPr/>
    </dgm:pt>
    <dgm:pt modelId="{A7C056E0-FD57-49C2-A5ED-69658CE0D409}" type="pres">
      <dgm:prSet presAssocID="{7AF34356-D1F2-44D8-B141-908B066946A9}" presName="parentNode" presStyleLbl="node1" presStyleIdx="4" presStyleCnt="6" custScaleX="22535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6A6823-A41A-4229-8AE2-865A166E4CDB}" type="pres">
      <dgm:prSet presAssocID="{7AF34356-D1F2-44D8-B141-908B066946A9}" presName="childNode" presStyleLbl="revTx" presStyleIdx="0" presStyleCnt="0">
        <dgm:presLayoutVars>
          <dgm:bulletEnabled val="1"/>
        </dgm:presLayoutVars>
      </dgm:prSet>
      <dgm:spPr/>
    </dgm:pt>
    <dgm:pt modelId="{18802463-E7F9-4066-A0F9-32DA6520A9B8}" type="pres">
      <dgm:prSet presAssocID="{E8A1CC15-6474-438A-8EF2-FADF7802EAE9}" presName="Name25" presStyleLbl="parChTrans1D1" presStyleIdx="4" presStyleCnt="5"/>
      <dgm:spPr/>
      <dgm:t>
        <a:bodyPr/>
        <a:lstStyle/>
        <a:p>
          <a:endParaRPr lang="es-ES"/>
        </a:p>
      </dgm:t>
    </dgm:pt>
    <dgm:pt modelId="{8261DA1C-8971-4A78-8CDF-D86E4A769F1B}" type="pres">
      <dgm:prSet presAssocID="{8320A4B4-36CB-4E1C-A635-66AFE7DE6D1A}" presName="node" presStyleCnt="0"/>
      <dgm:spPr/>
    </dgm:pt>
    <dgm:pt modelId="{D4759B09-B3B8-4484-9653-D73431D348FC}" type="pres">
      <dgm:prSet presAssocID="{8320A4B4-36CB-4E1C-A635-66AFE7DE6D1A}" presName="parentNode" presStyleLbl="node1" presStyleIdx="5" presStyleCnt="6" custScaleX="21390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F57511-3D7F-49DB-8ED9-88A537BEDAFC}" type="pres">
      <dgm:prSet presAssocID="{8320A4B4-36CB-4E1C-A635-66AFE7DE6D1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1D496DE-3359-4C47-BFEC-CBADAFC4459B}" srcId="{64C746E7-7AB3-4714-8C1C-79CB02EFD86A}" destId="{8320A4B4-36CB-4E1C-A635-66AFE7DE6D1A}" srcOrd="4" destOrd="0" parTransId="{E8A1CC15-6474-438A-8EF2-FADF7802EAE9}" sibTransId="{94985E99-7FDA-4A25-BE5B-5E2682B6A013}"/>
    <dgm:cxn modelId="{A93F1B56-83C5-4771-8898-1A0CAD0DDCFD}" type="presOf" srcId="{8AB87363-072E-427B-95E1-DF6F1356E4D7}" destId="{59E3A78A-A500-47A5-8F7A-7DDFE3E44DE2}" srcOrd="0" destOrd="0" presId="urn:microsoft.com/office/officeart/2005/8/layout/radial2"/>
    <dgm:cxn modelId="{D4A5FF5F-824A-4CA4-A35B-951BD7BB44E6}" type="presOf" srcId="{64C746E7-7AB3-4714-8C1C-79CB02EFD86A}" destId="{F468AD07-EBB6-4A67-9EA4-65A045D7AFC3}" srcOrd="0" destOrd="0" presId="urn:microsoft.com/office/officeart/2005/8/layout/radial2"/>
    <dgm:cxn modelId="{C130D6F4-9AB7-4676-A316-1C288B95D161}" type="presOf" srcId="{8320A4B4-36CB-4E1C-A635-66AFE7DE6D1A}" destId="{D4759B09-B3B8-4484-9653-D73431D348FC}" srcOrd="0" destOrd="0" presId="urn:microsoft.com/office/officeart/2005/8/layout/radial2"/>
    <dgm:cxn modelId="{D99D990A-4A37-4D89-BAA0-19E4070CA8A8}" srcId="{64C746E7-7AB3-4714-8C1C-79CB02EFD86A}" destId="{9CEB789E-14C0-4590-BD1F-90B3B351178F}" srcOrd="0" destOrd="0" parTransId="{9BCAAAF7-0F2B-4523-9D7B-A8AA965E703F}" sibTransId="{2517B6B0-CF3F-4DB1-80D4-345E792E4992}"/>
    <dgm:cxn modelId="{AEACC9B0-BB51-4C43-85B1-8BE39B56C5A1}" srcId="{64C746E7-7AB3-4714-8C1C-79CB02EFD86A}" destId="{30A84702-3935-42E9-A025-C3435F88EBDF}" srcOrd="1" destOrd="0" parTransId="{94668DF4-B2D3-4E0A-B2DC-5A517E605B24}" sibTransId="{62C27CAA-519C-466E-95CD-85C3E8A0ED65}"/>
    <dgm:cxn modelId="{DD83DA42-61EE-489A-88DB-8BCF0B7BA2F1}" type="presOf" srcId="{C96250EB-1E02-485E-9A75-6D1B8F0BBCD1}" destId="{EEEECEF6-D807-4FE5-B38E-C81FF8937C14}" srcOrd="0" destOrd="0" presId="urn:microsoft.com/office/officeart/2005/8/layout/radial2"/>
    <dgm:cxn modelId="{F350B49E-01D3-4CAE-850A-80602B29DEB8}" type="presOf" srcId="{94668DF4-B2D3-4E0A-B2DC-5A517E605B24}" destId="{E6EC286D-CAEC-40F0-A297-B0543F7625B0}" srcOrd="0" destOrd="0" presId="urn:microsoft.com/office/officeart/2005/8/layout/radial2"/>
    <dgm:cxn modelId="{26B03851-AD97-4960-94EE-DEE814E86F12}" type="presOf" srcId="{E8A1CC15-6474-438A-8EF2-FADF7802EAE9}" destId="{18802463-E7F9-4066-A0F9-32DA6520A9B8}" srcOrd="0" destOrd="0" presId="urn:microsoft.com/office/officeart/2005/8/layout/radial2"/>
    <dgm:cxn modelId="{C86265E7-25E1-47A5-B07B-CB29C844A376}" type="presOf" srcId="{9CEB789E-14C0-4590-BD1F-90B3B351178F}" destId="{10186E3B-7485-4A5B-82C6-47064468FBAA}" srcOrd="0" destOrd="0" presId="urn:microsoft.com/office/officeart/2005/8/layout/radial2"/>
    <dgm:cxn modelId="{AB87C52D-3A22-44EF-8DC3-8E8138259AFB}" type="presOf" srcId="{7AF34356-D1F2-44D8-B141-908B066946A9}" destId="{A7C056E0-FD57-49C2-A5ED-69658CE0D409}" srcOrd="0" destOrd="0" presId="urn:microsoft.com/office/officeart/2005/8/layout/radial2"/>
    <dgm:cxn modelId="{50F781F0-2879-423F-982F-BB1346C5D41F}" srcId="{64C746E7-7AB3-4714-8C1C-79CB02EFD86A}" destId="{C96250EB-1E02-485E-9A75-6D1B8F0BBCD1}" srcOrd="2" destOrd="0" parTransId="{8AB87363-072E-427B-95E1-DF6F1356E4D7}" sibTransId="{8161D832-449F-4110-B0B7-7018BB158D99}"/>
    <dgm:cxn modelId="{B03A4610-2D14-4391-B712-0B6C3BA31053}" type="presOf" srcId="{F0093396-F55E-4CA1-B150-CF6979AF538E}" destId="{D480D967-C918-4B34-9E93-1637A4E9DB5B}" srcOrd="0" destOrd="0" presId="urn:microsoft.com/office/officeart/2005/8/layout/radial2"/>
    <dgm:cxn modelId="{23495AF4-50D7-4516-8EEF-4A5D6DE99601}" srcId="{64C746E7-7AB3-4714-8C1C-79CB02EFD86A}" destId="{7AF34356-D1F2-44D8-B141-908B066946A9}" srcOrd="3" destOrd="0" parTransId="{F0093396-F55E-4CA1-B150-CF6979AF538E}" sibTransId="{55523BF0-81A4-41A8-8D59-6D5C25503388}"/>
    <dgm:cxn modelId="{54286515-E742-4401-AD46-C89C19F023B7}" type="presOf" srcId="{9BCAAAF7-0F2B-4523-9D7B-A8AA965E703F}" destId="{6579E6B7-BBA4-4E66-B2F0-BCFF2B7D0747}" srcOrd="0" destOrd="0" presId="urn:microsoft.com/office/officeart/2005/8/layout/radial2"/>
    <dgm:cxn modelId="{76EC3917-BA31-4C95-979F-ED7E7EC44B97}" type="presOf" srcId="{30A84702-3935-42E9-A025-C3435F88EBDF}" destId="{07AA6C19-2490-413A-AB2F-7DD7754DBB4F}" srcOrd="0" destOrd="0" presId="urn:microsoft.com/office/officeart/2005/8/layout/radial2"/>
    <dgm:cxn modelId="{F55B36A8-B214-43EB-A018-A761B9CB4785}" type="presParOf" srcId="{F468AD07-EBB6-4A67-9EA4-65A045D7AFC3}" destId="{F4EE2EB3-FA60-418B-83DE-5D0D1419410B}" srcOrd="0" destOrd="0" presId="urn:microsoft.com/office/officeart/2005/8/layout/radial2"/>
    <dgm:cxn modelId="{D0E1BBA3-4AF9-4607-BD90-E945296D7835}" type="presParOf" srcId="{F4EE2EB3-FA60-418B-83DE-5D0D1419410B}" destId="{23AFCF1A-DD04-4368-9375-E8A0AE69082C}" srcOrd="0" destOrd="0" presId="urn:microsoft.com/office/officeart/2005/8/layout/radial2"/>
    <dgm:cxn modelId="{6A5ACE99-30CD-4D34-8C1E-C10C635989CB}" type="presParOf" srcId="{23AFCF1A-DD04-4368-9375-E8A0AE69082C}" destId="{D5C8FA54-1E0F-42D9-AB25-08E1DBB36CEC}" srcOrd="0" destOrd="0" presId="urn:microsoft.com/office/officeart/2005/8/layout/radial2"/>
    <dgm:cxn modelId="{EAACF151-1AFB-45AF-A15B-366C2E854C2C}" type="presParOf" srcId="{23AFCF1A-DD04-4368-9375-E8A0AE69082C}" destId="{08E0BD3F-CD03-4500-9612-0353753DD4C3}" srcOrd="1" destOrd="0" presId="urn:microsoft.com/office/officeart/2005/8/layout/radial2"/>
    <dgm:cxn modelId="{744CB118-6B31-4876-B51C-BC4D2EE111CF}" type="presParOf" srcId="{F4EE2EB3-FA60-418B-83DE-5D0D1419410B}" destId="{6579E6B7-BBA4-4E66-B2F0-BCFF2B7D0747}" srcOrd="1" destOrd="0" presId="urn:microsoft.com/office/officeart/2005/8/layout/radial2"/>
    <dgm:cxn modelId="{6265E3A6-C943-436D-9BF2-41BCB56B5FEE}" type="presParOf" srcId="{F4EE2EB3-FA60-418B-83DE-5D0D1419410B}" destId="{A0A379B5-61E6-4254-AF9E-9EB6081EEA23}" srcOrd="2" destOrd="0" presId="urn:microsoft.com/office/officeart/2005/8/layout/radial2"/>
    <dgm:cxn modelId="{1DBC687A-73F4-4775-A0B8-7FCC489D318D}" type="presParOf" srcId="{A0A379B5-61E6-4254-AF9E-9EB6081EEA23}" destId="{10186E3B-7485-4A5B-82C6-47064468FBAA}" srcOrd="0" destOrd="0" presId="urn:microsoft.com/office/officeart/2005/8/layout/radial2"/>
    <dgm:cxn modelId="{4EC048CF-417C-4139-838C-517AE873A095}" type="presParOf" srcId="{A0A379B5-61E6-4254-AF9E-9EB6081EEA23}" destId="{BA447D93-5229-46ED-B946-252693B841CC}" srcOrd="1" destOrd="0" presId="urn:microsoft.com/office/officeart/2005/8/layout/radial2"/>
    <dgm:cxn modelId="{3E50927A-10D4-410B-83F0-7FE3507C39CA}" type="presParOf" srcId="{F4EE2EB3-FA60-418B-83DE-5D0D1419410B}" destId="{E6EC286D-CAEC-40F0-A297-B0543F7625B0}" srcOrd="3" destOrd="0" presId="urn:microsoft.com/office/officeart/2005/8/layout/radial2"/>
    <dgm:cxn modelId="{5E141BF1-FFFD-452E-AED0-FE44DB6FEDD3}" type="presParOf" srcId="{F4EE2EB3-FA60-418B-83DE-5D0D1419410B}" destId="{7B3165ED-0098-457F-B9A5-2DD0518E4C28}" srcOrd="4" destOrd="0" presId="urn:microsoft.com/office/officeart/2005/8/layout/radial2"/>
    <dgm:cxn modelId="{D92F0300-673A-4FAF-884E-87EEE8704F39}" type="presParOf" srcId="{7B3165ED-0098-457F-B9A5-2DD0518E4C28}" destId="{07AA6C19-2490-413A-AB2F-7DD7754DBB4F}" srcOrd="0" destOrd="0" presId="urn:microsoft.com/office/officeart/2005/8/layout/radial2"/>
    <dgm:cxn modelId="{51FC6D1E-5D91-4F95-880C-12B03FB250D9}" type="presParOf" srcId="{7B3165ED-0098-457F-B9A5-2DD0518E4C28}" destId="{6B38855C-0C75-405A-90C3-FBA5D854D5CF}" srcOrd="1" destOrd="0" presId="urn:microsoft.com/office/officeart/2005/8/layout/radial2"/>
    <dgm:cxn modelId="{0990A817-77B1-43C9-9C5A-95F35C676B27}" type="presParOf" srcId="{F4EE2EB3-FA60-418B-83DE-5D0D1419410B}" destId="{59E3A78A-A500-47A5-8F7A-7DDFE3E44DE2}" srcOrd="5" destOrd="0" presId="urn:microsoft.com/office/officeart/2005/8/layout/radial2"/>
    <dgm:cxn modelId="{D3478A81-F3C6-40C7-860F-1030BC241214}" type="presParOf" srcId="{F4EE2EB3-FA60-418B-83DE-5D0D1419410B}" destId="{49A4BF3A-8014-4F36-9E9C-7041AED810CD}" srcOrd="6" destOrd="0" presId="urn:microsoft.com/office/officeart/2005/8/layout/radial2"/>
    <dgm:cxn modelId="{B5F4232B-3B41-4AF7-8F51-C35FE4B439E7}" type="presParOf" srcId="{49A4BF3A-8014-4F36-9E9C-7041AED810CD}" destId="{EEEECEF6-D807-4FE5-B38E-C81FF8937C14}" srcOrd="0" destOrd="0" presId="urn:microsoft.com/office/officeart/2005/8/layout/radial2"/>
    <dgm:cxn modelId="{27741AB8-BDF7-4B8B-A86F-A1BAFBFB6620}" type="presParOf" srcId="{49A4BF3A-8014-4F36-9E9C-7041AED810CD}" destId="{B7E9EB28-B453-4576-932A-030CE163B0ED}" srcOrd="1" destOrd="0" presId="urn:microsoft.com/office/officeart/2005/8/layout/radial2"/>
    <dgm:cxn modelId="{F39B5C68-2A46-4083-BF24-544026E825F6}" type="presParOf" srcId="{F4EE2EB3-FA60-418B-83DE-5D0D1419410B}" destId="{D480D967-C918-4B34-9E93-1637A4E9DB5B}" srcOrd="7" destOrd="0" presId="urn:microsoft.com/office/officeart/2005/8/layout/radial2"/>
    <dgm:cxn modelId="{F9C1A222-581F-473E-BC4A-67B31BA5FC3E}" type="presParOf" srcId="{F4EE2EB3-FA60-418B-83DE-5D0D1419410B}" destId="{691B22C0-DE87-4087-8777-6CDBE23B8325}" srcOrd="8" destOrd="0" presId="urn:microsoft.com/office/officeart/2005/8/layout/radial2"/>
    <dgm:cxn modelId="{7252B253-42B8-482F-A7AF-E6587BB769FB}" type="presParOf" srcId="{691B22C0-DE87-4087-8777-6CDBE23B8325}" destId="{A7C056E0-FD57-49C2-A5ED-69658CE0D409}" srcOrd="0" destOrd="0" presId="urn:microsoft.com/office/officeart/2005/8/layout/radial2"/>
    <dgm:cxn modelId="{6CDBAD3D-FC8D-44AD-8906-94209CF5B8A6}" type="presParOf" srcId="{691B22C0-DE87-4087-8777-6CDBE23B8325}" destId="{D76A6823-A41A-4229-8AE2-865A166E4CDB}" srcOrd="1" destOrd="0" presId="urn:microsoft.com/office/officeart/2005/8/layout/radial2"/>
    <dgm:cxn modelId="{86ACF8B1-72B0-4382-AC88-97ABC84E4AEE}" type="presParOf" srcId="{F4EE2EB3-FA60-418B-83DE-5D0D1419410B}" destId="{18802463-E7F9-4066-A0F9-32DA6520A9B8}" srcOrd="9" destOrd="0" presId="urn:microsoft.com/office/officeart/2005/8/layout/radial2"/>
    <dgm:cxn modelId="{53DBEC15-6B93-4CD0-9431-935722E6BE2A}" type="presParOf" srcId="{F4EE2EB3-FA60-418B-83DE-5D0D1419410B}" destId="{8261DA1C-8971-4A78-8CDF-D86E4A769F1B}" srcOrd="10" destOrd="0" presId="urn:microsoft.com/office/officeart/2005/8/layout/radial2"/>
    <dgm:cxn modelId="{260D2891-447B-43CB-9602-37C3D8E70E4F}" type="presParOf" srcId="{8261DA1C-8971-4A78-8CDF-D86E4A769F1B}" destId="{D4759B09-B3B8-4484-9653-D73431D348FC}" srcOrd="0" destOrd="0" presId="urn:microsoft.com/office/officeart/2005/8/layout/radial2"/>
    <dgm:cxn modelId="{E6CED096-6388-4A98-94A4-44923452C372}" type="presParOf" srcId="{8261DA1C-8971-4A78-8CDF-D86E4A769F1B}" destId="{7BF57511-3D7F-49DB-8ED9-88A537BEDAF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A1A18-EF17-461F-8396-7DF62832E411}">
      <dsp:nvSpPr>
        <dsp:cNvPr id="0" name=""/>
        <dsp:cNvSpPr/>
      </dsp:nvSpPr>
      <dsp:spPr>
        <a:xfrm>
          <a:off x="5388" y="180821"/>
          <a:ext cx="1172185" cy="1172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4C51457-8DC7-484F-B953-828C0ABD8469}">
      <dsp:nvSpPr>
        <dsp:cNvPr id="0" name=""/>
        <dsp:cNvSpPr/>
      </dsp:nvSpPr>
      <dsp:spPr>
        <a:xfrm>
          <a:off x="210317" y="1192447"/>
          <a:ext cx="1143971" cy="555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Fitoplancton</a:t>
          </a:r>
          <a:endParaRPr lang="es-ES" sz="1300" kern="1200" dirty="0"/>
        </a:p>
      </dsp:txBody>
      <dsp:txXfrm>
        <a:off x="226589" y="1208719"/>
        <a:ext cx="1111427" cy="523013"/>
      </dsp:txXfrm>
    </dsp:sp>
    <dsp:sp modelId="{29B33A1E-A36B-4562-ABD1-038BDA52FF9A}">
      <dsp:nvSpPr>
        <dsp:cNvPr id="0" name=""/>
        <dsp:cNvSpPr/>
      </dsp:nvSpPr>
      <dsp:spPr>
        <a:xfrm rot="29079">
          <a:off x="1398422" y="633844"/>
          <a:ext cx="220859" cy="2816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1398423" y="689896"/>
        <a:ext cx="154601" cy="168995"/>
      </dsp:txXfrm>
    </dsp:sp>
    <dsp:sp modelId="{5BD48376-A9F6-4259-8BE9-A91AB0EFCBCA}">
      <dsp:nvSpPr>
        <dsp:cNvPr id="0" name=""/>
        <dsp:cNvSpPr/>
      </dsp:nvSpPr>
      <dsp:spPr>
        <a:xfrm>
          <a:off x="1808578" y="196074"/>
          <a:ext cx="1172185" cy="1172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6A44F3-BC26-4579-AB64-F1872BD46198}">
      <dsp:nvSpPr>
        <dsp:cNvPr id="0" name=""/>
        <dsp:cNvSpPr/>
      </dsp:nvSpPr>
      <dsp:spPr>
        <a:xfrm>
          <a:off x="1999399" y="1238206"/>
          <a:ext cx="1172185" cy="494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err="1" smtClean="0"/>
            <a:t>Krill</a:t>
          </a:r>
          <a:endParaRPr lang="es-ES" sz="1300" kern="1200" dirty="0"/>
        </a:p>
      </dsp:txBody>
      <dsp:txXfrm>
        <a:off x="2013884" y="1252691"/>
        <a:ext cx="1143215" cy="465575"/>
      </dsp:txXfrm>
    </dsp:sp>
    <dsp:sp modelId="{60B95C60-183D-4492-85F3-D7195D0136E8}">
      <dsp:nvSpPr>
        <dsp:cNvPr id="0" name=""/>
        <dsp:cNvSpPr/>
      </dsp:nvSpPr>
      <dsp:spPr>
        <a:xfrm rot="4313">
          <a:off x="3206553" y="642497"/>
          <a:ext cx="225789" cy="2816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3206553" y="698787"/>
        <a:ext cx="158052" cy="168995"/>
      </dsp:txXfrm>
    </dsp:sp>
    <dsp:sp modelId="{EFC58982-B27F-49B7-A64F-CEED08907288}">
      <dsp:nvSpPr>
        <dsp:cNvPr id="0" name=""/>
        <dsp:cNvSpPr/>
      </dsp:nvSpPr>
      <dsp:spPr>
        <a:xfrm>
          <a:off x="3625875" y="198354"/>
          <a:ext cx="1172185" cy="1172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C7719C-5F00-4804-A508-09506FCD603D}">
      <dsp:nvSpPr>
        <dsp:cNvPr id="0" name=""/>
        <dsp:cNvSpPr/>
      </dsp:nvSpPr>
      <dsp:spPr>
        <a:xfrm>
          <a:off x="3816696" y="1245046"/>
          <a:ext cx="1172185" cy="485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Pingüino </a:t>
          </a:r>
          <a:r>
            <a:rPr lang="es-ES" sz="1300" kern="1200" dirty="0" err="1" smtClean="0"/>
            <a:t>Adelie</a:t>
          </a:r>
          <a:endParaRPr lang="es-ES" sz="1300" kern="1200" dirty="0"/>
        </a:p>
      </dsp:txBody>
      <dsp:txXfrm>
        <a:off x="3830914" y="1259264"/>
        <a:ext cx="1143749" cy="456989"/>
      </dsp:txXfrm>
    </dsp:sp>
    <dsp:sp modelId="{0DF52AE7-4AC8-4D87-A696-292505781AD9}">
      <dsp:nvSpPr>
        <dsp:cNvPr id="0" name=""/>
        <dsp:cNvSpPr/>
      </dsp:nvSpPr>
      <dsp:spPr>
        <a:xfrm rot="21595687">
          <a:off x="5023850" y="642457"/>
          <a:ext cx="225789" cy="2816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5023850" y="698831"/>
        <a:ext cx="158052" cy="168995"/>
      </dsp:txXfrm>
    </dsp:sp>
    <dsp:sp modelId="{5D3CFC76-CDC9-43D6-BCC4-68AD98838133}">
      <dsp:nvSpPr>
        <dsp:cNvPr id="0" name=""/>
        <dsp:cNvSpPr/>
      </dsp:nvSpPr>
      <dsp:spPr>
        <a:xfrm>
          <a:off x="5443173" y="196074"/>
          <a:ext cx="1172185" cy="1172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C4A2A8-3130-4CC3-8B2A-0CEE1CA26D91}">
      <dsp:nvSpPr>
        <dsp:cNvPr id="0" name=""/>
        <dsp:cNvSpPr/>
      </dsp:nvSpPr>
      <dsp:spPr>
        <a:xfrm>
          <a:off x="5633993" y="1238206"/>
          <a:ext cx="1172185" cy="494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Orca</a:t>
          </a:r>
          <a:endParaRPr lang="es-ES" sz="1300" kern="1200" dirty="0"/>
        </a:p>
      </dsp:txBody>
      <dsp:txXfrm>
        <a:off x="5648478" y="1252691"/>
        <a:ext cx="1143215" cy="465575"/>
      </dsp:txXfrm>
    </dsp:sp>
    <dsp:sp modelId="{BBFA59F8-38D5-4712-9CB3-8DF08EF8873A}">
      <dsp:nvSpPr>
        <dsp:cNvPr id="0" name=""/>
        <dsp:cNvSpPr/>
      </dsp:nvSpPr>
      <dsp:spPr>
        <a:xfrm rot="21534190">
          <a:off x="6841127" y="623631"/>
          <a:ext cx="225830" cy="2816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6841133" y="680611"/>
        <a:ext cx="158081" cy="168995"/>
      </dsp:txXfrm>
    </dsp:sp>
    <dsp:sp modelId="{8BEB4C28-80B3-4FF8-8B76-1C8415800F58}">
      <dsp:nvSpPr>
        <dsp:cNvPr id="0" name=""/>
        <dsp:cNvSpPr/>
      </dsp:nvSpPr>
      <dsp:spPr>
        <a:xfrm>
          <a:off x="7260470" y="161281"/>
          <a:ext cx="1172185" cy="11721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AEA885-22E0-4936-8142-275A31612765}">
      <dsp:nvSpPr>
        <dsp:cNvPr id="0" name=""/>
        <dsp:cNvSpPr/>
      </dsp:nvSpPr>
      <dsp:spPr>
        <a:xfrm>
          <a:off x="7451291" y="1133826"/>
          <a:ext cx="1172185" cy="633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Humanos</a:t>
          </a:r>
          <a:endParaRPr lang="es-ES" sz="1300" kern="1200" dirty="0"/>
        </a:p>
      </dsp:txBody>
      <dsp:txXfrm>
        <a:off x="7469852" y="1152387"/>
        <a:ext cx="1135063" cy="596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02463-E7F9-4066-A0F9-32DA6520A9B8}">
      <dsp:nvSpPr>
        <dsp:cNvPr id="0" name=""/>
        <dsp:cNvSpPr/>
      </dsp:nvSpPr>
      <dsp:spPr>
        <a:xfrm rot="3513475">
          <a:off x="2831558" y="3510752"/>
          <a:ext cx="1341929" cy="27597"/>
        </a:xfrm>
        <a:custGeom>
          <a:avLst/>
          <a:gdLst/>
          <a:ahLst/>
          <a:cxnLst/>
          <a:rect l="0" t="0" r="0" b="0"/>
          <a:pathLst>
            <a:path>
              <a:moveTo>
                <a:pt x="0" y="13798"/>
              </a:moveTo>
              <a:lnTo>
                <a:pt x="1341929" y="13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0D967-C918-4B34-9E93-1637A4E9DB5B}">
      <dsp:nvSpPr>
        <dsp:cNvPr id="0" name=""/>
        <dsp:cNvSpPr/>
      </dsp:nvSpPr>
      <dsp:spPr>
        <a:xfrm rot="1841015">
          <a:off x="3277896" y="2976801"/>
          <a:ext cx="932883" cy="27597"/>
        </a:xfrm>
        <a:custGeom>
          <a:avLst/>
          <a:gdLst/>
          <a:ahLst/>
          <a:cxnLst/>
          <a:rect l="0" t="0" r="0" b="0"/>
          <a:pathLst>
            <a:path>
              <a:moveTo>
                <a:pt x="0" y="13798"/>
              </a:moveTo>
              <a:lnTo>
                <a:pt x="932883" y="13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3A78A-A500-47A5-8F7A-7DDFE3E44DE2}">
      <dsp:nvSpPr>
        <dsp:cNvPr id="0" name=""/>
        <dsp:cNvSpPr/>
      </dsp:nvSpPr>
      <dsp:spPr>
        <a:xfrm>
          <a:off x="3343199" y="2447620"/>
          <a:ext cx="678583" cy="27597"/>
        </a:xfrm>
        <a:custGeom>
          <a:avLst/>
          <a:gdLst/>
          <a:ahLst/>
          <a:cxnLst/>
          <a:rect l="0" t="0" r="0" b="0"/>
          <a:pathLst>
            <a:path>
              <a:moveTo>
                <a:pt x="0" y="13798"/>
              </a:moveTo>
              <a:lnTo>
                <a:pt x="678583" y="13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C286D-CAEC-40F0-A297-B0543F7625B0}">
      <dsp:nvSpPr>
        <dsp:cNvPr id="0" name=""/>
        <dsp:cNvSpPr/>
      </dsp:nvSpPr>
      <dsp:spPr>
        <a:xfrm rot="19771594">
          <a:off x="3276729" y="1914858"/>
          <a:ext cx="962384" cy="27597"/>
        </a:xfrm>
        <a:custGeom>
          <a:avLst/>
          <a:gdLst/>
          <a:ahLst/>
          <a:cxnLst/>
          <a:rect l="0" t="0" r="0" b="0"/>
          <a:pathLst>
            <a:path>
              <a:moveTo>
                <a:pt x="0" y="13798"/>
              </a:moveTo>
              <a:lnTo>
                <a:pt x="962384" y="13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9E6B7-BBA4-4E66-B2F0-BCFF2B7D0747}">
      <dsp:nvSpPr>
        <dsp:cNvPr id="0" name=""/>
        <dsp:cNvSpPr/>
      </dsp:nvSpPr>
      <dsp:spPr>
        <a:xfrm rot="18046142">
          <a:off x="2820484" y="1386637"/>
          <a:ext cx="1327447" cy="27597"/>
        </a:xfrm>
        <a:custGeom>
          <a:avLst/>
          <a:gdLst/>
          <a:ahLst/>
          <a:cxnLst/>
          <a:rect l="0" t="0" r="0" b="0"/>
          <a:pathLst>
            <a:path>
              <a:moveTo>
                <a:pt x="0" y="13798"/>
              </a:moveTo>
              <a:lnTo>
                <a:pt x="1327447" y="13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0BD3F-CD03-4500-9612-0353753DD4C3}">
      <dsp:nvSpPr>
        <dsp:cNvPr id="0" name=""/>
        <dsp:cNvSpPr/>
      </dsp:nvSpPr>
      <dsp:spPr>
        <a:xfrm>
          <a:off x="1690847" y="1312624"/>
          <a:ext cx="2323329" cy="22975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86E3B-7485-4A5B-82C6-47064468FBAA}">
      <dsp:nvSpPr>
        <dsp:cNvPr id="0" name=""/>
        <dsp:cNvSpPr/>
      </dsp:nvSpPr>
      <dsp:spPr>
        <a:xfrm>
          <a:off x="3036669" y="859"/>
          <a:ext cx="2060832" cy="841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Detritus</a:t>
          </a:r>
          <a:endParaRPr lang="es-ES" sz="2000" kern="1200" dirty="0"/>
        </a:p>
      </dsp:txBody>
      <dsp:txXfrm>
        <a:off x="3338471" y="124046"/>
        <a:ext cx="1457228" cy="594802"/>
      </dsp:txXfrm>
    </dsp:sp>
    <dsp:sp modelId="{07AA6C19-2490-413A-AB2F-7DD7754DBB4F}">
      <dsp:nvSpPr>
        <dsp:cNvPr id="0" name=""/>
        <dsp:cNvSpPr/>
      </dsp:nvSpPr>
      <dsp:spPr>
        <a:xfrm>
          <a:off x="3843538" y="936806"/>
          <a:ext cx="1770449" cy="841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Bacterias y hongos</a:t>
          </a:r>
          <a:endParaRPr lang="es-ES" sz="2000" kern="1200" dirty="0"/>
        </a:p>
      </dsp:txBody>
      <dsp:txXfrm>
        <a:off x="4102814" y="1059993"/>
        <a:ext cx="1251897" cy="594802"/>
      </dsp:txXfrm>
    </dsp:sp>
    <dsp:sp modelId="{EEEECEF6-D807-4FE5-B38E-C81FF8937C14}">
      <dsp:nvSpPr>
        <dsp:cNvPr id="0" name=""/>
        <dsp:cNvSpPr/>
      </dsp:nvSpPr>
      <dsp:spPr>
        <a:xfrm>
          <a:off x="4021782" y="1993905"/>
          <a:ext cx="1836624" cy="9350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Herbívoros y omnívoros</a:t>
          </a:r>
          <a:endParaRPr lang="es-ES" sz="2000" kern="1200" dirty="0"/>
        </a:p>
      </dsp:txBody>
      <dsp:txXfrm>
        <a:off x="4290749" y="2130836"/>
        <a:ext cx="1298690" cy="661164"/>
      </dsp:txXfrm>
    </dsp:sp>
    <dsp:sp modelId="{A7C056E0-FD57-49C2-A5ED-69658CE0D409}">
      <dsp:nvSpPr>
        <dsp:cNvPr id="0" name=""/>
        <dsp:cNvSpPr/>
      </dsp:nvSpPr>
      <dsp:spPr>
        <a:xfrm>
          <a:off x="3765303" y="3144855"/>
          <a:ext cx="1895625" cy="841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Carnívoros inferiores</a:t>
          </a:r>
          <a:endParaRPr lang="es-ES" sz="2000" kern="1200" dirty="0"/>
        </a:p>
      </dsp:txBody>
      <dsp:txXfrm>
        <a:off x="4042911" y="3268042"/>
        <a:ext cx="1340409" cy="594802"/>
      </dsp:txXfrm>
    </dsp:sp>
    <dsp:sp modelId="{D4759B09-B3B8-4484-9653-D73431D348FC}">
      <dsp:nvSpPr>
        <dsp:cNvPr id="0" name=""/>
        <dsp:cNvSpPr/>
      </dsp:nvSpPr>
      <dsp:spPr>
        <a:xfrm>
          <a:off x="3200110" y="4080801"/>
          <a:ext cx="1799327" cy="841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Carnívoros superiores</a:t>
          </a:r>
          <a:endParaRPr lang="es-ES" sz="2000" kern="1200" dirty="0"/>
        </a:p>
      </dsp:txBody>
      <dsp:txXfrm>
        <a:off x="3463615" y="4203988"/>
        <a:ext cx="1272317" cy="594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3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A7FDC-01C2-A044-BA33-F70ABFA468A4}" type="datetimeFigureOut">
              <a:rPr lang="es-ES" smtClean="0"/>
              <a:pPr/>
              <a:t>1/05/17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C35CD-6983-1A45-A071-0F5DA0CADF7A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63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71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8944FE-28E5-452E-80CE-016A2572C490}" type="slidenum">
              <a:rPr lang="es-ES" smtClean="0"/>
              <a:pPr/>
              <a:t>5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LETRA 36</a:t>
            </a:r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DFC659-4F58-45E1-9863-D57CDF53965B}" type="slidenum">
              <a:rPr lang="es-ES" smtClean="0"/>
              <a:pPr/>
              <a:t>39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AFFEC-E6E2-184B-8FE1-16729AEE3F1B}" type="slidenum">
              <a:rPr lang="es-ES" smtClean="0"/>
              <a:pPr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87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EF49-6C9E-3E48-B525-6868FFFE44CF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EB458-418C-424C-9266-7321CF1D0329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2D89B-FBF0-DE44-8C93-6EB340EA12D8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83B7A-32DF-9342-A6BF-32CF2FA4D14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18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E4F72-3AF8-1D49-B5A3-6F80E8A7A25B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12F0A-3E21-5A40-A70B-BB2ABE867FB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E001A-9F40-684F-AD65-650D2E55B00C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fr-F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3D6A0-F3F9-BF43-A474-F1458CCBD9C2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200C8-259D-C54A-AF6C-499E55CBD417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C3D52-615C-B74A-914D-A300EF855E1E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58BA1-F2FE-044C-BC8B-33D1A3837541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31B39-EE04-7C4D-B98E-BB37615976EC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fr-F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fr-F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63A2E1-B424-6E40-9580-B8A7151A3569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Relationship Id="rId3" Type="http://schemas.openxmlformats.org/officeDocument/2006/relationships/image" Target="../media/image141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hyperlink" Target="http://es.wikipedia.org/wiki/Diqu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.wikipedia.org/wiki/Archivo:KatrinaNewOrleansFlooded.jpg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http://tbn0.google.com/images?q=tbn:A-gbOXi1slLTNM:http://www.wissenschaft-online.de/sixcms/media.php/591/thun_frei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http://beosman.dyndns.org/uploads/2007/04/fitoplancton.jpg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http://tbn0.google.com/images?q=tbn:H4EvBB5HZ9VIBM:http://lh3.google.com/_1YxnC3Q1mjI/RxUBXFB5mPI/AAAAAAAAACI/96LHUTbDsbc/s800/Green+Sea+Turtle.jpg" TargetMode="External"/><Relationship Id="rId7" Type="http://schemas.openxmlformats.org/officeDocument/2006/relationships/image" Target="../media/image29.jpeg"/><Relationship Id="rId8" Type="http://schemas.openxmlformats.org/officeDocument/2006/relationships/image" Target="http://tbn0.google.com/images?q=tbn:whPLyff4XFujeM:http://bp2.blogger.com/_-aLMF-Y89yI/RdxjjoiaDKI/AAAAAAAABCE/9M4Fu7Kik-Y/s400/Manada+de+Delfines+dolphins.JPG" TargetMode="External"/><Relationship Id="rId9" Type="http://schemas.openxmlformats.org/officeDocument/2006/relationships/image" Target="../media/image30.jpeg"/><Relationship Id="rId10" Type="http://schemas.openxmlformats.org/officeDocument/2006/relationships/image" Target="http://tbn0.google.com/images?q=tbn:pZleqMtGj36-CM:http://www.diatomloir.eu/Siteplancton/Tycho/Zooplanct.jpg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2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tbn0.google.com/images?q=tbn:cvCW7gFJakqOHM:http://redescolar.ilce.edu.mx/redescolar/publicaciones/publi_reinos/fauna/cachalote/cachalote1-1.jpg" TargetMode="External"/><Relationship Id="rId4" Type="http://schemas.openxmlformats.org/officeDocument/2006/relationships/image" Target="../media/image33.jpeg"/><Relationship Id="rId5" Type="http://schemas.openxmlformats.org/officeDocument/2006/relationships/image" Target="http://tbn0.google.com/images?q=tbn:TaQrksT0q-oIKM:http://www.periodistadigital.com/imgs/barcos/calamar4.jpg" TargetMode="External"/><Relationship Id="rId6" Type="http://schemas.openxmlformats.org/officeDocument/2006/relationships/image" Target="../media/image34.jpeg"/><Relationship Id="rId7" Type="http://schemas.openxmlformats.org/officeDocument/2006/relationships/image" Target="http://tbn0.google.com/images?q=tbn:eLtWIulR6fsvMM:http://app.shop-control.com/imagenes/Alterfishing/gamba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bp3.blogger.com/_wevCxi9jvBc/RkAkBer4moI/AAAAAAAAAF8/4Ib6zPzNnTc/s320/grimpoteuthis.jpg" TargetMode="External"/><Relationship Id="rId4" Type="http://schemas.openxmlformats.org/officeDocument/2006/relationships/image" Target="../media/image39.jpeg"/><Relationship Id="rId5" Type="http://schemas.openxmlformats.org/officeDocument/2006/relationships/image" Target="http://tbn0.google.com/images?q=tbn:hChteu-MzCHL_M:http://bp3.blogger.com/_1qCv1fwoHmM/RjBHwIv1f7I/AAAAAAAAE_o/OJfSJIz3Vvw/s400/18.jpg" TargetMode="External"/><Relationship Id="rId6" Type="http://schemas.openxmlformats.org/officeDocument/2006/relationships/image" Target="../media/image40.jpeg"/><Relationship Id="rId7" Type="http://schemas.openxmlformats.org/officeDocument/2006/relationships/image" Target="http://tbn0.google.com/images?q=tbn:awC9bTChWtG9HM:http://www.greenpeace.org/raw/image_full/espana/photosvideos/photos/fauna-de-las-profundidades-mar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tbn0.google.com/images?q=tbn:1Mupxmz5hW-VmM:http://lesourire.com.ar/Fotos%20galerie/fotos%20galeries%20Big/2albatros%20big.JPG" TargetMode="External"/><Relationship Id="rId4" Type="http://schemas.openxmlformats.org/officeDocument/2006/relationships/image" Target="../media/image14.jpeg"/><Relationship Id="rId5" Type="http://schemas.openxmlformats.org/officeDocument/2006/relationships/image" Target="http://tbn0.google.com/images?q=tbn:WHAKSLSSzjApmM:http://estaticos01.cache.el-mundo.net/elmundo/imagenes/2005/12/28/1135760550_0.jpg" TargetMode="External"/><Relationship Id="rId6" Type="http://schemas.openxmlformats.org/officeDocument/2006/relationships/image" Target="../media/image15.jpeg"/><Relationship Id="rId7" Type="http://schemas.openxmlformats.org/officeDocument/2006/relationships/image" Target="http://tbn0.google.com/images?q=tbn:aHP4PFATUyiSdM:http://www.greenfacts.org/es/images/glossary/mollusk.jpg" TargetMode="External"/><Relationship Id="rId8" Type="http://schemas.openxmlformats.org/officeDocument/2006/relationships/image" Target="../media/image16.jpeg"/><Relationship Id="rId9" Type="http://schemas.openxmlformats.org/officeDocument/2006/relationships/image" Target="http://tbn0.google.com/images?q=tbn:YQK7Sth-jv6NyM:http://www.greenfacts.org/es/images/glossary/urchin.jpg" TargetMode="Externa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2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jpeg"/><Relationship Id="rId3" Type="http://schemas.openxmlformats.org/officeDocument/2006/relationships/image" Target="../media/image115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http://tbn0.google.com/images?q=tbn:EpuzmZK7yzX5jM:http://www.nmnh.si.edu/botany/projects/algae/images/Seb-flph.jpg" TargetMode="External"/><Relationship Id="rId12" Type="http://schemas.openxmlformats.org/officeDocument/2006/relationships/image" Target="../media/image25.jpeg"/><Relationship Id="rId13" Type="http://schemas.openxmlformats.org/officeDocument/2006/relationships/image" Target="http://tbn0.google.com/images?q=tbn:i3YL83URyzU_oM:http://www.circpau.org/imagenes/circpau.m79572e1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http://tbn0.google.com/images?q=tbn:RqsVHeRRogMU5M:http://www.mundoacuicola.cl/pma/fotos/bacalaoprof.jpg" TargetMode="External"/><Relationship Id="rId4" Type="http://schemas.openxmlformats.org/officeDocument/2006/relationships/image" Target="../media/image21.jpeg"/><Relationship Id="rId5" Type="http://schemas.openxmlformats.org/officeDocument/2006/relationships/image" Target="http://tbn0.google.com/images?q=tbn:mqQPSJ2bIokr_M:http://www.canarias7.es/blogs/sinaja/pulpo-thumb.bmp" TargetMode="External"/><Relationship Id="rId6" Type="http://schemas.openxmlformats.org/officeDocument/2006/relationships/image" Target="../media/image22.jpeg"/><Relationship Id="rId7" Type="http://schemas.openxmlformats.org/officeDocument/2006/relationships/image" Target="http://tbn0.google.com/images?q=tbn:pxDp0fCZFpWpzM:http://img2.travelblog.org/Photos/5703/95170/t/716060-Bocas-del-Toro-Starfish--Estrella-de-Mar-0.jpg" TargetMode="External"/><Relationship Id="rId8" Type="http://schemas.openxmlformats.org/officeDocument/2006/relationships/image" Target="../media/image23.jpeg"/><Relationship Id="rId9" Type="http://schemas.openxmlformats.org/officeDocument/2006/relationships/image" Target="http://tbn0.google.com/images?q=tbn:v10VsCb78L99qM:http://www.art-valde.net/0/images/images/valde_2002253_CORALES_DEL_MAR.jpeg" TargetMode="External"/><Relationship Id="rId10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9" y="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7272808" cy="62785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CO" sz="4000" dirty="0" smtClean="0">
                <a:ea typeface="+mj-ea"/>
                <a:cs typeface="+mj-cs"/>
              </a:rPr>
              <a:t/>
            </a:r>
            <a:br>
              <a:rPr lang="es-CO" sz="4000" dirty="0" smtClean="0">
                <a:ea typeface="+mj-ea"/>
                <a:cs typeface="+mj-cs"/>
              </a:rPr>
            </a:br>
            <a:r>
              <a:rPr lang="es-CO" sz="4000" dirty="0">
                <a:ea typeface="+mj-ea"/>
                <a:cs typeface="+mj-cs"/>
              </a:rPr>
              <a:t/>
            </a:r>
            <a:br>
              <a:rPr lang="es-CO" sz="4000" dirty="0">
                <a:ea typeface="+mj-ea"/>
                <a:cs typeface="+mj-cs"/>
              </a:rPr>
            </a:br>
            <a:r>
              <a:rPr lang="es-CO" sz="4000" dirty="0" smtClean="0">
                <a:ea typeface="+mj-ea"/>
                <a:cs typeface="+mj-cs"/>
              </a:rPr>
              <a:t>	</a:t>
            </a:r>
            <a:br>
              <a:rPr lang="es-CO" sz="4000" dirty="0" smtClean="0">
                <a:ea typeface="+mj-ea"/>
                <a:cs typeface="+mj-cs"/>
              </a:rPr>
            </a:br>
            <a:r>
              <a:rPr lang="es-CO" sz="4000" dirty="0" smtClean="0">
                <a:ea typeface="+mj-ea"/>
                <a:cs typeface="+mj-cs"/>
              </a:rPr>
              <a:t>ECOSISTEMAS MARINOS Y COSTEROS</a:t>
            </a:r>
            <a:br>
              <a:rPr lang="es-CO" sz="4000" dirty="0" smtClean="0">
                <a:ea typeface="+mj-ea"/>
                <a:cs typeface="+mj-cs"/>
              </a:rPr>
            </a:br>
            <a:r>
              <a:rPr lang="es-CO" sz="2000" dirty="0" smtClean="0"/>
              <a:t>Por: Francisco A. Castillo Gonzalez-Biomar-MS.c. Gestion Ambiental Enfasis Zonas Costeras. </a:t>
            </a:r>
            <a:br>
              <a:rPr lang="es-CO" sz="2000" dirty="0" smtClean="0"/>
            </a:br>
            <a:endParaRPr lang="es-ES" sz="2000" dirty="0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53025"/>
            <a:ext cx="6842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22006"/>
            <a:ext cx="1414462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00" y="322006"/>
            <a:ext cx="100171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17" y="403821"/>
            <a:ext cx="1117950" cy="2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todosporunpa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85" y="332656"/>
            <a:ext cx="772192" cy="36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05" y="6433184"/>
            <a:ext cx="1728761" cy="4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165304"/>
            <a:ext cx="782745" cy="60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78" y="6219600"/>
            <a:ext cx="1079183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61" y="6237868"/>
            <a:ext cx="1058103" cy="4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Marcador de contenido"/>
          <p:cNvSpPr>
            <a:spLocks noGrp="1"/>
          </p:cNvSpPr>
          <p:nvPr>
            <p:ph idx="4294967295"/>
          </p:nvPr>
        </p:nvSpPr>
        <p:spPr>
          <a:xfrm>
            <a:off x="0" y="928688"/>
            <a:ext cx="9144000" cy="5143500"/>
          </a:xfrm>
        </p:spPr>
        <p:txBody>
          <a:bodyPr/>
          <a:lstStyle/>
          <a:p>
            <a:pPr lvl="1" indent="-273050" eaLnBrk="1" hangingPunct="1">
              <a:buClr>
                <a:srgbClr val="0BD0D9"/>
              </a:buClr>
            </a:pPr>
            <a:r>
              <a:rPr lang="es-ES" sz="3600" u="sng" smtClean="0"/>
              <a:t>Características abióticas:</a:t>
            </a:r>
          </a:p>
          <a:p>
            <a:pPr lvl="1" indent="-273050" eaLnBrk="1" hangingPunct="1">
              <a:buClr>
                <a:srgbClr val="0BD0D9"/>
              </a:buClr>
              <a:buFont typeface="Wingdings 2" pitchFamily="18" charset="2"/>
              <a:buNone/>
            </a:pPr>
            <a:endParaRPr lang="es-ES" sz="3600" u="sng" smtClean="0"/>
          </a:p>
          <a:p>
            <a:pPr lvl="2" eaLnBrk="1" hangingPunct="1"/>
            <a:r>
              <a:rPr lang="es-ES" sz="2800" smtClean="0"/>
              <a:t>Temperatura menores de 24°C.</a:t>
            </a:r>
          </a:p>
          <a:p>
            <a:pPr lvl="2" eaLnBrk="1" hangingPunct="1"/>
            <a:r>
              <a:rPr lang="es-ES" sz="2800" smtClean="0"/>
              <a:t>Zona fótica (la luz penetra sin problemas).</a:t>
            </a:r>
          </a:p>
          <a:p>
            <a:pPr lvl="2" eaLnBrk="1" hangingPunct="1"/>
            <a:r>
              <a:rPr lang="es-ES" sz="2800" smtClean="0"/>
              <a:t>Salinidad 16.3 g/l. </a:t>
            </a:r>
          </a:p>
          <a:p>
            <a:pPr lvl="2" eaLnBrk="1" hangingPunct="1"/>
            <a:r>
              <a:rPr lang="es-ES" sz="2800" smtClean="0"/>
              <a:t>CO2  en grandes cantidades.</a:t>
            </a:r>
          </a:p>
          <a:p>
            <a:pPr lvl="2" eaLnBrk="1" hangingPunct="1"/>
            <a:r>
              <a:rPr lang="es-ES" sz="2800" smtClean="0"/>
              <a:t>O2  en grandes cantidades.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43489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DE INUNDACIÓN A DESASTRE </a:t>
            </a:r>
            <a:endParaRPr lang="es-CO" dirty="0"/>
          </a:p>
        </p:txBody>
      </p:sp>
      <p:sp>
        <p:nvSpPr>
          <p:cNvPr id="125955" name="2 Marcador de contenido"/>
          <p:cNvSpPr>
            <a:spLocks noGrp="1"/>
          </p:cNvSpPr>
          <p:nvPr>
            <p:ph idx="1"/>
          </p:nvPr>
        </p:nvSpPr>
        <p:spPr>
          <a:xfrm>
            <a:off x="714348" y="1600200"/>
            <a:ext cx="7429552" cy="4525963"/>
          </a:xfrm>
        </p:spPr>
        <p:txBody>
          <a:bodyPr/>
          <a:lstStyle/>
          <a:p>
            <a:pPr>
              <a:buFontTx/>
              <a:buNone/>
            </a:pPr>
            <a:r>
              <a:rPr lang="es-CO" dirty="0">
                <a:solidFill>
                  <a:schemeClr val="bg1"/>
                </a:solidFill>
                <a:latin typeface="Tahoma" charset="0"/>
              </a:rPr>
              <a:t>Asentamientos  en zonas de alto riesgo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418179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Concentración de la propiedad</a:t>
            </a:r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4" descr="http://www.tercerainformacion.es/IMG/jpg/Colombia_desplazad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40568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Desplazamiento</a:t>
            </a:r>
            <a:endParaRPr lang="es-CO" dirty="0"/>
          </a:p>
        </p:txBody>
      </p:sp>
      <p:sp>
        <p:nvSpPr>
          <p:cNvPr id="128003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r>
              <a:rPr lang="es-CO" sz="1200">
                <a:latin typeface="Tahoma" charset="0"/>
              </a:rPr>
              <a:t>Foto terceraimagen.com</a:t>
            </a:r>
          </a:p>
        </p:txBody>
      </p:sp>
      <p:sp>
        <p:nvSpPr>
          <p:cNvPr id="128004" name="AutoShape 2" descr="http://www.tercerainformacion.es/IMG/jpg/Colombia_desplazados.jpg"/>
          <p:cNvSpPr>
            <a:spLocks noChangeAspect="1" noChangeArrowheads="1"/>
          </p:cNvSpPr>
          <p:nvPr/>
        </p:nvSpPr>
        <p:spPr bwMode="auto">
          <a:xfrm>
            <a:off x="63500" y="-136525"/>
            <a:ext cx="2667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>Resultado:</a:t>
            </a:r>
            <a:br>
              <a:rPr lang="es-CO" dirty="0" smtClean="0"/>
            </a:br>
            <a:r>
              <a:rPr lang="es-CO" dirty="0" smtClean="0"/>
              <a:t>Ocupación de zonas de alto riesgo</a:t>
            </a:r>
            <a:endParaRPr lang="es-CO" dirty="0"/>
          </a:p>
        </p:txBody>
      </p:sp>
      <p:sp>
        <p:nvSpPr>
          <p:cNvPr id="129026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http://4.bp.blogspot.com/_t7t74lyFHiU/TPfRJXXSzvI/AAAAAAAAGdM/MlHI5C4Xcps/s1600/Inundaciones+Canal+del+Dique++399+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511486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CAUSAS TECNOLÓGICAS</a:t>
            </a:r>
            <a:endParaRPr lang="es-CO" dirty="0"/>
          </a:p>
        </p:txBody>
      </p:sp>
      <p:sp>
        <p:nvSpPr>
          <p:cNvPr id="130051" name="4 Subtítul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r>
              <a:rPr lang="es-CO" sz="1200">
                <a:latin typeface="Tahoma" charset="0"/>
              </a:rPr>
              <a:t>Foto El Heraldo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3" y="1071546"/>
            <a:ext cx="7403866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“Control” de inundaciones</a:t>
            </a:r>
            <a:endParaRPr lang="es-CO" dirty="0"/>
          </a:p>
        </p:txBody>
      </p:sp>
      <p:sp>
        <p:nvSpPr>
          <p:cNvPr id="131075" name="4 Marcador de contenido"/>
          <p:cNvSpPr>
            <a:spLocks noGrp="1"/>
          </p:cNvSpPr>
          <p:nvPr>
            <p:ph idx="1"/>
          </p:nvPr>
        </p:nvSpPr>
        <p:spPr>
          <a:xfrm>
            <a:off x="5000628" y="1928802"/>
            <a:ext cx="3527425" cy="4114800"/>
          </a:xfrm>
        </p:spPr>
        <p:txBody>
          <a:bodyPr>
            <a:normAutofit lnSpcReduction="10000"/>
          </a:bodyPr>
          <a:lstStyle/>
          <a:p>
            <a:r>
              <a:rPr lang="es-CO" sz="2400" dirty="0">
                <a:solidFill>
                  <a:schemeClr val="bg1"/>
                </a:solidFill>
                <a:latin typeface="Tahoma" charset="0"/>
              </a:rPr>
              <a:t>Canalización</a:t>
            </a:r>
          </a:p>
          <a:p>
            <a:endParaRPr lang="es-CO" sz="2400" dirty="0">
              <a:solidFill>
                <a:schemeClr val="bg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bg1"/>
                </a:solidFill>
                <a:latin typeface="Tahoma" charset="0"/>
              </a:rPr>
              <a:t>Embalses</a:t>
            </a:r>
          </a:p>
          <a:p>
            <a:endParaRPr lang="es-CO" sz="2400" dirty="0">
              <a:solidFill>
                <a:schemeClr val="bg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bg1"/>
                </a:solidFill>
                <a:latin typeface="Tahoma" charset="0"/>
              </a:rPr>
              <a:t>Taponamiento caños (compuertas)</a:t>
            </a: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bg1"/>
                </a:solidFill>
                <a:latin typeface="Tahoma" charset="0"/>
              </a:rPr>
              <a:t>Diques</a:t>
            </a:r>
          </a:p>
          <a:p>
            <a:endParaRPr lang="es-CO" sz="2400" dirty="0">
              <a:solidFill>
                <a:schemeClr val="bg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bg1"/>
                </a:solidFill>
                <a:latin typeface="Tahoma" charset="0"/>
              </a:rPr>
              <a:t>Rectificación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http://www.imagenagropecuaria.com/images/upload/distritos-de-riego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785926"/>
            <a:ext cx="60071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“Adecuación” de tierras</a:t>
            </a:r>
            <a:endParaRPr lang="es-CO" dirty="0"/>
          </a:p>
        </p:txBody>
      </p:sp>
      <p:sp>
        <p:nvSpPr>
          <p:cNvPr id="132099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CO">
              <a:solidFill>
                <a:schemeClr val="tx1"/>
              </a:solidFill>
              <a:latin typeface="Tahoma" charset="0"/>
            </a:endParaRPr>
          </a:p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Desecación ciénagas</a:t>
            </a:r>
          </a:p>
          <a:p>
            <a:endParaRPr lang="es-CO" sz="2400">
              <a:solidFill>
                <a:schemeClr val="tx1"/>
              </a:solidFill>
              <a:latin typeface="Tahoma" charset="0"/>
            </a:endParaRPr>
          </a:p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Distritos de riego</a:t>
            </a:r>
          </a:p>
          <a:p>
            <a:endParaRPr lang="es-CO">
              <a:solidFill>
                <a:schemeClr val="tx1"/>
              </a:solidFill>
              <a:latin typeface="Tahoma" charset="0"/>
            </a:endParaRPr>
          </a:p>
          <a:p>
            <a:endParaRPr lang="es-CO" sz="2000">
              <a:solidFill>
                <a:schemeClr val="tx1"/>
              </a:solidFill>
              <a:latin typeface="Tahoma" charset="0"/>
            </a:endParaRPr>
          </a:p>
          <a:p>
            <a:endParaRPr lang="es-CO" sz="2000">
              <a:solidFill>
                <a:schemeClr val="tx1"/>
              </a:solidFill>
              <a:latin typeface="Tahoma" charset="0"/>
            </a:endParaRPr>
          </a:p>
          <a:p>
            <a:r>
              <a:rPr lang="es-CO" sz="2000">
                <a:solidFill>
                  <a:schemeClr val="tx1"/>
                </a:solidFill>
                <a:latin typeface="Tahoma" charset="0"/>
              </a:rPr>
              <a:t>Salinización </a:t>
            </a:r>
          </a:p>
          <a:p>
            <a:pPr>
              <a:buFontTx/>
              <a:buNone/>
            </a:pPr>
            <a:r>
              <a:rPr lang="es-CO" sz="2000">
                <a:solidFill>
                  <a:schemeClr val="tx1"/>
                </a:solidFill>
                <a:latin typeface="Tahoma" charset="0"/>
              </a:rPr>
              <a:t>y desertificación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3" y="571480"/>
            <a:ext cx="746583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Rellenos</a:t>
            </a:r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285992"/>
            <a:ext cx="4857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0" y="609600"/>
            <a:ext cx="4071938" cy="1962150"/>
          </a:xfrm>
        </p:spPr>
        <p:txBody>
          <a:bodyPr/>
          <a:lstStyle/>
          <a:p>
            <a:pPr>
              <a:defRPr/>
            </a:pPr>
            <a:r>
              <a:rPr lang="es-CO" dirty="0" smtClean="0"/>
              <a:t>DE INUNDACIÓN</a:t>
            </a:r>
            <a:br>
              <a:rPr lang="es-CO" dirty="0" smtClean="0"/>
            </a:br>
            <a:r>
              <a:rPr lang="es-CO" dirty="0" smtClean="0"/>
              <a:t> A DESASTRE </a:t>
            </a:r>
            <a:endParaRPr lang="es-CO" dirty="0"/>
          </a:p>
        </p:txBody>
      </p:sp>
      <p:sp>
        <p:nvSpPr>
          <p:cNvPr id="134147" name="5 Marcador de contenido"/>
          <p:cNvSpPr>
            <a:spLocks noGrp="1"/>
          </p:cNvSpPr>
          <p:nvPr>
            <p:ph idx="1"/>
          </p:nvPr>
        </p:nvSpPr>
        <p:spPr>
          <a:xfrm>
            <a:off x="500034" y="3286124"/>
            <a:ext cx="3714750" cy="3071812"/>
          </a:xfrm>
        </p:spPr>
        <p:txBody>
          <a:bodyPr/>
          <a:lstStyle/>
          <a:p>
            <a:r>
              <a:rPr lang="es-CO" dirty="0">
                <a:latin typeface="Tahoma" charset="0"/>
              </a:rPr>
              <a:t>Todo lleva a asentamientos humanos en zonas de alto riesgo naturales o creadas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 descr="inundaciones de Mississip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37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Mississippi</a:t>
            </a:r>
            <a:endParaRPr lang="es-CO" dirty="0"/>
          </a:p>
        </p:txBody>
      </p:sp>
      <p:sp>
        <p:nvSpPr>
          <p:cNvPr id="135171" name="3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6694488" cy="4114800"/>
          </a:xfrm>
        </p:spPr>
        <p:txBody>
          <a:bodyPr>
            <a:normAutofit fontScale="70000" lnSpcReduction="20000"/>
          </a:bodyPr>
          <a:lstStyle/>
          <a:p>
            <a:r>
              <a:rPr lang="es-CO" sz="2400">
                <a:latin typeface="Tahoma" charset="0"/>
              </a:rPr>
              <a:t>“La decisión de canalizar el rio Mississippi en un cauce estrecho con un sistema de diques se tomó a mediados del siglo 19 para drenar tierras para la explotación de la agricultura capitalista.” </a:t>
            </a:r>
          </a:p>
          <a:p>
            <a:endParaRPr lang="es-CO" sz="2400">
              <a:latin typeface="Tahoma" charset="0"/>
            </a:endParaRPr>
          </a:p>
          <a:p>
            <a:r>
              <a:rPr lang="es-CO" sz="2400">
                <a:latin typeface="Tahoma" charset="0"/>
              </a:rPr>
              <a:t>“Desde el comienzo, los científicos sabían que esto preparaba el terreno para un desastre, y la gran inundación de 1927 lo demostró: los diques se rompieron a lo largo del rio”</a:t>
            </a:r>
          </a:p>
          <a:p>
            <a:r>
              <a:rPr lang="es-CO" sz="1400">
                <a:latin typeface="Tahoma" charset="0"/>
              </a:rPr>
              <a:t>(www.</a:t>
            </a:r>
            <a:r>
              <a:rPr lang="es-CO" sz="1400" i="1">
                <a:latin typeface="Tahoma" charset="0"/>
              </a:rPr>
              <a:t>revcom.us</a:t>
            </a:r>
            <a:r>
              <a:rPr lang="es-CO" sz="1400">
                <a:latin typeface="Tahoma" charset="0"/>
              </a:rPr>
              <a:t>)</a:t>
            </a:r>
          </a:p>
          <a:p>
            <a:endParaRPr lang="es-CO" sz="2400">
              <a:latin typeface="Tahoma" charset="0"/>
            </a:endParaRPr>
          </a:p>
          <a:p>
            <a:endParaRPr lang="es-CO" sz="2400">
              <a:latin typeface="Tahoma" charset="0"/>
            </a:endParaRPr>
          </a:p>
          <a:p>
            <a:endParaRPr lang="es-CO" sz="2400">
              <a:latin typeface="Tahoma" charset="0"/>
            </a:endParaRPr>
          </a:p>
          <a:p>
            <a:endParaRPr lang="es-CO" sz="2400">
              <a:latin typeface="Tahoma" charset="0"/>
            </a:endParaRPr>
          </a:p>
          <a:p>
            <a:r>
              <a:rPr lang="es-CO" sz="2400">
                <a:latin typeface="Tahoma" charset="0"/>
              </a:rPr>
              <a:t>“Todavía hoy… tienen lugar devastadoras inundaciones,…. entre las que hay que destacar las de 1937, 1965, 1973, 1983 y, sobre todo, la de 1993”.</a:t>
            </a:r>
          </a:p>
          <a:p>
            <a:endParaRPr lang="es-CO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857250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Epipelágico</a:t>
            </a:r>
          </a:p>
        </p:txBody>
      </p:sp>
      <p:sp>
        <p:nvSpPr>
          <p:cNvPr id="16387" name="2 Marcador de contenido"/>
          <p:cNvSpPr>
            <a:spLocks noGrp="1"/>
          </p:cNvSpPr>
          <p:nvPr>
            <p:ph idx="4294967295"/>
          </p:nvPr>
        </p:nvSpPr>
        <p:spPr>
          <a:xfrm>
            <a:off x="0" y="1557338"/>
            <a:ext cx="9144000" cy="3824287"/>
          </a:xfrm>
        </p:spPr>
        <p:txBody>
          <a:bodyPr/>
          <a:lstStyle/>
          <a:p>
            <a:pPr eaLnBrk="1" hangingPunct="1"/>
            <a:r>
              <a:rPr lang="es-ES" sz="2800" smtClean="0"/>
              <a:t>A 200 metros de profundidad.</a:t>
            </a:r>
          </a:p>
          <a:p>
            <a:pPr eaLnBrk="1" hangingPunct="1"/>
            <a:r>
              <a:rPr lang="es-ES" sz="2800" smtClean="0"/>
              <a:t>Se desarrolla el fitoplancton.</a:t>
            </a:r>
          </a:p>
          <a:p>
            <a:pPr eaLnBrk="1" hangingPunct="1"/>
            <a:r>
              <a:rPr lang="es-ES" sz="2800" smtClean="0"/>
              <a:t>Encontramos seres planctónicos y nectónicos.</a:t>
            </a:r>
          </a:p>
          <a:p>
            <a:pPr eaLnBrk="1" hangingPunct="1"/>
            <a:r>
              <a:rPr lang="es-ES" sz="2800" smtClean="0"/>
              <a:t>Relaciones de depredación: las tortugas que se comen a los caracoles. </a:t>
            </a:r>
          </a:p>
          <a:p>
            <a:pPr eaLnBrk="1" hangingPunct="1"/>
            <a:r>
              <a:rPr lang="es-ES" sz="2800" smtClean="0"/>
              <a:t>Diversos microorganismos. Hongos saprofitos.</a:t>
            </a:r>
          </a:p>
          <a:p>
            <a:pPr eaLnBrk="1" hangingPunct="1"/>
            <a:endParaRPr lang="es-ES" sz="2800" smtClean="0"/>
          </a:p>
          <a:p>
            <a:pPr eaLnBrk="1" hangingPunct="1"/>
            <a:endParaRPr lang="es-ES" sz="2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3" descr="http://img.informador.com.mx/biblioteca/imagen/266x200/40/39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642918"/>
            <a:ext cx="718171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tx1"/>
                </a:solidFill>
              </a:rPr>
              <a:t>Mississippi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36195" name="3 Marcador de contenido"/>
          <p:cNvSpPr>
            <a:spLocks noGrp="1"/>
          </p:cNvSpPr>
          <p:nvPr>
            <p:ph idx="1"/>
          </p:nvPr>
        </p:nvSpPr>
        <p:spPr>
          <a:xfrm>
            <a:off x="928662" y="1928802"/>
            <a:ext cx="6694488" cy="4114800"/>
          </a:xfrm>
        </p:spPr>
        <p:txBody>
          <a:bodyPr>
            <a:normAutofit lnSpcReduction="10000"/>
          </a:bodyPr>
          <a:lstStyle/>
          <a:p>
            <a:endParaRPr lang="es-CO" sz="2400" dirty="0">
              <a:latin typeface="Tahoma" charset="0"/>
            </a:endParaRPr>
          </a:p>
          <a:p>
            <a:endParaRPr lang="es-CO" sz="2400" dirty="0">
              <a:latin typeface="Tahoma" charset="0"/>
            </a:endParaRPr>
          </a:p>
          <a:p>
            <a:r>
              <a:rPr lang="es-CO" sz="2400" dirty="0">
                <a:solidFill>
                  <a:schemeClr val="tx1"/>
                </a:solidFill>
                <a:latin typeface="Tahoma" charset="0"/>
              </a:rPr>
              <a:t>Hubo otras importantes en 1933, 1937, 1965, 1973, 1983 y, sobre todo, 1993</a:t>
            </a:r>
          </a:p>
          <a:p>
            <a:endParaRPr lang="es-CO" sz="2400" dirty="0">
              <a:solidFill>
                <a:schemeClr val="tx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tx1"/>
                </a:solidFill>
                <a:latin typeface="Tahoma" charset="0"/>
              </a:rPr>
              <a:t>Desde entonces en 1995, 2001, 2005 y 2008</a:t>
            </a:r>
          </a:p>
          <a:p>
            <a:endParaRPr lang="es-CO" sz="2400" dirty="0">
              <a:solidFill>
                <a:schemeClr val="tx1"/>
              </a:solidFill>
              <a:latin typeface="Tahoma" charset="0"/>
            </a:endParaRPr>
          </a:p>
          <a:p>
            <a:r>
              <a:rPr lang="es-CO" sz="2400" dirty="0">
                <a:solidFill>
                  <a:schemeClr val="tx1"/>
                </a:solidFill>
                <a:latin typeface="Tahoma" charset="0"/>
              </a:rPr>
              <a:t>27 febrero 2011: “Continúa río Mississippi arrasando diques en el medio oeste de Estados Unidos“ (Informador.com.mx).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http://upload.wikimedia.org/wikipedia/commons/thumb/9/9f/KatrinaNewOrleansFlooded.jpg/250px-KatrinaNewOrleansFlood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425316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err="1" smtClean="0"/>
              <a:t>Katrina</a:t>
            </a:r>
            <a:endParaRPr lang="es-CO" dirty="0"/>
          </a:p>
        </p:txBody>
      </p:sp>
      <p:sp>
        <p:nvSpPr>
          <p:cNvPr id="137219" name="2 Marcador de contenido"/>
          <p:cNvSpPr>
            <a:spLocks noGrp="1"/>
          </p:cNvSpPr>
          <p:nvPr>
            <p:ph idx="1"/>
          </p:nvPr>
        </p:nvSpPr>
        <p:spPr>
          <a:xfrm>
            <a:off x="5580063" y="404813"/>
            <a:ext cx="2878137" cy="5691187"/>
          </a:xfrm>
        </p:spPr>
        <p:txBody>
          <a:bodyPr>
            <a:normAutofit fontScale="92500" lnSpcReduction="10000"/>
          </a:bodyPr>
          <a:lstStyle/>
          <a:p>
            <a:r>
              <a:rPr lang="es-CO">
                <a:latin typeface="Tahoma" charset="0"/>
              </a:rPr>
              <a:t>“Una gran sección de los </a:t>
            </a:r>
            <a:r>
              <a:rPr lang="es-CO">
                <a:latin typeface="Tahoma" charset="0"/>
                <a:hlinkClick r:id="rId4" action="ppaction://hlinkfile" tooltip="Dique"/>
              </a:rPr>
              <a:t>diques</a:t>
            </a:r>
            <a:r>
              <a:rPr lang="es-CO">
                <a:latin typeface="Tahoma" charset="0"/>
              </a:rPr>
              <a:t> … cedió…. Como resultado, Nueva Orleans quedó sumergida prácticamente en su totalidad.</a:t>
            </a:r>
          </a:p>
          <a:p>
            <a:endParaRPr lang="es-CO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Resultado: </a:t>
            </a:r>
            <a:br>
              <a:rPr lang="es-CO" dirty="0" smtClean="0"/>
            </a:br>
            <a:r>
              <a:rPr lang="es-CO" dirty="0" smtClean="0"/>
              <a:t>Exceso de confianza</a:t>
            </a:r>
            <a:endParaRPr lang="es-CO" dirty="0"/>
          </a:p>
        </p:txBody>
      </p:sp>
      <p:sp>
        <p:nvSpPr>
          <p:cNvPr id="138242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www.ecologiaverde.com/wp-content/2007/10/tierrafoto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34508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4888" y="609600"/>
            <a:ext cx="2808287" cy="58435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En síntesis:</a:t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sz="3200" dirty="0" smtClean="0"/>
              <a:t>más amenazas por intervenciones indebidas en la naturaleza</a:t>
            </a:r>
            <a:br>
              <a:rPr lang="es-CO" sz="3200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/>
            </a:r>
            <a:br>
              <a:rPr lang="es-CO" dirty="0" smtClean="0"/>
            </a:br>
            <a:r>
              <a:rPr lang="es-CO" sz="1200" dirty="0" smtClean="0"/>
              <a:t>Foto ecologiaverde.com</a:t>
            </a:r>
            <a:endParaRPr lang="es-CO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>Y más vulnerabilidad </a:t>
            </a:r>
            <a:br>
              <a:rPr lang="es-CO" dirty="0" smtClean="0"/>
            </a:br>
            <a:r>
              <a:rPr lang="es-CO" dirty="0" smtClean="0"/>
              <a:t>por injusticia social</a:t>
            </a:r>
            <a:endParaRPr lang="es-CO" dirty="0"/>
          </a:p>
        </p:txBody>
      </p:sp>
      <p:sp>
        <p:nvSpPr>
          <p:cNvPr id="14029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>
              <a:latin typeface="Tahoma" charset="0"/>
            </a:endParaRPr>
          </a:p>
        </p:txBody>
      </p:sp>
      <p:pic>
        <p:nvPicPr>
          <p:cNvPr id="140291" name="Picture 2" descr="http://4.bp.blogspot.com/_BXnjSdB8f5g/TO856VCV83I/AAAAAAAAEJk/6N9J8cjLz2E/s640/inundaciones%2BColombia%2BEl%2BTiempo%2B25%2B11%2B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0824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43914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571480"/>
            <a:ext cx="742955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Pero antes…..un pronóstico favorable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18551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Vacas gordas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143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60533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Buenas cosechas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6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43914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Mejor pesca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7094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Y mejor cara…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1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/>
          </p:cNvSpPr>
          <p:nvPr>
            <p:ph type="title" idx="4294967295"/>
          </p:nvPr>
        </p:nvSpPr>
        <p:spPr>
          <a:xfrm>
            <a:off x="0" y="357166"/>
            <a:ext cx="7772400" cy="1143000"/>
          </a:xfrm>
          <a:noFill/>
        </p:spPr>
        <p:txBody>
          <a:bodyPr/>
          <a:lstStyle/>
          <a:p>
            <a:r>
              <a:rPr lang="es-ES" smtClean="0"/>
              <a:t>          Fauna 		 	   Flora</a:t>
            </a:r>
          </a:p>
        </p:txBody>
      </p:sp>
      <p:pic>
        <p:nvPicPr>
          <p:cNvPr id="17411" name="Picture 5" descr="http://beosman.dyndns.org/uploads/2007/04/fitoplancton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867400" y="1881166"/>
            <a:ext cx="2449513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8838" y="3824266"/>
            <a:ext cx="23431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n 13" descr="http://tbn0.google.com/images?q=tbn:H4EvBB5HZ9VIBM:http://lh3.google.com/_1YxnC3Q1mjI/RxUBXFB5mPI/AAAAAAAAACI/96LHUTbDsbc/s800/Green%2BSea%2BTurtle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898525" y="1808141"/>
            <a:ext cx="2087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Imagen 14" descr="http://tbn0.google.com/images?q=tbn:whPLyff4XFujeM:http://bp2.blogger.com/_-aLMF-Y89yI/RdxjjoiaDKI/AAAAAAAABCE/9M4Fu7Kik-Y/s400/Manada%2Bde%2BDelfines%2Bdolphins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3130550" y="1808141"/>
            <a:ext cx="18716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Imagen 16" descr="http://tbn0.google.com/images?q=tbn:pZleqMtGj36-CM:http://www.diatomloir.eu/Siteplancton/Tycho/Zooplanct.jpg"/>
          <p:cNvPicPr>
            <a:picLocks noChangeAspect="1"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827088" y="4040166"/>
            <a:ext cx="21605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Imagen 12" descr="http://tbn0.google.com/images?q=tbn:A-gbOXi1slLTNM:http://www.wissenschaft-online.de/sixcms/media.php/591/thun_frei.jpg"/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3059113" y="3968729"/>
            <a:ext cx="208756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1042988" y="3463904"/>
            <a:ext cx="3959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Tortuga </a:t>
            </a:r>
            <a:r>
              <a:rPr lang="es-ES" dirty="0" smtClean="0"/>
              <a:t>marina       Delfines </a:t>
            </a:r>
            <a:r>
              <a:rPr lang="es-ES" dirty="0"/>
              <a:t>	</a:t>
            </a:r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754063" y="5553054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/>
              <a:t>       </a:t>
            </a:r>
            <a:r>
              <a:rPr lang="es-ES" dirty="0" smtClean="0"/>
              <a:t>Zooplancton          </a:t>
            </a:r>
            <a:r>
              <a:rPr lang="es-ES" dirty="0"/>
              <a:t>Atún		  </a:t>
            </a:r>
            <a:r>
              <a:rPr lang="es-ES" dirty="0" smtClean="0"/>
              <a:t>          </a:t>
            </a:r>
            <a:r>
              <a:rPr lang="es-ES" dirty="0"/>
              <a:t>Fitoplancton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00174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>LO MALO: </a:t>
            </a:r>
            <a:br>
              <a:rPr lang="es-CO" dirty="0" smtClean="0"/>
            </a:br>
            <a:r>
              <a:rPr lang="es-CO" dirty="0" smtClean="0"/>
              <a:t> Vienen las sequías?</a:t>
            </a:r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" y="1071546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Cauces sin agua</a:t>
            </a:r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649766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Vacas flacas</a:t>
            </a:r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14643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Sobrepastoreo</a:t>
            </a:r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Desiertos avanzando</a:t>
            </a:r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Según Al Gore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….</a:t>
            </a:r>
            <a:r>
              <a:rPr lang="es-ES_tradnl" dirty="0" smtClean="0"/>
              <a:t> </a:t>
            </a:r>
            <a:r>
              <a:rPr lang="es-ES_tradnl" dirty="0"/>
              <a:t>afirmó que en lo que concierne al país, </a:t>
            </a:r>
            <a:r>
              <a:rPr lang="es-ES" dirty="0" smtClean="0"/>
              <a:t>…. </a:t>
            </a:r>
            <a:r>
              <a:rPr lang="es-ES_tradnl" dirty="0" smtClean="0"/>
              <a:t>la </a:t>
            </a:r>
            <a:r>
              <a:rPr lang="es-ES_tradnl" dirty="0"/>
              <a:t>desertificación aumentará en toda la costa Caribe y las sequías abarcarán a casi toda Colombia, con una mínima excepción en el Pacífico colombiano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sz="1400" dirty="0" smtClean="0"/>
              <a:t>El Espectador, Marzo 16 de 2011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59670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Para lograrlo:</a:t>
            </a:r>
            <a:endParaRPr lang="es-CO" dirty="0"/>
          </a:p>
        </p:txBody>
      </p:sp>
      <p:sp>
        <p:nvSpPr>
          <p:cNvPr id="154626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>
                <a:latin typeface="Tahoma" charset="0"/>
              </a:rPr>
              <a:t>Menos ingeniería, reabrir caños y ciénagas</a:t>
            </a:r>
          </a:p>
          <a:p>
            <a:endParaRPr lang="es-CO">
              <a:latin typeface="Tahoma" charset="0"/>
            </a:endParaRPr>
          </a:p>
          <a:p>
            <a:r>
              <a:rPr lang="es-CO">
                <a:latin typeface="Tahoma" charset="0"/>
              </a:rPr>
              <a:t>Más ecología </a:t>
            </a:r>
          </a:p>
          <a:p>
            <a:endParaRPr lang="es-CO">
              <a:latin typeface="Tahoma" charset="0"/>
            </a:endParaRPr>
          </a:p>
          <a:p>
            <a:r>
              <a:rPr lang="es-CO">
                <a:latin typeface="Tahoma" charset="0"/>
              </a:rPr>
              <a:t>Más ordenamiento territorial</a:t>
            </a:r>
          </a:p>
          <a:p>
            <a:endParaRPr lang="es-CO">
              <a:latin typeface="Tahoma" charset="0"/>
            </a:endParaRPr>
          </a:p>
          <a:p>
            <a:r>
              <a:rPr lang="es-CO">
                <a:latin typeface="Tahoma" charset="0"/>
              </a:rPr>
              <a:t>Más equilibrio social y económico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Para lograrlo:</a:t>
            </a:r>
            <a:endParaRPr lang="es-CO" dirty="0"/>
          </a:p>
        </p:txBody>
      </p:sp>
      <p:sp>
        <p:nvSpPr>
          <p:cNvPr id="155650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Y algo de humildad y gratitud con </a:t>
            </a:r>
            <a:r>
              <a:rPr lang="es-CO" dirty="0" smtClean="0">
                <a:latin typeface="Tahoma" charset="0"/>
              </a:rPr>
              <a:t>los ríos, ciénagas y humedales.</a:t>
            </a:r>
          </a:p>
          <a:p>
            <a:endParaRPr lang="es-CO" dirty="0">
              <a:latin typeface="Tahoma" charset="0"/>
            </a:endParaRPr>
          </a:p>
          <a:p>
            <a:r>
              <a:rPr lang="es-CO" dirty="0" smtClean="0">
                <a:latin typeface="Tahoma" charset="0"/>
              </a:rPr>
              <a:t>Y con el clima</a:t>
            </a:r>
            <a:endParaRPr lang="es-CO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/>
          <p:cNvSpPr>
            <a:spLocks noGrp="1"/>
          </p:cNvSpPr>
          <p:nvPr>
            <p:ph idx="4294967295"/>
          </p:nvPr>
        </p:nvSpPr>
        <p:spPr>
          <a:xfrm>
            <a:off x="179388" y="857250"/>
            <a:ext cx="8964612" cy="6165850"/>
          </a:xfrm>
        </p:spPr>
        <p:txBody>
          <a:bodyPr/>
          <a:lstStyle/>
          <a:p>
            <a:pPr lvl="1" indent="-273050" algn="just" eaLnBrk="1" hangingPunct="1">
              <a:buClr>
                <a:srgbClr val="0BD0D9"/>
              </a:buClr>
            </a:pPr>
            <a:r>
              <a:rPr lang="es-ES" sz="3400" u="sng" smtClean="0"/>
              <a:t>Características abióticas:</a:t>
            </a:r>
          </a:p>
          <a:p>
            <a:pPr lvl="1" indent="-273050" algn="just" eaLnBrk="1" hangingPunct="1">
              <a:buClr>
                <a:srgbClr val="0BD0D9"/>
              </a:buClr>
            </a:pPr>
            <a:endParaRPr lang="es-ES" sz="3400" u="sng" smtClean="0"/>
          </a:p>
          <a:p>
            <a:pPr lvl="2" eaLnBrk="1" hangingPunct="1"/>
            <a:r>
              <a:rPr lang="es-ES" sz="2800" smtClean="0"/>
              <a:t>Temperatura por debajo de los 24°C</a:t>
            </a:r>
          </a:p>
          <a:p>
            <a:pPr lvl="2" eaLnBrk="1" hangingPunct="1"/>
            <a:r>
              <a:rPr lang="es-ES" sz="2800" smtClean="0"/>
              <a:t>Zona fótica.</a:t>
            </a:r>
          </a:p>
          <a:p>
            <a:pPr lvl="2" eaLnBrk="1" hangingPunct="1"/>
            <a:r>
              <a:rPr lang="es-ES" sz="2800" smtClean="0"/>
              <a:t>La salinidad 16.3 g/l. </a:t>
            </a:r>
          </a:p>
          <a:p>
            <a:pPr lvl="2" eaLnBrk="1" hangingPunct="1"/>
            <a:r>
              <a:rPr lang="es-ES" sz="2800" smtClean="0"/>
              <a:t>CO2 en grandes cantidades.</a:t>
            </a:r>
          </a:p>
          <a:p>
            <a:pPr lvl="2" eaLnBrk="1" hangingPunct="1"/>
            <a:r>
              <a:rPr lang="es-ES" sz="2800" smtClean="0"/>
              <a:t>O2 en grandes cantidades.</a:t>
            </a:r>
          </a:p>
          <a:p>
            <a:pPr eaLnBrk="1" hangingPunct="1"/>
            <a:endParaRPr lang="es-ES" sz="2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A modo de síntesis y propuesta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s-ES" dirty="0" smtClean="0"/>
          </a:p>
          <a:p>
            <a:pPr>
              <a:defRPr/>
            </a:pPr>
            <a:endParaRPr lang="es-ES" dirty="0"/>
          </a:p>
          <a:p>
            <a:pPr algn="ctr">
              <a:defRPr/>
            </a:pPr>
            <a:r>
              <a:rPr lang="es-ES" sz="4400" dirty="0" smtClean="0">
                <a:solidFill>
                  <a:srgbClr val="FFFF00"/>
                </a:solidFill>
              </a:rPr>
              <a:t>INFRAESTRUCTURA VERDE</a:t>
            </a:r>
            <a:r>
              <a:rPr lang="es-ES" sz="4400" dirty="0" smtClean="0"/>
              <a:t>:</a:t>
            </a:r>
          </a:p>
          <a:p>
            <a:pPr marL="0" indent="0" algn="ctr">
              <a:buFontTx/>
              <a:buNone/>
              <a:defRPr/>
            </a:pPr>
            <a:r>
              <a:rPr lang="es-ES" sz="3600" dirty="0"/>
              <a:t> </a:t>
            </a:r>
            <a:r>
              <a:rPr lang="es-ES" sz="3600" dirty="0" smtClean="0"/>
              <a:t>  LA BASE NATURAL DE ECOSISTEMAS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/>
          <a:lstStyle/>
          <a:p>
            <a:pPr algn="ctr">
              <a:defRPr/>
            </a:pPr>
            <a:r>
              <a:rPr lang="es-ES" sz="2400" dirty="0" smtClean="0"/>
              <a:t>Transformación de la “Infraestructura Verde”</a:t>
            </a:r>
            <a:endParaRPr lang="es-ES" sz="2400" dirty="0"/>
          </a:p>
        </p:txBody>
      </p:sp>
      <p:pic>
        <p:nvPicPr>
          <p:cNvPr id="157698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714356"/>
            <a:ext cx="4172727" cy="5400000"/>
          </a:xfrm>
        </p:spPr>
      </p:pic>
      <p:sp>
        <p:nvSpPr>
          <p:cNvPr id="157699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420938"/>
            <a:ext cx="3008313" cy="4248150"/>
          </a:xfrm>
        </p:spPr>
        <p:txBody>
          <a:bodyPr/>
          <a:lstStyle/>
          <a:p>
            <a:pPr algn="ctr"/>
            <a:endParaRPr lang="es-ES" sz="24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Muchos Bosques, Sabanas, Páramos,</a:t>
            </a:r>
          </a:p>
          <a:p>
            <a:pPr algn="ctr"/>
            <a:r>
              <a:rPr lang="es-ES" sz="2000">
                <a:latin typeface="Tahoma" charset="0"/>
              </a:rPr>
              <a:t>Humedales, Arrecifes, manglares, ríos.</a:t>
            </a:r>
          </a:p>
          <a:p>
            <a:pPr algn="ctr"/>
            <a:endParaRPr lang="es-ES" sz="20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Pocos desiertos.</a:t>
            </a:r>
          </a:p>
          <a:p>
            <a:pPr algn="ctr"/>
            <a:endParaRPr lang="es-ES" sz="20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Agua, tierra </a:t>
            </a:r>
          </a:p>
          <a:p>
            <a:pPr algn="ctr"/>
            <a:r>
              <a:rPr lang="es-ES" sz="2000">
                <a:latin typeface="Tahoma" charset="0"/>
              </a:rPr>
              <a:t>y recursos naturales</a:t>
            </a:r>
          </a:p>
          <a:p>
            <a:pPr algn="ctr"/>
            <a:r>
              <a:rPr lang="es-ES" sz="2000">
                <a:latin typeface="Tahoma" charset="0"/>
              </a:rPr>
              <a:t>abundantes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41725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457200"/>
            <a:ext cx="3775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3200" dirty="0" smtClean="0"/>
              <a:t>Infraestructura Verde actual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5486400" y="1981200"/>
            <a:ext cx="3200400" cy="3429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800">
                <a:latin typeface="Tahoma" charset="0"/>
              </a:rPr>
              <a:t>En blanco lo transformado: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800"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</a:t>
            </a:r>
            <a:r>
              <a:rPr lang="es-ES_tradnl" sz="2400" i="1">
                <a:solidFill>
                  <a:srgbClr val="FF3300"/>
                </a:solidFill>
                <a:latin typeface="Tahoma" charset="0"/>
              </a:rPr>
              <a:t>40% en promedio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80% en el Caribe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70% en los Andes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40% en el Pacífico</a:t>
            </a:r>
            <a:endParaRPr lang="es-ES" sz="2400"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40% en la Orinoquia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&lt;20% en Amazonia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>
                <a:latin typeface="Tahoma" charset="0"/>
              </a:rPr>
              <a:t>La mayoría en potreros</a:t>
            </a:r>
            <a:endParaRPr lang="es-ES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1027"/>
          <p:cNvSpPr txBox="1">
            <a:spLocks noChangeArrowheads="1"/>
          </p:cNvSpPr>
          <p:nvPr/>
        </p:nvSpPr>
        <p:spPr bwMode="auto">
          <a:xfrm>
            <a:off x="1066800" y="827088"/>
            <a:ext cx="7162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O" dirty="0">
                <a:latin typeface="Trebuchet MS" charset="0"/>
              </a:rPr>
              <a:t>“Cuando encendemos una luz, tomamos un baño, consumimos un almuerzo o respiramos, hacemos uso de ecosistemas que nos proveen de bienes y servicios ambientales básicos”.</a:t>
            </a:r>
          </a:p>
          <a:p>
            <a:pPr algn="just" eaLnBrk="1" hangingPunct="1">
              <a:spcBef>
                <a:spcPct val="50000"/>
              </a:spcBef>
            </a:pPr>
            <a:endParaRPr lang="es-CO" dirty="0">
              <a:latin typeface="Trebuchet MS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CO" dirty="0">
                <a:latin typeface="Trebuchet MS" charset="0"/>
              </a:rPr>
              <a:t>“Estos ecosistemas son, por ejemplo, los bosques que regulan las aguas y lluvias, los que forman y protegen suelos productivos, los que producen oxígeno, cuya función es imprescindible no sólo para el bienestar cotidiano sino para la </a:t>
            </a:r>
            <a:r>
              <a:rPr lang="es-CO" dirty="0" err="1">
                <a:latin typeface="Trebuchet MS" charset="0"/>
              </a:rPr>
              <a:t>operabilidad</a:t>
            </a:r>
            <a:r>
              <a:rPr lang="es-CO" dirty="0">
                <a:latin typeface="Trebuchet MS" charset="0"/>
              </a:rPr>
              <a:t> del aparato económico del cual dependen productividad, empleos, riqueza, sociedad y estado”.</a:t>
            </a:r>
            <a:endParaRPr lang="es-ES" dirty="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1429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CO" sz="3200" smtClean="0">
                <a:cs typeface="+mj-cs"/>
              </a:rPr>
              <a:t>Ecosistemas Estratégicos</a:t>
            </a:r>
            <a:endParaRPr lang="es-ES" sz="3200" smtClean="0">
              <a:cs typeface="+mj-cs"/>
            </a:endParaRP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990600" y="1585890"/>
            <a:ext cx="6858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CO" dirty="0">
                <a:latin typeface="Arial" charset="0"/>
                <a:cs typeface="+mn-cs"/>
              </a:rPr>
              <a:t>Aquellos ecosistemas de cuyos bienes y servicios depende la viabilidad de un proceso humano o no </a:t>
            </a:r>
            <a:r>
              <a:rPr lang="es-CO" dirty="0">
                <a:latin typeface="Arial" charset="0"/>
              </a:rPr>
              <a:t>(producción industrial o biodiversidad, por ejemplo)</a:t>
            </a:r>
            <a:r>
              <a:rPr lang="es-CO" dirty="0">
                <a:latin typeface="Arial" charset="0"/>
                <a:cs typeface="+mn-cs"/>
              </a:rPr>
              <a:t>, son estratégicos para dicho proceso</a:t>
            </a:r>
          </a:p>
          <a:p>
            <a:pPr algn="just">
              <a:spcBef>
                <a:spcPct val="50000"/>
              </a:spcBef>
              <a:defRPr/>
            </a:pPr>
            <a:endParaRPr lang="es-CO" dirty="0">
              <a:latin typeface="Arial" charset="0"/>
              <a:cs typeface="+mn-cs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CO" dirty="0">
                <a:latin typeface="Arial" charset="0"/>
                <a:cs typeface="+mn-cs"/>
              </a:rPr>
              <a:t>Ejemplo: La Sierra Nevada de Santa Marta provee agua y otros bienes y servicios naturales de los cuales dependen las ciudades y procesos agropecuarios e industriales de cuatro departamentos caribes </a:t>
            </a:r>
            <a:endParaRPr lang="es-ES" dirty="0">
              <a:solidFill>
                <a:srgbClr val="FFFFCC"/>
              </a:solidFill>
              <a:latin typeface="Trebuchet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sz="3200" dirty="0" smtClean="0"/>
              <a:t>INFRAESTRUCTURA VERDE Y ESTRUCTURA ECOLÓGICA PRINCIPAL</a:t>
            </a:r>
            <a:endParaRPr lang="es-ES" sz="3200" dirty="0"/>
          </a:p>
        </p:txBody>
      </p:sp>
      <p:sp>
        <p:nvSpPr>
          <p:cNvPr id="159745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>
              <a:latin typeface="Tahoma" charset="0"/>
            </a:endParaRPr>
          </a:p>
          <a:p>
            <a:r>
              <a:rPr lang="es-ES">
                <a:latin typeface="Tahoma" charset="0"/>
              </a:rPr>
              <a:t>INFRAESTRUCTURA VERDE: </a:t>
            </a:r>
            <a:r>
              <a:rPr lang="es-ES" sz="2000">
                <a:latin typeface="Tahoma" charset="0"/>
              </a:rPr>
              <a:t>Conjunto de áreas y ecosistemas naturales y artificiales que proveen bienes y servicios naturales básicos para la sociedad: regulación climática e hídrica, biodiversidad, etc.</a:t>
            </a:r>
          </a:p>
          <a:p>
            <a:endParaRPr lang="es-ES" sz="2000">
              <a:latin typeface="Tahoma" charset="0"/>
            </a:endParaRPr>
          </a:p>
          <a:p>
            <a:r>
              <a:rPr lang="es-ES">
                <a:latin typeface="Tahoma" charset="0"/>
              </a:rPr>
              <a:t>ESTRUCTURA ECOLÓGICA PRINCIPAL</a:t>
            </a:r>
            <a:r>
              <a:rPr lang="es-ES" sz="2000">
                <a:latin typeface="Tahoma" charset="0"/>
              </a:rPr>
              <a:t>: Áreas y ecosistemas conservados que son parte primordial de la Infraestructura Verde y cuya continuidad como tales debe mantenerse.</a:t>
            </a:r>
            <a:endParaRPr lang="es-ES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O" sz="3200" dirty="0" smtClean="0">
                <a:cs typeface="+mj-cs"/>
              </a:rPr>
              <a:t>Infraestructura Verde (o Ecológica)</a:t>
            </a:r>
            <a:endParaRPr lang="es-ES" sz="3200" dirty="0" smtClean="0">
              <a:cs typeface="+mj-cs"/>
            </a:endParaRPr>
          </a:p>
        </p:txBody>
      </p:sp>
      <p:sp>
        <p:nvSpPr>
          <p:cNvPr id="120835" name="Text Box 1027"/>
          <p:cNvSpPr txBox="1">
            <a:spLocks noChangeArrowheads="1"/>
          </p:cNvSpPr>
          <p:nvPr/>
        </p:nvSpPr>
        <p:spPr bwMode="auto">
          <a:xfrm>
            <a:off x="990600" y="2133600"/>
            <a:ext cx="72390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3688" indent="-293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41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s-CO" sz="2800" dirty="0" smtClean="0">
                <a:latin typeface="Trebuchet MS" charset="0"/>
                <a:cs typeface="+mn-cs"/>
              </a:rPr>
              <a:t>Sistema natural de soporte de las actividades humanas</a:t>
            </a: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endParaRPr lang="es-CO" sz="2800" dirty="0" smtClean="0">
              <a:latin typeface="Trebuchet MS" charset="0"/>
              <a:cs typeface="+mn-cs"/>
            </a:endParaRP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s-CO" sz="2800" dirty="0" smtClean="0">
                <a:latin typeface="Trebuchet MS" charset="0"/>
                <a:cs typeface="+mn-cs"/>
              </a:rPr>
              <a:t>Conformada por los ecosistemas regionales, en especial un conjunto de ecosistemas estratégicos interconectados por una malla verde</a:t>
            </a:r>
          </a:p>
          <a:p>
            <a:pPr algn="just">
              <a:spcBef>
                <a:spcPct val="50000"/>
              </a:spcBef>
              <a:defRPr/>
            </a:pPr>
            <a:endParaRPr lang="es-CO" sz="2800" dirty="0" smtClean="0">
              <a:latin typeface="Trebuchet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>
                <a:cs typeface="+mj-cs"/>
              </a:rPr>
              <a:t>Elementos </a:t>
            </a:r>
            <a:r>
              <a:rPr lang="pt-BR" dirty="0" err="1" smtClean="0">
                <a:cs typeface="+mj-cs"/>
              </a:rPr>
              <a:t>Principales</a:t>
            </a:r>
            <a:r>
              <a:rPr lang="pt-BR" dirty="0" smtClean="0">
                <a:cs typeface="+mj-cs"/>
              </a:rPr>
              <a:t> de </a:t>
            </a:r>
            <a:r>
              <a:rPr lang="pt-BR" dirty="0" err="1" smtClean="0">
                <a:cs typeface="+mj-cs"/>
              </a:rPr>
              <a:t>la</a:t>
            </a:r>
            <a:r>
              <a:rPr lang="pt-BR" dirty="0" smtClean="0">
                <a:cs typeface="+mj-cs"/>
              </a:rPr>
              <a:t> </a:t>
            </a:r>
            <a:r>
              <a:rPr lang="pt-BR" dirty="0" err="1" smtClean="0">
                <a:cs typeface="+mj-cs"/>
              </a:rPr>
              <a:t>Infraestructura</a:t>
            </a:r>
            <a:r>
              <a:rPr lang="pt-BR" dirty="0" smtClean="0">
                <a:cs typeface="+mj-cs"/>
              </a:rPr>
              <a:t> Verde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2900" smtClean="0">
                <a:cs typeface="+mn-cs"/>
              </a:rPr>
              <a:t>Ecosistemas estratégicos</a:t>
            </a:r>
          </a:p>
          <a:p>
            <a:pPr eaLnBrk="1" hangingPunct="1">
              <a:defRPr/>
            </a:pPr>
            <a:r>
              <a:rPr lang="pt-BR" sz="2900" smtClean="0">
                <a:cs typeface="+mn-cs"/>
              </a:rPr>
              <a:t>Áreas protegidas</a:t>
            </a:r>
          </a:p>
          <a:p>
            <a:pPr eaLnBrk="1" hangingPunct="1">
              <a:defRPr/>
            </a:pPr>
            <a:r>
              <a:rPr lang="pt-BR" sz="2900" smtClean="0">
                <a:cs typeface="+mn-cs"/>
              </a:rPr>
              <a:t>Fuentes de agua (municipales, embalses, etc.)</a:t>
            </a:r>
          </a:p>
          <a:p>
            <a:pPr eaLnBrk="1" hangingPunct="1">
              <a:defRPr/>
            </a:pPr>
            <a:r>
              <a:rPr lang="pt-BR" sz="2900" smtClean="0">
                <a:cs typeface="+mn-cs"/>
              </a:rPr>
              <a:t>Rondas de ríos y cuerpos de agua</a:t>
            </a:r>
          </a:p>
          <a:p>
            <a:pPr eaLnBrk="1" hangingPunct="1">
              <a:defRPr/>
            </a:pPr>
            <a:r>
              <a:rPr lang="pt-BR" sz="2900" smtClean="0">
                <a:cs typeface="+mn-cs"/>
              </a:rPr>
              <a:t>Corredores de Conservación</a:t>
            </a:r>
          </a:p>
          <a:p>
            <a:pPr eaLnBrk="1" hangingPunct="1">
              <a:defRPr/>
            </a:pPr>
            <a:r>
              <a:rPr lang="pt-BR" sz="2900" smtClean="0">
                <a:cs typeface="+mn-cs"/>
              </a:rPr>
              <a:t>Áreas de riesgo</a:t>
            </a:r>
          </a:p>
          <a:p>
            <a:pPr eaLnBrk="1" hangingPunct="1">
              <a:defRPr/>
            </a:pPr>
            <a:endParaRPr lang="pt-BR" sz="290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dirty="0" smtClean="0">
                <a:cs typeface="+mj-cs"/>
              </a:rPr>
              <a:t>ORDENAMIENTO E </a:t>
            </a:r>
            <a:br>
              <a:rPr lang="es-ES_tradnl" dirty="0" smtClean="0">
                <a:cs typeface="+mj-cs"/>
              </a:rPr>
            </a:br>
            <a:r>
              <a:rPr lang="es-ES_tradnl" dirty="0" smtClean="0">
                <a:cs typeface="+mj-cs"/>
              </a:rPr>
              <a:t>INFRAESTRUCTURA VERDE</a:t>
            </a:r>
            <a:endParaRPr lang="es-ES" dirty="0" smtClean="0">
              <a:cs typeface="+mj-cs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33600"/>
            <a:ext cx="7391400" cy="35814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s-ES_tradnl" dirty="0" smtClean="0">
              <a:cs typeface="+mn-cs"/>
            </a:endParaRPr>
          </a:p>
          <a:p>
            <a:pPr marL="0" indent="0" algn="just" eaLnBrk="1" hangingPunct="1">
              <a:buFontTx/>
              <a:buNone/>
              <a:defRPr/>
            </a:pPr>
            <a:r>
              <a:rPr lang="es-ES_tradnl" dirty="0" smtClean="0">
                <a:cs typeface="+mn-cs"/>
              </a:rPr>
              <a:t>El ordenamiento de cuencas debe garantizar el buen estado y funcionamiento de la infraestructura verde ecológica como base del desarrollo</a:t>
            </a:r>
            <a:endParaRPr lang="es-E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"/>
              <a:t>Aspectos Metodológicos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2457450" cy="73342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Mapa de cobertura ecosistémica actual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3200400" y="1524000"/>
            <a:ext cx="2590800" cy="7334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Estructura ecológica actual</a:t>
            </a: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3200400" y="2743200"/>
            <a:ext cx="2590800" cy="7334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Estructura ecológica ideal posible</a:t>
            </a:r>
          </a:p>
        </p:txBody>
      </p: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152400" y="2743200"/>
            <a:ext cx="2667000" cy="7016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latin typeface="Tahoma" charset="0"/>
              </a:rPr>
              <a:t>Áreas conservadas y corredores ecológicos</a:t>
            </a:r>
          </a:p>
        </p:txBody>
      </p:sp>
      <p:sp>
        <p:nvSpPr>
          <p:cNvPr id="268295" name="Text Box 7"/>
          <p:cNvSpPr txBox="1">
            <a:spLocks noChangeArrowheads="1"/>
          </p:cNvSpPr>
          <p:nvPr/>
        </p:nvSpPr>
        <p:spPr bwMode="auto">
          <a:xfrm>
            <a:off x="6372225" y="2162175"/>
            <a:ext cx="2286000" cy="733425"/>
          </a:xfrm>
          <a:prstGeom prst="rect">
            <a:avLst/>
          </a:prstGeom>
          <a:solidFill>
            <a:srgbClr val="9900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solidFill>
                  <a:schemeClr val="bg1"/>
                </a:solidFill>
                <a:latin typeface="Tahoma" charset="0"/>
              </a:rPr>
              <a:t>Ordenamiento ambiental</a:t>
            </a:r>
          </a:p>
        </p:txBody>
      </p:sp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6062663" y="5624513"/>
            <a:ext cx="2895600" cy="733425"/>
          </a:xfrm>
          <a:prstGeom prst="rect">
            <a:avLst/>
          </a:prstGeom>
          <a:solidFill>
            <a:srgbClr val="9900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solidFill>
                  <a:schemeClr val="bg1"/>
                </a:solidFill>
                <a:latin typeface="Tahoma" charset="0"/>
              </a:rPr>
              <a:t>Ordenamiento ambiental priorizado</a:t>
            </a:r>
          </a:p>
        </p:txBody>
      </p:sp>
      <p:sp>
        <p:nvSpPr>
          <p:cNvPr id="268297" name="Text Box 9"/>
          <p:cNvSpPr txBox="1">
            <a:spLocks noChangeArrowheads="1"/>
          </p:cNvSpPr>
          <p:nvPr/>
        </p:nvSpPr>
        <p:spPr bwMode="auto">
          <a:xfrm>
            <a:off x="3505200" y="4719638"/>
            <a:ext cx="1752600" cy="73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Presión social</a:t>
            </a:r>
          </a:p>
        </p:txBody>
      </p:sp>
      <p:sp>
        <p:nvSpPr>
          <p:cNvPr id="268298" name="Text Box 10"/>
          <p:cNvSpPr txBox="1">
            <a:spLocks noChangeArrowheads="1"/>
          </p:cNvSpPr>
          <p:nvPr/>
        </p:nvSpPr>
        <p:spPr bwMode="auto">
          <a:xfrm>
            <a:off x="228600" y="3810000"/>
            <a:ext cx="2438400" cy="733425"/>
          </a:xfrm>
          <a:prstGeom prst="rect">
            <a:avLst/>
          </a:prstGeom>
          <a:solidFill>
            <a:srgbClr val="FFB7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Desempeño socioeconómico</a:t>
            </a:r>
          </a:p>
        </p:txBody>
      </p:sp>
      <p:sp>
        <p:nvSpPr>
          <p:cNvPr id="268299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438400" cy="733425"/>
          </a:xfrm>
          <a:prstGeom prst="rect">
            <a:avLst/>
          </a:prstGeom>
          <a:solidFill>
            <a:srgbClr val="FFB7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Tendencias de desarrollo MPR</a:t>
            </a:r>
          </a:p>
        </p:txBody>
      </p:sp>
      <p:sp>
        <p:nvSpPr>
          <p:cNvPr id="268300" name="Text Box 12"/>
          <p:cNvSpPr txBox="1">
            <a:spLocks noChangeArrowheads="1"/>
          </p:cNvSpPr>
          <p:nvPr/>
        </p:nvSpPr>
        <p:spPr bwMode="auto">
          <a:xfrm>
            <a:off x="228600" y="5638800"/>
            <a:ext cx="2438400" cy="412750"/>
          </a:xfrm>
          <a:prstGeom prst="rect">
            <a:avLst/>
          </a:prstGeom>
          <a:solidFill>
            <a:srgbClr val="FFB7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100">
                <a:latin typeface="Tahoma" charset="0"/>
              </a:rPr>
              <a:t>Tasa crec. pobl.</a:t>
            </a:r>
          </a:p>
        </p:txBody>
      </p:sp>
      <p:cxnSp>
        <p:nvCxnSpPr>
          <p:cNvPr id="268301" name="AutoShape 13"/>
          <p:cNvCxnSpPr>
            <a:cxnSpLocks noChangeShapeType="1"/>
            <a:stCxn id="268291" idx="3"/>
            <a:endCxn id="268292" idx="1"/>
          </p:cNvCxnSpPr>
          <p:nvPr/>
        </p:nvCxnSpPr>
        <p:spPr bwMode="auto">
          <a:xfrm>
            <a:off x="2686050" y="1890713"/>
            <a:ext cx="514350" cy="0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2" name="AutoShape 14"/>
          <p:cNvCxnSpPr>
            <a:cxnSpLocks noChangeShapeType="1"/>
            <a:stCxn id="268294" idx="3"/>
            <a:endCxn id="268293" idx="1"/>
          </p:cNvCxnSpPr>
          <p:nvPr/>
        </p:nvCxnSpPr>
        <p:spPr bwMode="auto">
          <a:xfrm>
            <a:off x="2819400" y="3094038"/>
            <a:ext cx="381000" cy="15875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3" name="AutoShape 15"/>
          <p:cNvCxnSpPr>
            <a:cxnSpLocks noChangeShapeType="1"/>
            <a:stCxn id="268292" idx="3"/>
            <a:endCxn id="268295" idx="1"/>
          </p:cNvCxnSpPr>
          <p:nvPr/>
        </p:nvCxnSpPr>
        <p:spPr bwMode="auto">
          <a:xfrm>
            <a:off x="5791200" y="1890713"/>
            <a:ext cx="581025" cy="63817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4" name="AutoShape 16"/>
          <p:cNvCxnSpPr>
            <a:cxnSpLocks noChangeShapeType="1"/>
            <a:stCxn id="268293" idx="3"/>
            <a:endCxn id="268295" idx="1"/>
          </p:cNvCxnSpPr>
          <p:nvPr/>
        </p:nvCxnSpPr>
        <p:spPr bwMode="auto">
          <a:xfrm flipV="1">
            <a:off x="5791200" y="2528888"/>
            <a:ext cx="581025" cy="58102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5" name="AutoShape 17"/>
          <p:cNvCxnSpPr>
            <a:cxnSpLocks noChangeShapeType="1"/>
            <a:stCxn id="268298" idx="3"/>
            <a:endCxn id="268297" idx="1"/>
          </p:cNvCxnSpPr>
          <p:nvPr/>
        </p:nvCxnSpPr>
        <p:spPr bwMode="auto">
          <a:xfrm>
            <a:off x="2667000" y="4176713"/>
            <a:ext cx="838200" cy="9096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6" name="AutoShape 18"/>
          <p:cNvCxnSpPr>
            <a:cxnSpLocks noChangeShapeType="1"/>
            <a:stCxn id="268300" idx="3"/>
            <a:endCxn id="268297" idx="1"/>
          </p:cNvCxnSpPr>
          <p:nvPr/>
        </p:nvCxnSpPr>
        <p:spPr bwMode="auto">
          <a:xfrm flipV="1">
            <a:off x="2667000" y="5086350"/>
            <a:ext cx="838200" cy="75882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7" name="AutoShape 19"/>
          <p:cNvCxnSpPr>
            <a:cxnSpLocks noChangeShapeType="1"/>
            <a:stCxn id="268299" idx="3"/>
            <a:endCxn id="268297" idx="1"/>
          </p:cNvCxnSpPr>
          <p:nvPr/>
        </p:nvCxnSpPr>
        <p:spPr bwMode="auto">
          <a:xfrm flipV="1">
            <a:off x="2667000" y="5086350"/>
            <a:ext cx="838200" cy="4763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8" name="AutoShape 20"/>
          <p:cNvCxnSpPr>
            <a:cxnSpLocks noChangeShapeType="1"/>
            <a:stCxn id="268297" idx="3"/>
            <a:endCxn id="268296" idx="0"/>
          </p:cNvCxnSpPr>
          <p:nvPr/>
        </p:nvCxnSpPr>
        <p:spPr bwMode="auto">
          <a:xfrm>
            <a:off x="5257800" y="5086350"/>
            <a:ext cx="2252663" cy="538163"/>
          </a:xfrm>
          <a:prstGeom prst="bentConnector2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309" name="AutoShape 21"/>
          <p:cNvCxnSpPr>
            <a:cxnSpLocks noChangeShapeType="1"/>
            <a:stCxn id="268295" idx="2"/>
            <a:endCxn id="268296" idx="0"/>
          </p:cNvCxnSpPr>
          <p:nvPr/>
        </p:nvCxnSpPr>
        <p:spPr bwMode="auto">
          <a:xfrm flipH="1">
            <a:off x="7510463" y="2895600"/>
            <a:ext cx="4762" cy="2728913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29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9144000" cy="785813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Batipelágico</a:t>
            </a:r>
          </a:p>
        </p:txBody>
      </p:sp>
      <p:sp>
        <p:nvSpPr>
          <p:cNvPr id="19459" name="2 Marcador de contenido"/>
          <p:cNvSpPr>
            <a:spLocks noGrp="1"/>
          </p:cNvSpPr>
          <p:nvPr>
            <p:ph idx="4294967295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eaLnBrk="1" hangingPunct="1"/>
            <a:r>
              <a:rPr lang="es-ES" sz="2800" smtClean="0"/>
              <a:t>Entre 200-4000 metros de profundidad.</a:t>
            </a:r>
          </a:p>
          <a:p>
            <a:pPr eaLnBrk="1" hangingPunct="1"/>
            <a:r>
              <a:rPr lang="es-ES" sz="2800" smtClean="0"/>
              <a:t>Encontramos seres planctónicos y nectónicos.</a:t>
            </a:r>
          </a:p>
          <a:p>
            <a:pPr eaLnBrk="1" hangingPunct="1"/>
            <a:r>
              <a:rPr lang="es-ES" sz="2800" smtClean="0"/>
              <a:t>Visitada por animales de la zona epipelágica.</a:t>
            </a:r>
          </a:p>
          <a:p>
            <a:pPr eaLnBrk="1" hangingPunct="1"/>
            <a:r>
              <a:rPr lang="es-ES" sz="2800" smtClean="0"/>
              <a:t>Diversos microorganismos. No hay hongos.</a:t>
            </a:r>
          </a:p>
          <a:p>
            <a:pPr eaLnBrk="1" hangingPunct="1"/>
            <a:r>
              <a:rPr lang="es-ES" sz="2800" smtClean="0"/>
              <a:t>Relaciones de depredación: calamares gigantes son comidos por los cachalotes, los tiburones se comen a los peces.</a:t>
            </a:r>
          </a:p>
          <a:p>
            <a:pPr eaLnBrk="1" hangingPunct="1"/>
            <a:endParaRPr lang="es-ES" sz="2800" smtClean="0"/>
          </a:p>
          <a:p>
            <a:pPr algn="just" eaLnBrk="1" hangingPunct="1">
              <a:buFont typeface="Wingdings 2" pitchFamily="18" charset="2"/>
              <a:buNone/>
            </a:pPr>
            <a:endParaRPr lang="es-ES" sz="2800" smtClean="0"/>
          </a:p>
          <a:p>
            <a:pPr eaLnBrk="1" hangingPunct="1">
              <a:buFont typeface="Wingdings 2" pitchFamily="18" charset="2"/>
              <a:buNone/>
            </a:pPr>
            <a:endParaRPr lang="es-ES" sz="36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Ordenamiento Ambiental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696200" cy="4114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es-ES" b="1"/>
              <a:t>Áreas de conservación</a:t>
            </a:r>
            <a:r>
              <a:rPr lang="es-ES" sz="2000"/>
              <a:t>: las que se encuentran conservadas y deben continuar así.</a:t>
            </a:r>
          </a:p>
          <a:p>
            <a:pPr algn="just">
              <a:lnSpc>
                <a:spcPct val="90000"/>
              </a:lnSpc>
            </a:pPr>
            <a:endParaRPr lang="es-ES" sz="2000"/>
          </a:p>
          <a:p>
            <a:pPr algn="just">
              <a:lnSpc>
                <a:spcPct val="90000"/>
              </a:lnSpc>
            </a:pPr>
            <a:r>
              <a:rPr lang="es-ES" b="1"/>
              <a:t>Áreas de restauración</a:t>
            </a:r>
            <a:r>
              <a:rPr lang="es-ES" sz="2000"/>
              <a:t>: las que han sido transformadas y deben restaurarse a su condición natural.</a:t>
            </a:r>
          </a:p>
          <a:p>
            <a:pPr algn="just">
              <a:lnSpc>
                <a:spcPct val="90000"/>
              </a:lnSpc>
            </a:pPr>
            <a:endParaRPr lang="es-ES" sz="2000"/>
          </a:p>
          <a:p>
            <a:pPr algn="just">
              <a:lnSpc>
                <a:spcPct val="90000"/>
              </a:lnSpc>
            </a:pPr>
            <a:r>
              <a:rPr lang="es-ES" b="1"/>
              <a:t>Áreas de uso sostenible</a:t>
            </a:r>
            <a:r>
              <a:rPr lang="es-ES" sz="2000"/>
              <a:t>: las aptas para actividades productivas.</a:t>
            </a:r>
          </a:p>
          <a:p>
            <a:pPr algn="just">
              <a:lnSpc>
                <a:spcPct val="90000"/>
              </a:lnSpc>
            </a:pPr>
            <a:endParaRPr lang="es-ES"/>
          </a:p>
          <a:p>
            <a:pPr algn="just">
              <a:lnSpc>
                <a:spcPct val="90000"/>
              </a:lnSpc>
            </a:pPr>
            <a:r>
              <a:rPr lang="es-ES" b="1"/>
              <a:t>Áreas de recuperación</a:t>
            </a:r>
            <a:r>
              <a:rPr lang="es-ES" sz="2000"/>
              <a:t>: las que deben manejarse para reducir riesgos</a:t>
            </a:r>
          </a:p>
        </p:txBody>
      </p:sp>
    </p:spTree>
    <p:extLst>
      <p:ext uri="{BB962C8B-B14F-4D97-AF65-F5344CB8AC3E}">
        <p14:creationId xmlns:p14="http://schemas.microsoft.com/office/powerpoint/2010/main" val="158789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mtClean="0">
                <a:cs typeface="+mj-cs"/>
              </a:rPr>
              <a:t>Mecanismos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mtClean="0">
                <a:cs typeface="+mn-cs"/>
              </a:rPr>
              <a:t>Instituciones coordinadas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t-BR" smtClean="0">
                <a:cs typeface="+mn-cs"/>
              </a:rPr>
              <a:t>	(SINA - Sistemas de Gestión Ambiental)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mtClean="0">
                <a:cs typeface="+mn-cs"/>
              </a:rPr>
              <a:t>Legislación y financiación vigentes y nuevas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mtClean="0">
                <a:cs typeface="+mn-cs"/>
              </a:rPr>
              <a:t>Instrumentos económicos (tasas retributivas)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mtClean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pt-BR" smtClean="0">
              <a:cs typeface="+mn-cs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pt-BR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FASES DEL ORDENAMIENTO</a:t>
            </a:r>
            <a:endParaRPr lang="es-ES" smtClean="0">
              <a:cs typeface="+mj-cs"/>
            </a:endParaRPr>
          </a:p>
        </p:txBody>
      </p:sp>
      <p:sp>
        <p:nvSpPr>
          <p:cNvPr id="14233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>
                <a:cs typeface="+mn-cs"/>
              </a:rPr>
              <a:t>Aprestamiento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Diagnóstico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Prospectiva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Formulación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Ejecución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Seguimiento y evaluación</a:t>
            </a:r>
            <a:endParaRPr lang="es-ES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APRESTAMIENTO </a:t>
            </a:r>
            <a:br>
              <a:rPr lang="es-ES_tradnl" smtClean="0">
                <a:cs typeface="+mj-cs"/>
              </a:rPr>
            </a:br>
            <a:r>
              <a:rPr lang="es-ES_tradnl" smtClean="0">
                <a:cs typeface="+mj-cs"/>
              </a:rPr>
              <a:t>(Preparación)</a:t>
            </a:r>
            <a:endParaRPr lang="es-ES" smtClean="0">
              <a:cs typeface="+mj-cs"/>
            </a:endParaRP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smtClean="0">
                <a:cs typeface="+mn-cs"/>
              </a:rPr>
              <a:t>Debe definir: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Finalidad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Actores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Organización local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Marco lógico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Capacitación</a:t>
            </a:r>
          </a:p>
          <a:p>
            <a:pPr eaLnBrk="1" hangingPunct="1">
              <a:buFontTx/>
              <a:buNone/>
              <a:defRPr/>
            </a:pPr>
            <a:endParaRPr lang="es-ES" b="1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DIAGNÓSTICO </a:t>
            </a:r>
            <a:br>
              <a:rPr lang="es-ES_tradnl" smtClean="0">
                <a:cs typeface="+mj-cs"/>
              </a:rPr>
            </a:br>
            <a:r>
              <a:rPr lang="es-ES_tradnl" smtClean="0">
                <a:cs typeface="+mj-cs"/>
              </a:rPr>
              <a:t>(¿cómo estamos?)</a:t>
            </a:r>
            <a:endParaRPr lang="es-ES" smtClean="0">
              <a:cs typeface="+mj-cs"/>
            </a:endParaRPr>
          </a:p>
        </p:txBody>
      </p:sp>
      <p:sp>
        <p:nvSpPr>
          <p:cNvPr id="14438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Estructura: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Causas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Indicadores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Estado actual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Tendencias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Evaluación y control</a:t>
            </a: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Contenido</a:t>
            </a:r>
            <a:endParaRPr lang="es-ES" b="1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FASE PROSPECTIVA </a:t>
            </a:r>
            <a:br>
              <a:rPr lang="es-ES_tradnl" smtClean="0">
                <a:cs typeface="+mj-cs"/>
              </a:rPr>
            </a:br>
            <a:r>
              <a:rPr lang="es-ES_tradnl" smtClean="0">
                <a:cs typeface="+mj-cs"/>
              </a:rPr>
              <a:t>(¿qué podemos hacer?)</a:t>
            </a:r>
            <a:endParaRPr lang="es-ES" smtClean="0">
              <a:cs typeface="+mj-cs"/>
            </a:endParaRPr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Futuro deseado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Acciones posibles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Presentación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Concertación escenario factible</a:t>
            </a:r>
            <a:endParaRPr lang="es-ES" b="1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FASE DE FORMULACIÓN </a:t>
            </a:r>
            <a:br>
              <a:rPr lang="es-ES_tradnl" smtClean="0">
                <a:cs typeface="+mj-cs"/>
              </a:rPr>
            </a:br>
            <a:r>
              <a:rPr lang="es-ES_tradnl" smtClean="0">
                <a:cs typeface="+mj-cs"/>
              </a:rPr>
              <a:t>(Qué y cómo hacer)</a:t>
            </a:r>
            <a:endParaRPr lang="es-ES" smtClean="0">
              <a:cs typeface="+mj-cs"/>
            </a:endParaRP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Hipótesis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Objetivos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Estructura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Presentación y validación social</a:t>
            </a:r>
            <a:endParaRPr lang="es-ES" b="1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mtClean="0">
                <a:cs typeface="+mj-cs"/>
              </a:rPr>
              <a:t>FASE DE EJECUCIÓN</a:t>
            </a:r>
            <a:br>
              <a:rPr lang="es-ES_tradnl" smtClean="0">
                <a:cs typeface="+mj-cs"/>
              </a:rPr>
            </a:br>
            <a:r>
              <a:rPr lang="es-ES_tradnl" smtClean="0">
                <a:cs typeface="+mj-cs"/>
              </a:rPr>
              <a:t>(Hacer)</a:t>
            </a:r>
            <a:endParaRPr lang="es-ES" smtClean="0">
              <a:cs typeface="+mj-cs"/>
            </a:endParaRPr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Organización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Investigación y formación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Evaluación</a:t>
            </a:r>
          </a:p>
          <a:p>
            <a:pPr eaLnBrk="1" hangingPunct="1">
              <a:buFontTx/>
              <a:buNone/>
              <a:defRPr/>
            </a:pPr>
            <a:endParaRPr lang="es-ES_tradnl" b="1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es-ES_tradnl" b="1" smtClean="0">
                <a:cs typeface="+mn-cs"/>
              </a:rPr>
              <a:t>Estructura administrativa y financiera</a:t>
            </a:r>
            <a:endParaRPr lang="es-ES" b="1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dirty="0" smtClean="0">
                <a:cs typeface="+mj-cs"/>
              </a:rPr>
              <a:t>FASE DE SEGUIMIENTO Y EVALUACIÓN</a:t>
            </a:r>
            <a:br>
              <a:rPr lang="es-ES_tradnl" dirty="0" smtClean="0">
                <a:cs typeface="+mj-cs"/>
              </a:rPr>
            </a:br>
            <a:r>
              <a:rPr lang="es-ES_tradnl" dirty="0" smtClean="0">
                <a:cs typeface="+mj-cs"/>
              </a:rPr>
              <a:t>(Vigilar)</a:t>
            </a:r>
            <a:endParaRPr lang="es-ES" dirty="0" smtClean="0">
              <a:cs typeface="+mj-cs"/>
            </a:endParaRPr>
          </a:p>
        </p:txBody>
      </p:sp>
      <p:sp>
        <p:nvSpPr>
          <p:cNvPr id="14848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dirty="0" smtClean="0">
              <a:cs typeface="+mn-cs"/>
            </a:endParaRPr>
          </a:p>
          <a:p>
            <a:pPr eaLnBrk="1" hangingPunct="1">
              <a:defRPr/>
            </a:pPr>
            <a:r>
              <a:rPr lang="es-ES_tradnl" dirty="0" smtClean="0">
                <a:cs typeface="+mn-cs"/>
              </a:rPr>
              <a:t>Estructura administrativa</a:t>
            </a:r>
          </a:p>
          <a:p>
            <a:pPr eaLnBrk="1" hangingPunct="1">
              <a:defRPr/>
            </a:pPr>
            <a:r>
              <a:rPr lang="es-ES_tradnl" dirty="0" smtClean="0">
                <a:cs typeface="+mn-cs"/>
              </a:rPr>
              <a:t>Datos e indicadores</a:t>
            </a:r>
          </a:p>
          <a:p>
            <a:pPr eaLnBrk="1" hangingPunct="1">
              <a:defRPr/>
            </a:pPr>
            <a:r>
              <a:rPr lang="es-ES_tradnl" dirty="0" smtClean="0">
                <a:cs typeface="+mn-cs"/>
              </a:rPr>
              <a:t>Confrontación con objetivos</a:t>
            </a:r>
          </a:p>
          <a:p>
            <a:pPr eaLnBrk="1" hangingPunct="1">
              <a:defRPr/>
            </a:pPr>
            <a:r>
              <a:rPr lang="es-ES_tradnl" dirty="0" smtClean="0">
                <a:cs typeface="+mn-cs"/>
              </a:rPr>
              <a:t>Ajustes a la formulación</a:t>
            </a:r>
            <a:endParaRPr lang="es-E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dirty="0" smtClean="0">
                <a:cs typeface="+mj-cs"/>
              </a:rPr>
              <a:t>CONTENIDO DEL PLAN DE INFRAESTRUCTURA VERDE</a:t>
            </a:r>
            <a:endParaRPr lang="es-ES" dirty="0" smtClean="0">
              <a:cs typeface="+mj-cs"/>
            </a:endParaRPr>
          </a:p>
        </p:txBody>
      </p:sp>
      <p:sp>
        <p:nvSpPr>
          <p:cNvPr id="14950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>
                <a:cs typeface="+mn-cs"/>
              </a:rPr>
              <a:t>Diagnóstico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Escenarios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Objetivos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Priorización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Programas y proyectos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Estrategias (</a:t>
            </a:r>
            <a:r>
              <a:rPr lang="es-ES_tradnl" sz="2400" smtClean="0">
                <a:cs typeface="+mn-cs"/>
              </a:rPr>
              <a:t>institucionales, económicas, etc.)</a:t>
            </a:r>
          </a:p>
          <a:p>
            <a:pPr eaLnBrk="1" hangingPunct="1">
              <a:defRPr/>
            </a:pPr>
            <a:r>
              <a:rPr lang="es-ES_tradnl" smtClean="0">
                <a:cs typeface="+mn-cs"/>
              </a:rPr>
              <a:t>Seguimiento</a:t>
            </a:r>
            <a:endParaRPr lang="es-ES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  <a:noFill/>
        </p:spPr>
        <p:txBody>
          <a:bodyPr/>
          <a:lstStyle/>
          <a:p>
            <a:r>
              <a:rPr lang="es-ES" smtClean="0"/>
              <a:t>      Fauna 		     		Flora</a:t>
            </a:r>
          </a:p>
        </p:txBody>
      </p:sp>
      <p:pic>
        <p:nvPicPr>
          <p:cNvPr id="20483" name="Imagen 11" descr="http://tbn0.google.com/images?q=tbn:cvCW7gFJakqOHM:http://redescolar.ilce.edu.mx/redescolar/publicaciones/publi_reinos/fauna/cachalote/cachalote1-1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58888" y="4149725"/>
            <a:ext cx="23622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Imagen 10" descr="http://tbn0.google.com/images?q=tbn:TaQrksT0q-oIKM:http://www.periodistadigital.com/imgs/barcos/calamar4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843213" y="1989138"/>
            <a:ext cx="1381125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agen 9" descr="http://tbn0.google.com/images?q=tbn:eLtWIulR6fsvMM:http://app.shop-control.com/imagenes/Alterfishing/gamba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755650" y="1989138"/>
            <a:ext cx="18240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755650" y="3644900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Gamba          Calamar gigante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6084888" y="2276475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859338" y="3429000"/>
            <a:ext cx="3529012" cy="860425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NO EXISTE DEBIDO A LA AUSENCIA DE LUZ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1619250" y="573405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Cachalote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 smtClean="0"/>
              <a:t>INFRESTRUCTURA VERDE </a:t>
            </a:r>
            <a:br>
              <a:rPr lang="es-ES" dirty="0" smtClean="0"/>
            </a:br>
            <a:r>
              <a:rPr lang="es-ES" dirty="0" smtClean="0"/>
              <a:t>DEL CARIBE</a:t>
            </a:r>
            <a:endParaRPr lang="es-ES" dirty="0"/>
          </a:p>
        </p:txBody>
      </p:sp>
      <p:sp>
        <p:nvSpPr>
          <p:cNvPr id="160770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>
                <a:latin typeface="Tahoma" charset="0"/>
              </a:rPr>
              <a:t>Conservación de las pocas áreas no intervenidas (cerca del 20%), incluidos Parque Nacionales (&lt;4% del territorio)</a:t>
            </a:r>
          </a:p>
          <a:p>
            <a:endParaRPr lang="es-ES">
              <a:latin typeface="Tahoma" charset="0"/>
            </a:endParaRPr>
          </a:p>
          <a:p>
            <a:r>
              <a:rPr lang="es-ES">
                <a:latin typeface="Tahoma" charset="0"/>
              </a:rPr>
              <a:t>Recuperación y restauración de áreas alteradas, en especial del plano de inundación de los grandes ríos, para evitar agravamiento inundaciones, sequías y deterioro de condiciones de vida.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 smtClean="0"/>
              <a:t>INFRESTRUCTURA VERDE </a:t>
            </a:r>
            <a:br>
              <a:rPr lang="es-ES" dirty="0" smtClean="0"/>
            </a:br>
            <a:r>
              <a:rPr lang="es-ES" dirty="0" smtClean="0"/>
              <a:t>DEL CARIBE II</a:t>
            </a:r>
            <a:endParaRPr lang="es-ES" dirty="0"/>
          </a:p>
        </p:txBody>
      </p:sp>
      <p:sp>
        <p:nvSpPr>
          <p:cNvPr id="16179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>
                <a:latin typeface="Tahoma" charset="0"/>
              </a:rPr>
              <a:t>Uso sostenible de tierras y aguas bajo uso humano, equivalentes al 70% del Caribe colombiano</a:t>
            </a:r>
          </a:p>
          <a:p>
            <a:endParaRPr lang="es-ES">
              <a:latin typeface="Tahoma" charset="0"/>
            </a:endParaRPr>
          </a:p>
          <a:p>
            <a:r>
              <a:rPr lang="es-ES">
                <a:latin typeface="Tahoma" charset="0"/>
              </a:rPr>
              <a:t>Atención a problemas de contaminación, erosión, deforestación y otras formas de deterioro del entorno.</a:t>
            </a:r>
          </a:p>
          <a:p>
            <a:endParaRPr lang="es-ES">
              <a:latin typeface="Tahoma" charset="0"/>
            </a:endParaRPr>
          </a:p>
          <a:p>
            <a:r>
              <a:rPr lang="es-ES">
                <a:latin typeface="Tahoma" charset="0"/>
              </a:rPr>
              <a:t>Sostenibilidad del desarrollo regional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CONSIDERACIÓN FINAL</a:t>
            </a:r>
            <a:endParaRPr lang="es-ES" dirty="0"/>
          </a:p>
        </p:txBody>
      </p:sp>
      <p:sp>
        <p:nvSpPr>
          <p:cNvPr id="162818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>
                <a:latin typeface="Tahoma" charset="0"/>
              </a:rPr>
              <a:t>La infraestructura verde caribe está muy alterada, pero aún tiene potencial para sostener un desarrollo económico adecuado y mantener las posibilidades de bienestra humano.</a:t>
            </a:r>
          </a:p>
          <a:p>
            <a:endParaRPr lang="es-ES">
              <a:latin typeface="Tahoma" charset="0"/>
            </a:endParaRPr>
          </a:p>
          <a:p>
            <a:r>
              <a:rPr lang="es-ES">
                <a:latin typeface="Tahoma" charset="0"/>
              </a:rPr>
              <a:t>Un manejo adecuado del potencial natural debe permitir que el Caribe colombiano supere sus dificultades y tenga un futuro promisorio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CONSIDERACIÓN FINAL</a:t>
            </a:r>
            <a:endParaRPr lang="es-ES" dirty="0"/>
          </a:p>
        </p:txBody>
      </p:sp>
      <p:sp>
        <p:nvSpPr>
          <p:cNvPr id="163842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>
                <a:latin typeface="Tahoma" charset="0"/>
              </a:rPr>
              <a:t>Desde una perspectiva ambiental, la conservación, restauración y uso sostenible de la infraestructura verde del Caribe colombiano es condición “sine qua non” del bienestar y de la sostenibilidad del desarrollo regional.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228600" y="6248400"/>
            <a:ext cx="3962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_tradnl" sz="1400">
                <a:solidFill>
                  <a:schemeClr val="bg1"/>
                </a:solidFill>
                <a:latin typeface="Tahoma" charset="0"/>
                <a:cs typeface="Arial" charset="0"/>
              </a:rPr>
              <a:t>Río Magdalena (óleo de Zamora)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_tradnl" sz="1400">
                <a:solidFill>
                  <a:schemeClr val="bg1"/>
                </a:solidFill>
                <a:latin typeface="Tahoma" charset="0"/>
                <a:cs typeface="Arial" charset="0"/>
              </a:rPr>
              <a:t>Tomado de:www.banrep.gov.co/bllavirtual</a:t>
            </a:r>
            <a:r>
              <a:rPr lang="es-ES" sz="1400">
                <a:solidFill>
                  <a:schemeClr val="bg1"/>
                </a:solidFill>
                <a:latin typeface="Tahoma" charset="0"/>
              </a:rPr>
              <a:t> </a:t>
            </a:r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5220072" y="4581128"/>
            <a:ext cx="344125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s-ES_tradnl" sz="3600" dirty="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endParaRPr lang="es-ES_tradnl" sz="3600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s-ES_tradnl" sz="3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+mn-ea"/>
                <a:cs typeface="+mn-cs"/>
              </a:rPr>
              <a:t>GRACIAS</a:t>
            </a:r>
          </a:p>
          <a:p>
            <a:pPr>
              <a:defRPr/>
            </a:pPr>
            <a:endParaRPr lang="es-ES_tradnl" sz="3600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endParaRPr lang="es-ES" sz="2800" dirty="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endParaRPr lang="es-ES" sz="2800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endParaRPr lang="es-ES" sz="2800" dirty="0" smtClean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75654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Marcador de contenido"/>
          <p:cNvSpPr>
            <a:spLocks noGrp="1"/>
          </p:cNvSpPr>
          <p:nvPr>
            <p:ph idx="4294967295"/>
          </p:nvPr>
        </p:nvSpPr>
        <p:spPr>
          <a:xfrm>
            <a:off x="214313" y="1000125"/>
            <a:ext cx="8929687" cy="5357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3400" u="sng" smtClean="0"/>
              <a:t>Características abióticas:</a:t>
            </a:r>
          </a:p>
          <a:p>
            <a:pPr eaLnBrk="1" hangingPunct="1">
              <a:lnSpc>
                <a:spcPct val="80000"/>
              </a:lnSpc>
            </a:pPr>
            <a:endParaRPr lang="es-ES" sz="3400" u="sng" smtClean="0"/>
          </a:p>
          <a:p>
            <a:pPr lvl="1" eaLnBrk="1" hangingPunct="1">
              <a:lnSpc>
                <a:spcPct val="80000"/>
              </a:lnSpc>
            </a:pPr>
            <a:r>
              <a:rPr lang="es-ES" sz="2800" smtClean="0"/>
              <a:t>Temperatura  19-23°C.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800" smtClean="0"/>
              <a:t>Zona afótica (oscuridad constante).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800" smtClean="0"/>
              <a:t>Salinidad 25 g/l. 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800" smtClean="0"/>
              <a:t>CO2  mas abundante que el O2</a:t>
            </a:r>
          </a:p>
          <a:p>
            <a:pPr lvl="1" eaLnBrk="1" hangingPunct="1">
              <a:lnSpc>
                <a:spcPct val="80000"/>
              </a:lnSpc>
            </a:pPr>
            <a:r>
              <a:rPr lang="es-ES" sz="2800" smtClean="0"/>
              <a:t>O2 menos abundante debido a los animales que habitan en esta zona.</a:t>
            </a:r>
            <a:r>
              <a:rPr lang="es-ES" sz="3200" smtClean="0"/>
              <a:t> 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</a:pPr>
            <a:endParaRPr lang="es-ES" sz="3200" smtClean="0"/>
          </a:p>
          <a:p>
            <a:pPr eaLnBrk="1" hangingPunct="1">
              <a:lnSpc>
                <a:spcPct val="80000"/>
              </a:lnSpc>
            </a:pPr>
            <a:endParaRPr lang="es-ES" sz="32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 idx="4294967295"/>
          </p:nvPr>
        </p:nvSpPr>
        <p:spPr>
          <a:xfrm>
            <a:off x="0" y="1071563"/>
            <a:ext cx="8229600" cy="857250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Batial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4294967295"/>
          </p:nvPr>
        </p:nvSpPr>
        <p:spPr>
          <a:xfrm>
            <a:off x="0" y="2071688"/>
            <a:ext cx="7956550" cy="5168900"/>
          </a:xfrm>
        </p:spPr>
        <p:txBody>
          <a:bodyPr/>
          <a:lstStyle/>
          <a:p>
            <a:pPr eaLnBrk="1" hangingPunct="1"/>
            <a:r>
              <a:rPr lang="es-ES" sz="2800" smtClean="0"/>
              <a:t>Entre 200-4000 metros de profundidad.</a:t>
            </a:r>
          </a:p>
          <a:p>
            <a:pPr eaLnBrk="1" hangingPunct="1"/>
            <a:r>
              <a:rPr lang="es-ES" sz="2800" smtClean="0"/>
              <a:t>Encontramos seres bentónicos, planctónicos y nectónicos.</a:t>
            </a:r>
          </a:p>
          <a:p>
            <a:pPr eaLnBrk="1" hangingPunct="1"/>
            <a:r>
              <a:rPr lang="es-ES" sz="2800" smtClean="0"/>
              <a:t>Diversos microorganismos. No hay hongos.</a:t>
            </a:r>
          </a:p>
          <a:p>
            <a:pPr eaLnBrk="1" hangingPunct="1"/>
            <a:r>
              <a:rPr lang="es-ES" sz="2800" smtClean="0"/>
              <a:t>Relaciones de depredación e inquilinismo: el cangrejo buey vive en las rocas y come langostas y ostras.</a:t>
            </a:r>
          </a:p>
          <a:p>
            <a:pPr eaLnBrk="1" hangingPunct="1">
              <a:lnSpc>
                <a:spcPct val="80000"/>
              </a:lnSpc>
            </a:pPr>
            <a:endParaRPr lang="es-ES" sz="2800" smtClean="0"/>
          </a:p>
          <a:p>
            <a:pPr algn="just" eaLnBrk="1" hangingPunct="1"/>
            <a:endParaRPr lang="es-ES" sz="2800" smtClean="0"/>
          </a:p>
          <a:p>
            <a:pPr eaLnBrk="1" hangingPunct="1"/>
            <a:endParaRPr lang="es-ES" sz="2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89138"/>
            <a:ext cx="23749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989138"/>
            <a:ext cx="1800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4292600"/>
            <a:ext cx="19446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13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  <a:noFill/>
        </p:spPr>
        <p:txBody>
          <a:bodyPr/>
          <a:lstStyle/>
          <a:p>
            <a:r>
              <a:rPr lang="es-ES" dirty="0" smtClean="0"/>
              <a:t>        Fauna 		       Flora</a:t>
            </a:r>
          </a:p>
        </p:txBody>
      </p:sp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250825" y="3221742"/>
            <a:ext cx="47498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ES" dirty="0"/>
              <a:t>  </a:t>
            </a:r>
            <a:r>
              <a:rPr lang="es-ES" dirty="0" smtClean="0"/>
              <a:t> </a:t>
            </a:r>
            <a:r>
              <a:rPr lang="es-ES" dirty="0"/>
              <a:t>Merluza blanca       </a:t>
            </a:r>
            <a:r>
              <a:rPr lang="es-ES" dirty="0" smtClean="0"/>
              <a:t>Cangrejo </a:t>
            </a:r>
            <a:r>
              <a:rPr lang="es-ES" dirty="0"/>
              <a:t>buey  	</a:t>
            </a:r>
          </a:p>
          <a:p>
            <a:pPr eaLnBrk="0" hangingPunct="0"/>
            <a:endParaRPr lang="es-ES" dirty="0"/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2195513" y="6092825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Centollo</a:t>
            </a:r>
          </a:p>
        </p:txBody>
      </p:sp>
      <p:sp>
        <p:nvSpPr>
          <p:cNvPr id="23561" name="Text Box 20"/>
          <p:cNvSpPr txBox="1">
            <a:spLocks noChangeArrowheads="1"/>
          </p:cNvSpPr>
          <p:nvPr/>
        </p:nvSpPr>
        <p:spPr bwMode="auto">
          <a:xfrm>
            <a:off x="5651500" y="3573463"/>
            <a:ext cx="2952750" cy="860425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NO EXISTE POR LA FALTA DE LUZ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contenido"/>
          <p:cNvSpPr>
            <a:spLocks noGrp="1"/>
          </p:cNvSpPr>
          <p:nvPr>
            <p:ph idx="4294967295"/>
          </p:nvPr>
        </p:nvSpPr>
        <p:spPr>
          <a:xfrm>
            <a:off x="0" y="1357313"/>
            <a:ext cx="9144000" cy="6858000"/>
          </a:xfrm>
        </p:spPr>
        <p:txBody>
          <a:bodyPr/>
          <a:lstStyle/>
          <a:p>
            <a:pPr lvl="1" indent="-273050" algn="just" eaLnBrk="1" hangingPunct="1">
              <a:lnSpc>
                <a:spcPct val="80000"/>
              </a:lnSpc>
              <a:buClr>
                <a:srgbClr val="0BD0D9"/>
              </a:buClr>
            </a:pPr>
            <a:r>
              <a:rPr lang="es-ES" sz="3400" u="sng" smtClean="0"/>
              <a:t>Características abióticas:</a:t>
            </a:r>
          </a:p>
          <a:p>
            <a:pPr lvl="1" indent="-273050" algn="just" eaLnBrk="1" hangingPunct="1">
              <a:lnSpc>
                <a:spcPct val="80000"/>
              </a:lnSpc>
              <a:buClr>
                <a:srgbClr val="0BD0D9"/>
              </a:buClr>
            </a:pPr>
            <a:endParaRPr lang="es-ES" sz="3400" u="sng" smtClean="0"/>
          </a:p>
          <a:p>
            <a:pPr lvl="2" algn="just" eaLnBrk="1" hangingPunct="1">
              <a:lnSpc>
                <a:spcPct val="80000"/>
              </a:lnSpc>
            </a:pPr>
            <a:r>
              <a:rPr lang="es-ES" sz="2800" smtClean="0"/>
              <a:t>Temperatura 19-23º C</a:t>
            </a:r>
          </a:p>
          <a:p>
            <a:pPr lvl="2" algn="just" eaLnBrk="1" hangingPunct="1">
              <a:lnSpc>
                <a:spcPct val="80000"/>
              </a:lnSpc>
            </a:pPr>
            <a:r>
              <a:rPr lang="es-ES" sz="2800" smtClean="0"/>
              <a:t>Zona afótica.</a:t>
            </a:r>
          </a:p>
          <a:p>
            <a:pPr lvl="2" algn="just" eaLnBrk="1" hangingPunct="1">
              <a:lnSpc>
                <a:spcPct val="80000"/>
              </a:lnSpc>
            </a:pPr>
            <a:r>
              <a:rPr lang="es-ES" sz="2800" smtClean="0"/>
              <a:t>Salinidad 25 g/l. </a:t>
            </a:r>
          </a:p>
          <a:p>
            <a:pPr lvl="2" algn="just" eaLnBrk="1" hangingPunct="1">
              <a:lnSpc>
                <a:spcPct val="80000"/>
              </a:lnSpc>
            </a:pPr>
            <a:r>
              <a:rPr lang="es-ES" sz="2800" smtClean="0"/>
              <a:t>CO2 en pequeñas cantidades.</a:t>
            </a:r>
          </a:p>
          <a:p>
            <a:pPr lvl="2" algn="just" eaLnBrk="1" hangingPunct="1">
              <a:lnSpc>
                <a:spcPct val="80000"/>
              </a:lnSpc>
            </a:pPr>
            <a:r>
              <a:rPr lang="es-ES" sz="2800" smtClean="0"/>
              <a:t>O2 en pequeñas cantidades.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143000"/>
          </a:xfrm>
        </p:spPr>
        <p:txBody>
          <a:bodyPr/>
          <a:lstStyle/>
          <a:p>
            <a:pPr algn="ctr" eaLnBrk="1" hangingPunct="1"/>
            <a:r>
              <a:rPr lang="es-ES" smtClean="0"/>
              <a:t>Zonas de luz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4294967295"/>
          </p:nvPr>
        </p:nvSpPr>
        <p:spPr>
          <a:xfrm>
            <a:off x="179388" y="2133600"/>
            <a:ext cx="8964612" cy="5286375"/>
          </a:xfrm>
        </p:spPr>
        <p:txBody>
          <a:bodyPr/>
          <a:lstStyle/>
          <a:p>
            <a:pPr eaLnBrk="1" hangingPunct="1"/>
            <a:r>
              <a:rPr lang="es-ES" sz="2800" u="sng" dirty="0" smtClean="0"/>
              <a:t>Zona </a:t>
            </a:r>
            <a:r>
              <a:rPr lang="es-ES" sz="2800" u="sng" dirty="0" err="1" smtClean="0"/>
              <a:t>fótica</a:t>
            </a:r>
            <a:r>
              <a:rPr lang="es-ES" sz="2800" dirty="0" smtClean="0"/>
              <a:t>: es la zona que está iluminada por la luz solar. En esta zona hay organismos fotosintéticos.</a:t>
            </a:r>
          </a:p>
          <a:p>
            <a:pPr eaLnBrk="1" hangingPunct="1"/>
            <a:r>
              <a:rPr lang="es-ES" sz="2800" u="sng" dirty="0" smtClean="0"/>
              <a:t>Zona </a:t>
            </a:r>
            <a:r>
              <a:rPr lang="es-ES" sz="2800" u="sng" dirty="0" err="1" smtClean="0"/>
              <a:t>afótica</a:t>
            </a:r>
            <a:r>
              <a:rPr lang="es-ES" sz="2800" dirty="0" smtClean="0"/>
              <a:t>: es la zona que no está iluminada por la luz solar y, por lo tanto, no hay organismos fotosintéticos.</a:t>
            </a:r>
          </a:p>
          <a:p>
            <a:pPr eaLnBrk="1" hangingPunct="1"/>
            <a:endParaRPr lang="es-E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847725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Abisal</a:t>
            </a:r>
          </a:p>
        </p:txBody>
      </p:sp>
      <p:sp>
        <p:nvSpPr>
          <p:cNvPr id="25603" name="2 Marcador de contenido"/>
          <p:cNvSpPr>
            <a:spLocks noGrp="1"/>
          </p:cNvSpPr>
          <p:nvPr>
            <p:ph idx="4294967295"/>
          </p:nvPr>
        </p:nvSpPr>
        <p:spPr>
          <a:xfrm>
            <a:off x="0" y="1412875"/>
            <a:ext cx="8358188" cy="4922838"/>
          </a:xfrm>
        </p:spPr>
        <p:txBody>
          <a:bodyPr/>
          <a:lstStyle/>
          <a:p>
            <a:pPr eaLnBrk="1" hangingPunct="1"/>
            <a:r>
              <a:rPr lang="es-ES" sz="2800" smtClean="0"/>
              <a:t>Entre 4000-6000 metros de profundidad.</a:t>
            </a:r>
          </a:p>
          <a:p>
            <a:pPr eaLnBrk="1" hangingPunct="1"/>
            <a:r>
              <a:rPr lang="es-ES" sz="2800" smtClean="0"/>
              <a:t>Encontramos seres bentónicos, planctónicos y nectónicos.</a:t>
            </a:r>
          </a:p>
          <a:p>
            <a:pPr eaLnBrk="1" hangingPunct="1"/>
            <a:r>
              <a:rPr lang="es-ES" sz="2800" smtClean="0"/>
              <a:t>Diversos microorganismos. No hay hongos.</a:t>
            </a:r>
          </a:p>
          <a:p>
            <a:pPr eaLnBrk="1" hangingPunct="1"/>
            <a:r>
              <a:rPr lang="es-ES" sz="2800" smtClean="0"/>
              <a:t>Relaciones desconocidas debido a la profundidad de esta zona.</a:t>
            </a:r>
          </a:p>
          <a:p>
            <a:pPr eaLnBrk="1" hangingPunct="1"/>
            <a:endParaRPr lang="es-ES" sz="2800" smtClean="0"/>
          </a:p>
          <a:p>
            <a:pPr algn="just" eaLnBrk="1" hangingPunct="1"/>
            <a:endParaRPr lang="es-ES" sz="3200" smtClean="0"/>
          </a:p>
          <a:p>
            <a:pPr algn="just" eaLnBrk="1" hangingPunct="1"/>
            <a:endParaRPr lang="es-ES" sz="32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 descr="http://bp3.blogger.com/_wevCxi9jvBc/RkAkBer4moI/AAAAAAAAAF8/4Ib6zPzNnTc/s320/grimpoteuthis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r:link="rId3" cstate="print"/>
          <a:srcRect/>
          <a:stretch>
            <a:fillRect/>
          </a:stretch>
        </p:blipFill>
        <p:spPr>
          <a:xfrm>
            <a:off x="0" y="1989138"/>
            <a:ext cx="1651000" cy="1868487"/>
          </a:xfrm>
          <a:noFill/>
        </p:spPr>
      </p:pic>
      <p:pic>
        <p:nvPicPr>
          <p:cNvPr id="26628" name="Imagen 8" descr="http://tbn0.google.com/images?q=tbn:hChteu-MzCHL_M:http://bp3.blogger.com/_1qCv1fwoHmM/RjBHwIv1f7I/AAAAAAAAE_o/OJfSJIz3Vvw/s400/18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486025" y="1989138"/>
            <a:ext cx="18192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agen 25" descr="http://tbn0.google.com/images?q=tbn:awC9bTChWtG9HM:http://www.greenpeace.org/raw/image_full/espana/photosvideos/photos/fauna-de-las-profundidades-mar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1693863" y="4508500"/>
            <a:ext cx="147637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4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  <a:noFill/>
        </p:spPr>
        <p:txBody>
          <a:bodyPr/>
          <a:lstStyle/>
          <a:p>
            <a:r>
              <a:rPr lang="es-ES" smtClean="0"/>
              <a:t>      Fauna			 Flora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323850" y="2963813"/>
            <a:ext cx="40338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s-ES" dirty="0"/>
              <a:t>     </a:t>
            </a:r>
            <a:r>
              <a:rPr lang="es-ES" dirty="0" smtClean="0"/>
              <a:t>                       </a:t>
            </a:r>
          </a:p>
          <a:p>
            <a:pPr eaLnBrk="0" hangingPunct="0"/>
            <a:r>
              <a:rPr lang="es-ES" dirty="0" smtClean="0"/>
              <a:t>  </a:t>
            </a:r>
          </a:p>
          <a:p>
            <a:pPr eaLnBrk="0" hangingPunct="0"/>
            <a:r>
              <a:rPr lang="es-ES" dirty="0" smtClean="0"/>
              <a:t>                           Pulpo  </a:t>
            </a:r>
            <a:r>
              <a:rPr lang="es-ES" dirty="0" err="1" smtClean="0"/>
              <a:t>dumbo</a:t>
            </a:r>
            <a:r>
              <a:rPr lang="es-ES" dirty="0" smtClean="0"/>
              <a:t> Pulpo</a:t>
            </a:r>
            <a:endParaRPr lang="es-ES" dirty="0"/>
          </a:p>
          <a:p>
            <a:pPr eaLnBrk="0" hangingPunct="0"/>
            <a:r>
              <a:rPr lang="es-ES" dirty="0" smtClean="0"/>
              <a:t>amarillo </a:t>
            </a:r>
            <a:r>
              <a:rPr lang="es-ES" dirty="0"/>
              <a:t>	        </a:t>
            </a:r>
            <a:r>
              <a:rPr lang="es-ES" dirty="0" smtClean="0"/>
              <a:t>    </a:t>
            </a:r>
            <a:r>
              <a:rPr lang="es-ES" dirty="0"/>
              <a:t>luminoso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1620838" y="616585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Arañas de mar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5076825" y="3573463"/>
            <a:ext cx="3600450" cy="860425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NO EXISTE DEBIDO A LA AUSENCIA DE LUZ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4294967295"/>
          </p:nvPr>
        </p:nvSpPr>
        <p:spPr>
          <a:xfrm>
            <a:off x="0" y="1071563"/>
            <a:ext cx="9144000" cy="6858000"/>
          </a:xfrm>
        </p:spPr>
        <p:txBody>
          <a:bodyPr/>
          <a:lstStyle/>
          <a:p>
            <a:pPr lvl="1" indent="-273050" eaLnBrk="1" hangingPunct="1">
              <a:buClr>
                <a:srgbClr val="0BD0D9"/>
              </a:buClr>
            </a:pPr>
            <a:r>
              <a:rPr lang="es-ES" sz="3400" u="sng" smtClean="0"/>
              <a:t>Características abióticas: </a:t>
            </a:r>
          </a:p>
          <a:p>
            <a:pPr lvl="1" indent="-273050" eaLnBrk="1" hangingPunct="1">
              <a:buClr>
                <a:srgbClr val="0BD0D9"/>
              </a:buClr>
            </a:pPr>
            <a:endParaRPr lang="es-ES" sz="3400" u="sng" smtClean="0"/>
          </a:p>
          <a:p>
            <a:pPr lvl="2" algn="just" eaLnBrk="1" hangingPunct="1"/>
            <a:r>
              <a:rPr lang="es-ES" sz="2800" smtClean="0"/>
              <a:t>Temperatura: 1-5ºC.</a:t>
            </a:r>
          </a:p>
          <a:p>
            <a:pPr lvl="2" algn="just" eaLnBrk="1" hangingPunct="1"/>
            <a:r>
              <a:rPr lang="es-ES" sz="2800" smtClean="0"/>
              <a:t>Zona afótica.</a:t>
            </a:r>
          </a:p>
          <a:p>
            <a:pPr lvl="2" algn="just" eaLnBrk="1" hangingPunct="1"/>
            <a:r>
              <a:rPr lang="es-ES" sz="2800" smtClean="0"/>
              <a:t>Salinidad: 27.8g/l. </a:t>
            </a:r>
          </a:p>
          <a:p>
            <a:pPr lvl="2" algn="just" eaLnBrk="1" hangingPunct="1"/>
            <a:r>
              <a:rPr lang="es-ES" sz="2800" smtClean="0"/>
              <a:t>CO2 en mayor cantidad que el oxígeno.</a:t>
            </a:r>
          </a:p>
          <a:p>
            <a:pPr lvl="2" algn="just" eaLnBrk="1" hangingPunct="1"/>
            <a:r>
              <a:rPr lang="es-ES" sz="2800" smtClean="0"/>
              <a:t>O2 en pequeñas cantidades.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mr26-008.jpg"/>
          <p:cNvPicPr>
            <a:picLocks noChangeAspect="1" noChangeArrowheads="1"/>
          </p:cNvPicPr>
          <p:nvPr/>
        </p:nvPicPr>
        <p:blipFill>
          <a:blip r:embed="rId2" cstate="print"/>
          <a:srcRect l="10703" t="11040" r="7700" b="12611"/>
          <a:stretch>
            <a:fillRect/>
          </a:stretch>
        </p:blipFill>
        <p:spPr bwMode="auto">
          <a:xfrm>
            <a:off x="468313" y="492101"/>
            <a:ext cx="8351837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1 Título"/>
          <p:cNvSpPr>
            <a:spLocks/>
          </p:cNvSpPr>
          <p:nvPr/>
        </p:nvSpPr>
        <p:spPr bwMode="auto">
          <a:xfrm>
            <a:off x="395288" y="-71462"/>
            <a:ext cx="8424862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/>
          <a:lstStyle/>
          <a:p>
            <a:pPr algn="ctr"/>
            <a:r>
              <a:rPr lang="es-ES" sz="5000">
                <a:solidFill>
                  <a:schemeClr val="tx2"/>
                </a:solidFill>
                <a:latin typeface="Calibri" pitchFamily="34" charset="0"/>
              </a:rPr>
              <a:t>Redes tróficas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3 Título"/>
          <p:cNvSpPr>
            <a:spLocks/>
          </p:cNvSpPr>
          <p:nvPr/>
        </p:nvSpPr>
        <p:spPr bwMode="auto">
          <a:xfrm>
            <a:off x="0" y="85725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s-ES" sz="3600">
                <a:latin typeface="Constantia" pitchFamily="18" charset="0"/>
              </a:rPr>
              <a:t/>
            </a:r>
            <a:br>
              <a:rPr lang="es-ES" sz="3600">
                <a:latin typeface="Constantia" pitchFamily="18" charset="0"/>
              </a:rPr>
            </a:br>
            <a:r>
              <a:rPr lang="es-ES" sz="3600">
                <a:latin typeface="Constantia" pitchFamily="18" charset="0"/>
              </a:rPr>
              <a:t> </a:t>
            </a:r>
            <a:r>
              <a:rPr lang="es-ES" sz="2800">
                <a:latin typeface="Constantia" pitchFamily="18" charset="0"/>
              </a:rPr>
              <a:t>Dentro de esta red, encontramos diversas cadenas tróficas</a:t>
            </a:r>
          </a:p>
        </p:txBody>
      </p:sp>
      <p:pic>
        <p:nvPicPr>
          <p:cNvPr id="29699" name="4 Marcador de contenid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644900"/>
            <a:ext cx="87852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Diagrama"/>
          <p:cNvGraphicFramePr/>
          <p:nvPr/>
        </p:nvGraphicFramePr>
        <p:xfrm>
          <a:off x="242307" y="1565261"/>
          <a:ext cx="8628866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9144000" cy="857250"/>
          </a:xfrm>
        </p:spPr>
        <p:txBody>
          <a:bodyPr/>
          <a:lstStyle/>
          <a:p>
            <a:pPr algn="ctr" eaLnBrk="1" hangingPunct="1"/>
            <a:r>
              <a:rPr lang="es-ES" smtClean="0"/>
              <a:t>Destrucción de los ecosistemas</a:t>
            </a:r>
          </a:p>
        </p:txBody>
      </p:sp>
      <p:sp>
        <p:nvSpPr>
          <p:cNvPr id="30723" name="2 Marcador de contenido"/>
          <p:cNvSpPr>
            <a:spLocks noGrp="1"/>
          </p:cNvSpPr>
          <p:nvPr>
            <p:ph idx="4294967295"/>
          </p:nvPr>
        </p:nvSpPr>
        <p:spPr>
          <a:xfrm>
            <a:off x="0" y="1390650"/>
            <a:ext cx="8686800" cy="5467350"/>
          </a:xfrm>
        </p:spPr>
        <p:txBody>
          <a:bodyPr/>
          <a:lstStyle/>
          <a:p>
            <a:pPr algn="just" eaLnBrk="1" hangingPunct="1"/>
            <a:r>
              <a:rPr lang="es-ES" sz="3200" i="1" u="sng" smtClean="0"/>
              <a:t>Arrecifes de coral:</a:t>
            </a:r>
          </a:p>
          <a:p>
            <a:pPr lvl="1" algn="just" eaLnBrk="1" hangingPunct="1"/>
            <a:r>
              <a:rPr lang="es-ES" sz="2800" smtClean="0"/>
              <a:t>Se forman en las aguas transparentes a ambos lados del ecuador, en la zona fótica, donde las algas hacen la fotosíntesis.</a:t>
            </a:r>
          </a:p>
          <a:p>
            <a:pPr lvl="1" algn="just" eaLnBrk="1" hangingPunct="1"/>
            <a:endParaRPr lang="es-ES" sz="2800" smtClean="0"/>
          </a:p>
          <a:p>
            <a:pPr lvl="1" algn="just" eaLnBrk="1" hangingPunct="1"/>
            <a:r>
              <a:rPr lang="es-ES" sz="2800" smtClean="0"/>
              <a:t>Un coral es una colonia </a:t>
            </a:r>
          </a:p>
          <a:p>
            <a:pPr lvl="1" algn="just" eaLnBrk="1" hangingPunct="1">
              <a:buFont typeface="Wingdings 2" pitchFamily="18" charset="2"/>
              <a:buNone/>
            </a:pPr>
            <a:r>
              <a:rPr lang="es-ES" sz="2800" smtClean="0"/>
              <a:t>de pólipos que viven en</a:t>
            </a:r>
          </a:p>
          <a:p>
            <a:pPr lvl="1" algn="just" eaLnBrk="1" hangingPunct="1">
              <a:buFont typeface="Wingdings 2" pitchFamily="18" charset="2"/>
              <a:buNone/>
            </a:pPr>
            <a:r>
              <a:rPr lang="es-ES" sz="2800" smtClean="0"/>
              <a:t> simbiosis con unas micro </a:t>
            </a:r>
          </a:p>
          <a:p>
            <a:pPr lvl="1" algn="just" eaLnBrk="1" hangingPunct="1">
              <a:buFont typeface="Wingdings 2" pitchFamily="18" charset="2"/>
              <a:buNone/>
            </a:pPr>
            <a:r>
              <a:rPr lang="es-ES" sz="2800" smtClean="0"/>
              <a:t>algas. </a:t>
            </a:r>
          </a:p>
        </p:txBody>
      </p:sp>
      <p:pic>
        <p:nvPicPr>
          <p:cNvPr id="4" name="Picture 2" descr="http://www.invemar.org.co/redcostera1/invemar/images/3737ODI.jpg"/>
          <p:cNvPicPr>
            <a:picLocks noChangeAspect="1" noChangeArrowheads="1"/>
          </p:cNvPicPr>
          <p:nvPr/>
        </p:nvPicPr>
        <p:blipFill>
          <a:blip r:embed="rId2" cstate="print"/>
          <a:srcRect l="13129" r="13019"/>
          <a:stretch>
            <a:fillRect/>
          </a:stretch>
        </p:blipFill>
        <p:spPr bwMode="auto">
          <a:xfrm>
            <a:off x="5148263" y="3000372"/>
            <a:ext cx="3071812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 descr="http://botit.botany.wisc.edu/toms_fungi/images/cora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86050" y="1500174"/>
            <a:ext cx="5486400" cy="4114800"/>
          </a:xfrm>
          <a:noFill/>
        </p:spPr>
      </p:pic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214313" y="785813"/>
            <a:ext cx="3890962" cy="500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3400" u="sng" smtClean="0">
                <a:latin typeface="Calibri" pitchFamily="34" charset="0"/>
              </a:rPr>
              <a:t>Arrecife de coral</a:t>
            </a:r>
          </a:p>
        </p:txBody>
      </p:sp>
      <p:sp>
        <p:nvSpPr>
          <p:cNvPr id="31747" name="2 Marcador de texto"/>
          <p:cNvSpPr>
            <a:spLocks noGrp="1"/>
          </p:cNvSpPr>
          <p:nvPr>
            <p:ph type="body" sz="half" idx="2"/>
          </p:nvPr>
        </p:nvSpPr>
        <p:spPr>
          <a:xfrm>
            <a:off x="500063" y="1643063"/>
            <a:ext cx="2209800" cy="4000500"/>
          </a:xfrm>
        </p:spPr>
        <p:txBody>
          <a:bodyPr/>
          <a:lstStyle/>
          <a:p>
            <a:pPr eaLnBrk="1" hangingPunct="1"/>
            <a:r>
              <a:rPr lang="es-ES" sz="2800" smtClean="0">
                <a:latin typeface="Constantia" pitchFamily="18" charset="0"/>
              </a:rPr>
              <a:t>La mayoría de los peces de los arrecifes tienen colores muy vivos.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5 Marcador de contenido"/>
          <p:cNvSpPr>
            <a:spLocks noGrp="1"/>
          </p:cNvSpPr>
          <p:nvPr>
            <p:ph idx="4294967295"/>
          </p:nvPr>
        </p:nvSpPr>
        <p:spPr>
          <a:xfrm>
            <a:off x="0" y="357188"/>
            <a:ext cx="8229600" cy="5768975"/>
          </a:xfrm>
        </p:spPr>
        <p:txBody>
          <a:bodyPr/>
          <a:lstStyle/>
          <a:p>
            <a:pPr eaLnBrk="1" hangingPunct="1"/>
            <a:r>
              <a:rPr lang="es-ES" sz="3600" u="sng" smtClean="0"/>
              <a:t>Importancia del coral</a:t>
            </a:r>
            <a:endParaRPr lang="es-ES" sz="3600" smtClean="0"/>
          </a:p>
          <a:p>
            <a:pPr eaLnBrk="1" hangingPunct="1"/>
            <a:endParaRPr lang="es-ES" smtClean="0"/>
          </a:p>
          <a:p>
            <a:pPr lvl="1" algn="just" eaLnBrk="1" hangingPunct="1">
              <a:buFont typeface="Wingdings" pitchFamily="2" charset="2"/>
              <a:buChar char="v"/>
            </a:pPr>
            <a:r>
              <a:rPr lang="es-ES" sz="2800" smtClean="0"/>
              <a:t>Tienen una importancia económica.</a:t>
            </a:r>
          </a:p>
          <a:p>
            <a:pPr lvl="1" algn="just" eaLnBrk="1" hangingPunct="1">
              <a:buFont typeface="Wingdings" pitchFamily="2" charset="2"/>
              <a:buChar char="v"/>
            </a:pPr>
            <a:r>
              <a:rPr lang="es-ES" sz="2800" smtClean="0"/>
              <a:t>Gran importancia en el campo de la medicina.</a:t>
            </a:r>
          </a:p>
          <a:p>
            <a:pPr lvl="1" algn="just" eaLnBrk="1" hangingPunct="1">
              <a:buFont typeface="Wingdings" pitchFamily="2" charset="2"/>
              <a:buChar char="v"/>
            </a:pPr>
            <a:r>
              <a:rPr lang="es-ES" sz="2800" smtClean="0"/>
              <a:t>Protegen las costas de la acción erosiva de las olas y tormentas.</a:t>
            </a:r>
          </a:p>
          <a:p>
            <a:pPr lvl="1" algn="just" eaLnBrk="1" hangingPunct="1"/>
            <a:endParaRPr lang="es-ES" sz="2800" smtClean="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429000"/>
            <a:ext cx="38258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4 Marcador de contenido"/>
          <p:cNvSpPr>
            <a:spLocks noGrp="1"/>
          </p:cNvSpPr>
          <p:nvPr>
            <p:ph idx="4294967295"/>
          </p:nvPr>
        </p:nvSpPr>
        <p:spPr>
          <a:xfrm>
            <a:off x="914400" y="620713"/>
            <a:ext cx="8229600" cy="3714750"/>
          </a:xfrm>
        </p:spPr>
        <p:txBody>
          <a:bodyPr/>
          <a:lstStyle/>
          <a:p>
            <a:pPr eaLnBrk="1" hangingPunct="1"/>
            <a:r>
              <a:rPr lang="es-ES" sz="3400" u="sng" dirty="0" smtClean="0"/>
              <a:t>Peligros para el coral</a:t>
            </a:r>
          </a:p>
          <a:p>
            <a:pPr lvl="1" algn="just" eaLnBrk="1" hangingPunct="1"/>
            <a:r>
              <a:rPr lang="es-ES" sz="2800" dirty="0" smtClean="0"/>
              <a:t>La corona de espinas.</a:t>
            </a:r>
          </a:p>
          <a:p>
            <a:pPr lvl="1" algn="just" eaLnBrk="1" hangingPunct="1"/>
            <a:r>
              <a:rPr lang="es-ES" sz="2800" dirty="0" smtClean="0"/>
              <a:t>Amenaza humana.</a:t>
            </a:r>
          </a:p>
          <a:p>
            <a:pPr lvl="1" algn="just" eaLnBrk="1" hangingPunct="1"/>
            <a:r>
              <a:rPr lang="es-ES" sz="2800" dirty="0" smtClean="0"/>
              <a:t>La explotación pesquera.</a:t>
            </a:r>
          </a:p>
          <a:p>
            <a:pPr lvl="1" algn="just" eaLnBrk="1" hangingPunct="1"/>
            <a:r>
              <a:rPr lang="es-ES" sz="2800" dirty="0" smtClean="0"/>
              <a:t>El ascenso de las temperaturas.</a:t>
            </a:r>
          </a:p>
          <a:p>
            <a:pPr lvl="1" algn="just" eaLnBrk="1" hangingPunct="1"/>
            <a:endParaRPr lang="es-ES" sz="3200" dirty="0" smtClean="0"/>
          </a:p>
          <a:p>
            <a:pPr eaLnBrk="1" hangingPunct="1">
              <a:buFont typeface="Wingdings 2" pitchFamily="18" charset="2"/>
              <a:buNone/>
            </a:pPr>
            <a:endParaRPr lang="es-ES" dirty="0" smtClean="0"/>
          </a:p>
        </p:txBody>
      </p:sp>
      <p:pic>
        <p:nvPicPr>
          <p:cNvPr id="19459" name="Picture 2" descr="http://images.encarta.msn.com/xrefmedia/sharemed/targets/images/pho/t044/T04419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3397250"/>
            <a:ext cx="4989600" cy="2772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 Marcador de contenido"/>
          <p:cNvSpPr>
            <a:spLocks noGrp="1"/>
          </p:cNvSpPr>
          <p:nvPr>
            <p:ph idx="4294967295"/>
          </p:nvPr>
        </p:nvSpPr>
        <p:spPr>
          <a:xfrm>
            <a:off x="0" y="620713"/>
            <a:ext cx="7715250" cy="5991225"/>
          </a:xfrm>
        </p:spPr>
        <p:txBody>
          <a:bodyPr/>
          <a:lstStyle/>
          <a:p>
            <a:pPr eaLnBrk="1" hangingPunct="1"/>
            <a:r>
              <a:rPr lang="es-ES" sz="3400" i="1" u="sng" smtClean="0"/>
              <a:t>Manglares</a:t>
            </a:r>
          </a:p>
          <a:p>
            <a:pPr lvl="1" algn="just" eaLnBrk="1" hangingPunct="1"/>
            <a:r>
              <a:rPr lang="es-ES" sz="2800" smtClean="0"/>
              <a:t>Tipo de ecosistema formado por árboles que soportan muy bien la sal, y que ocupan la zona situada entre el río y el mar en las latitudes tropicales.</a:t>
            </a:r>
          </a:p>
          <a:p>
            <a:pPr lvl="1" eaLnBrk="1" hangingPunct="1"/>
            <a:endParaRPr lang="es-ES" sz="2800" smtClean="0"/>
          </a:p>
          <a:p>
            <a:pPr lvl="1" eaLnBrk="1" hangingPunct="1"/>
            <a:endParaRPr lang="es-ES" smtClean="0"/>
          </a:p>
        </p:txBody>
      </p:sp>
      <p:pic>
        <p:nvPicPr>
          <p:cNvPr id="21507" name="Picture 2" descr="http://www.hondurassilvestre.com/Tema%20de%20la%20Semana/imagenes/mangl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071810"/>
            <a:ext cx="4271962" cy="300037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 idx="4294967295"/>
          </p:nvPr>
        </p:nvSpPr>
        <p:spPr>
          <a:xfrm>
            <a:off x="914400" y="692150"/>
            <a:ext cx="8229600" cy="776288"/>
          </a:xfrm>
        </p:spPr>
        <p:txBody>
          <a:bodyPr/>
          <a:lstStyle/>
          <a:p>
            <a:pPr algn="ctr" eaLnBrk="1" hangingPunct="1"/>
            <a:r>
              <a:rPr lang="es-ES" smtClean="0"/>
              <a:t>Comunidades de seres vivos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4294967295"/>
          </p:nvPr>
        </p:nvSpPr>
        <p:spPr>
          <a:xfrm>
            <a:off x="0" y="1700213"/>
            <a:ext cx="8964613" cy="5157787"/>
          </a:xfrm>
        </p:spPr>
        <p:txBody>
          <a:bodyPr/>
          <a:lstStyle/>
          <a:p>
            <a:pPr algn="just" eaLnBrk="1" hangingPunct="1"/>
            <a:r>
              <a:rPr lang="es-ES" sz="2800" u="sng" smtClean="0"/>
              <a:t>Comunidad planctónica</a:t>
            </a:r>
            <a:r>
              <a:rPr lang="es-ES" sz="2800" smtClean="0"/>
              <a:t>: conjunto de organismos que viven en la superficie o cerca de ella. Zona nerítica y epipelágica.</a:t>
            </a:r>
          </a:p>
          <a:p>
            <a:pPr algn="just" eaLnBrk="1" hangingPunct="1"/>
            <a:r>
              <a:rPr lang="es-ES" sz="2800" u="sng" smtClean="0"/>
              <a:t>Comunidad bentónica</a:t>
            </a:r>
            <a:r>
              <a:rPr lang="es-ES" sz="2800" smtClean="0"/>
              <a:t>: conjunto de organismos que viven en el fondo, fijos a él o desplazándose sobre él. Zona litoral, nerítica,  batial y abisal.</a:t>
            </a:r>
          </a:p>
          <a:p>
            <a:pPr algn="just" eaLnBrk="1" hangingPunct="1"/>
            <a:r>
              <a:rPr lang="es-ES" sz="2800" u="sng" smtClean="0"/>
              <a:t>Comunidad nectónica</a:t>
            </a:r>
            <a:r>
              <a:rPr lang="es-ES" sz="2800" smtClean="0"/>
              <a:t>: conjunto de organismos nadadores que se desplazan en el medio acuático. Menor en la zona litoral.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Marcador de contenido"/>
          <p:cNvSpPr>
            <a:spLocks noGrp="1"/>
          </p:cNvSpPr>
          <p:nvPr>
            <p:ph idx="4294967295"/>
          </p:nvPr>
        </p:nvSpPr>
        <p:spPr>
          <a:xfrm>
            <a:off x="0" y="404813"/>
            <a:ext cx="9144000" cy="6858000"/>
          </a:xfrm>
        </p:spPr>
        <p:txBody>
          <a:bodyPr/>
          <a:lstStyle/>
          <a:p>
            <a:pPr eaLnBrk="1" hangingPunct="1"/>
            <a:endParaRPr lang="es-ES" sz="3400" u="sng" smtClean="0"/>
          </a:p>
          <a:p>
            <a:pPr eaLnBrk="1" hangingPunct="1"/>
            <a:r>
              <a:rPr lang="es-ES" sz="3400" u="sng" smtClean="0"/>
              <a:t>Importancia de los manglares</a:t>
            </a:r>
          </a:p>
          <a:p>
            <a:pPr lvl="1" eaLnBrk="1" hangingPunct="1"/>
            <a:r>
              <a:rPr lang="es-ES" sz="2800" smtClean="0"/>
              <a:t>Hábitat de numerosas especies migratorias y de muchos peces pelágicos y litorales.</a:t>
            </a:r>
          </a:p>
          <a:p>
            <a:pPr lvl="1" eaLnBrk="1" hangingPunct="1"/>
            <a:r>
              <a:rPr lang="es-ES" sz="2800" smtClean="0"/>
              <a:t>Protegen el litoral de la erosión del oleaje y del viento.</a:t>
            </a:r>
          </a:p>
          <a:p>
            <a:pPr lvl="1" eaLnBrk="1" hangingPunct="1"/>
            <a:r>
              <a:rPr lang="es-ES" sz="2800" smtClean="0"/>
              <a:t>Suavizan el efecto negativo del cambio climático.</a:t>
            </a:r>
          </a:p>
          <a:p>
            <a:pPr lvl="1" eaLnBrk="1" hangingPunct="1"/>
            <a:r>
              <a:rPr lang="es-ES" sz="2800" smtClean="0"/>
              <a:t>Purifican las aguas cloacales transportadas por los afluentes.</a:t>
            </a:r>
          </a:p>
          <a:p>
            <a:pPr lvl="1" eaLnBrk="1" hangingPunct="1"/>
            <a:endParaRPr lang="es-ES" sz="2800" smtClean="0"/>
          </a:p>
          <a:p>
            <a:pPr lvl="1" eaLnBrk="1" hangingPunct="1"/>
            <a:endParaRPr lang="es-ES" sz="36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3 Título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229600" cy="928688"/>
          </a:xfrm>
        </p:spPr>
        <p:txBody>
          <a:bodyPr/>
          <a:lstStyle/>
          <a:p>
            <a:pPr algn="just" eaLnBrk="1" hangingPunct="1">
              <a:buClr>
                <a:schemeClr val="accent1"/>
              </a:buClr>
              <a:buFontTx/>
              <a:buChar char="•"/>
            </a:pPr>
            <a:r>
              <a:rPr lang="es-ES" sz="3200" smtClean="0">
                <a:solidFill>
                  <a:schemeClr val="tx1"/>
                </a:solidFill>
                <a:latin typeface="Constantia" pitchFamily="18" charset="0"/>
              </a:rPr>
              <a:t>Mantiene una compleja red trófica.</a:t>
            </a:r>
          </a:p>
        </p:txBody>
      </p:sp>
      <p:graphicFrame>
        <p:nvGraphicFramePr>
          <p:cNvPr id="7" name="5 Marcador de contenido"/>
          <p:cNvGraphicFramePr>
            <a:graphicFrameLocks noGrp="1"/>
          </p:cNvGraphicFramePr>
          <p:nvPr>
            <p:ph idx="4294967295"/>
          </p:nvPr>
        </p:nvGraphicFramePr>
        <p:xfrm>
          <a:off x="0" y="1142984"/>
          <a:ext cx="9144000" cy="492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idx="4294967295"/>
          </p:nvPr>
        </p:nvSpPr>
        <p:spPr>
          <a:xfrm>
            <a:off x="0" y="188913"/>
            <a:ext cx="8642350" cy="6480175"/>
          </a:xfrm>
        </p:spPr>
        <p:txBody>
          <a:bodyPr/>
          <a:lstStyle/>
          <a:p>
            <a:pPr eaLnBrk="1" hangingPunct="1"/>
            <a:endParaRPr lang="es-ES" sz="3400" u="sng" smtClean="0"/>
          </a:p>
          <a:p>
            <a:pPr eaLnBrk="1" hangingPunct="1"/>
            <a:r>
              <a:rPr lang="es-ES" sz="3400" u="sng" smtClean="0"/>
              <a:t>Peligros para el manglar</a:t>
            </a:r>
          </a:p>
          <a:p>
            <a:pPr lvl="1" eaLnBrk="1" hangingPunct="1"/>
            <a:r>
              <a:rPr lang="es-ES" sz="2800" smtClean="0"/>
              <a:t>La intensiva cría del camarón o langostino.</a:t>
            </a:r>
          </a:p>
          <a:p>
            <a:pPr lvl="1" eaLnBrk="1" hangingPunct="1"/>
            <a:r>
              <a:rPr lang="es-ES" sz="2800" smtClean="0"/>
              <a:t>La intensa contaminación del agua derivada de la cría del langostino producen muchos nitritos. </a:t>
            </a:r>
          </a:p>
          <a:p>
            <a:pPr lvl="1" eaLnBrk="1" hangingPunct="1"/>
            <a:r>
              <a:rPr lang="es-ES" sz="2800" smtClean="0"/>
              <a:t>Los manglares están desapareciendo por el uso abusivo de sus recursos.</a:t>
            </a:r>
          </a:p>
          <a:p>
            <a:pPr lvl="1" eaLnBrk="1" hangingPunct="1"/>
            <a:r>
              <a:rPr lang="es-ES" sz="2800" smtClean="0"/>
              <a:t>La tala de los manglares como material para empresas madereras o papeleras.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" sz="3600" smtClean="0"/>
              <a:t> </a:t>
            </a:r>
          </a:p>
          <a:p>
            <a:pPr eaLnBrk="1" hangingPunct="1"/>
            <a:endParaRPr lang="es-ES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>
          <a:xfrm>
            <a:off x="0" y="549275"/>
            <a:ext cx="5072063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3400" u="sng" smtClean="0">
                <a:latin typeface="Calibri" pitchFamily="34" charset="0"/>
              </a:rPr>
              <a:t>Cría del langostino</a:t>
            </a:r>
          </a:p>
        </p:txBody>
      </p:sp>
      <p:pic>
        <p:nvPicPr>
          <p:cNvPr id="38916" name="Picture 2" descr="http://www.scampi.nu/bilder/odlingar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33" r="5833"/>
          <a:stretch>
            <a:fillRect/>
          </a:stretch>
        </p:blipFill>
        <p:spPr>
          <a:xfrm>
            <a:off x="3086128" y="1385902"/>
            <a:ext cx="5486400" cy="4114800"/>
          </a:xfrm>
          <a:noFill/>
        </p:spPr>
      </p:pic>
      <p:sp>
        <p:nvSpPr>
          <p:cNvPr id="38915" name="2 Marcador de texto"/>
          <p:cNvSpPr>
            <a:spLocks noGrp="1"/>
          </p:cNvSpPr>
          <p:nvPr>
            <p:ph type="body" sz="half" idx="2"/>
          </p:nvPr>
        </p:nvSpPr>
        <p:spPr>
          <a:xfrm>
            <a:off x="323850" y="1484313"/>
            <a:ext cx="2786063" cy="4786312"/>
          </a:xfrm>
        </p:spPr>
        <p:txBody>
          <a:bodyPr/>
          <a:lstStyle/>
          <a:p>
            <a:pPr eaLnBrk="1" hangingPunct="1"/>
            <a:r>
              <a:rPr lang="es-ES" sz="2800" smtClean="0">
                <a:latin typeface="Constantia" pitchFamily="18" charset="0"/>
              </a:rPr>
              <a:t>Para criarlos  deben talar grandes superficies de manglar. Y favorecen la contaminación  de las aguas con nitritos.</a:t>
            </a:r>
          </a:p>
          <a:p>
            <a:pPr eaLnBrk="1" hangingPunct="1"/>
            <a:endParaRPr lang="es-ES" sz="2800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4 Título"/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8229600" cy="1074737"/>
          </a:xfrm>
        </p:spPr>
        <p:txBody>
          <a:bodyPr/>
          <a:lstStyle/>
          <a:p>
            <a:pPr algn="ctr" eaLnBrk="1" hangingPunct="1"/>
            <a:r>
              <a:rPr lang="es-ES" smtClean="0"/>
              <a:t>La pesca</a:t>
            </a:r>
          </a:p>
        </p:txBody>
      </p:sp>
      <p:sp>
        <p:nvSpPr>
          <p:cNvPr id="39939" name="5 Marcador de contenido"/>
          <p:cNvSpPr>
            <a:spLocks noGrp="1"/>
          </p:cNvSpPr>
          <p:nvPr>
            <p:ph idx="4294967295"/>
          </p:nvPr>
        </p:nvSpPr>
        <p:spPr>
          <a:xfrm>
            <a:off x="0" y="1571625"/>
            <a:ext cx="9144000" cy="52863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s-ES" sz="3200" smtClean="0"/>
              <a:t>	</a:t>
            </a:r>
            <a:r>
              <a:rPr lang="es-ES" sz="3200" smtClean="0">
                <a:solidFill>
                  <a:schemeClr val="accent2"/>
                </a:solidFill>
              </a:rPr>
              <a:t>●</a:t>
            </a:r>
            <a:r>
              <a:rPr lang="es-ES" sz="3200" smtClean="0"/>
              <a:t> </a:t>
            </a:r>
            <a:r>
              <a:rPr lang="es-ES" sz="2800" smtClean="0"/>
              <a:t>Captura de peces y de otros organismos acuáticos para el consumo humano. La pesca se realiza en caladeros.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" sz="2800" smtClean="0"/>
              <a:t>	</a:t>
            </a:r>
            <a:r>
              <a:rPr lang="es-ES" sz="2800" smtClean="0">
                <a:solidFill>
                  <a:schemeClr val="accent2"/>
                </a:solidFill>
              </a:rPr>
              <a:t>●</a:t>
            </a:r>
            <a:r>
              <a:rPr lang="es-ES" sz="2800" smtClean="0"/>
              <a:t> En los caladeros marinos se pescan dos tipos de peces, los de aguas superficiales y los de aguas profundas. </a:t>
            </a:r>
          </a:p>
          <a:p>
            <a:pPr eaLnBrk="1" hangingPunct="1"/>
            <a:endParaRPr lang="es-ES" sz="2800" smtClean="0"/>
          </a:p>
        </p:txBody>
      </p:sp>
      <p:pic>
        <p:nvPicPr>
          <p:cNvPr id="39940" name="Picture 6" descr="pesca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3714752"/>
            <a:ext cx="3167062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Imagen 13"/>
          <p:cNvPicPr>
            <a:picLocks noChangeAspect="1" noChangeArrowheads="1"/>
          </p:cNvPicPr>
          <p:nvPr/>
        </p:nvPicPr>
        <p:blipFill>
          <a:blip r:embed="rId2" cstate="print"/>
          <a:srcRect b="12193"/>
          <a:stretch>
            <a:fillRect/>
          </a:stretch>
        </p:blipFill>
        <p:spPr bwMode="auto">
          <a:xfrm>
            <a:off x="787387" y="1916113"/>
            <a:ext cx="19272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Imagen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844675"/>
            <a:ext cx="2252663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Imagen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916113"/>
            <a:ext cx="18859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Imagen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667268"/>
            <a:ext cx="2881313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Imagen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4524393"/>
            <a:ext cx="20161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Imagen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4811731"/>
            <a:ext cx="2160587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/>
              <a:t>Pesca tradicional</a:t>
            </a:r>
          </a:p>
        </p:txBody>
      </p:sp>
      <p:sp>
        <p:nvSpPr>
          <p:cNvPr id="40963" name="Rectangle 3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4537075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s-ES" dirty="0" smtClean="0"/>
              <a:t>     -</a:t>
            </a:r>
            <a:r>
              <a:rPr lang="es-ES" sz="2800" dirty="0" smtClean="0"/>
              <a:t>Pesca al cerco            -Almadraba	         -Pesca con nasa</a:t>
            </a:r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r>
              <a:rPr lang="es-ES" dirty="0" smtClean="0"/>
              <a:t> </a:t>
            </a:r>
          </a:p>
          <a:p>
            <a:pPr>
              <a:buFont typeface="Wingdings 2" pitchFamily="18" charset="2"/>
              <a:buNone/>
            </a:pPr>
            <a:r>
              <a:rPr lang="es-ES" dirty="0" smtClean="0"/>
              <a:t>     -</a:t>
            </a:r>
            <a:r>
              <a:rPr lang="es-ES" sz="2400" dirty="0" err="1" smtClean="0"/>
              <a:t>Jigging</a:t>
            </a:r>
            <a:r>
              <a:rPr lang="es-ES" sz="2400" dirty="0" smtClean="0"/>
              <a:t> o pesca vertical 	    -Pesca al curricán      -Pesca trasmallo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Imagen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38"/>
            <a:ext cx="264318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Imagen 16"/>
          <p:cNvPicPr>
            <a:picLocks noChangeAspect="1" noChangeArrowheads="1"/>
          </p:cNvPicPr>
          <p:nvPr/>
        </p:nvPicPr>
        <p:blipFill>
          <a:blip r:embed="rId3" cstate="print"/>
          <a:srcRect l="9517"/>
          <a:stretch>
            <a:fillRect/>
          </a:stretch>
        </p:blipFill>
        <p:spPr bwMode="auto">
          <a:xfrm>
            <a:off x="5192736" y="184467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396" y="4071942"/>
            <a:ext cx="244157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237648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3221" y="407194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3"/>
          <p:cNvSpPr>
            <a:spLocks noGrp="1"/>
          </p:cNvSpPr>
          <p:nvPr>
            <p:ph idx="1"/>
          </p:nvPr>
        </p:nvSpPr>
        <p:spPr>
          <a:xfrm>
            <a:off x="285750" y="1214438"/>
            <a:ext cx="8572530" cy="292894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s-ES" dirty="0" smtClean="0"/>
              <a:t>     </a:t>
            </a:r>
            <a:r>
              <a:rPr lang="es-ES" sz="2800" dirty="0" smtClean="0"/>
              <a:t>-Pesca submarina  	       -Pesca al </a:t>
            </a:r>
            <a:r>
              <a:rPr lang="es-ES" sz="2800" dirty="0" err="1" smtClean="0"/>
              <a:t>brumeo</a:t>
            </a:r>
            <a:r>
              <a:rPr lang="es-ES" sz="2800" dirty="0" smtClean="0"/>
              <a:t> o de altura</a:t>
            </a:r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Font typeface="Wingdings 2" pitchFamily="18" charset="2"/>
              <a:buNone/>
            </a:pPr>
            <a:r>
              <a:rPr lang="es-ES" dirty="0" smtClean="0"/>
              <a:t>   </a:t>
            </a:r>
            <a:r>
              <a:rPr lang="es-ES" sz="3000" dirty="0" smtClean="0"/>
              <a:t>-Encañizadas	-Tiro de caña       -Pesca con roca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2 Marcador de contenido"/>
          <p:cNvSpPr>
            <a:spLocks/>
          </p:cNvSpPr>
          <p:nvPr/>
        </p:nvSpPr>
        <p:spPr bwMode="auto">
          <a:xfrm>
            <a:off x="179388" y="333375"/>
            <a:ext cx="878522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5000">
                <a:solidFill>
                  <a:schemeClr val="tx2"/>
                </a:solidFill>
                <a:latin typeface="Calibri" pitchFamily="34" charset="0"/>
              </a:rPr>
              <a:t>Pesca moderna</a:t>
            </a:r>
            <a:endParaRPr lang="es-ES" sz="50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s-ES" sz="2800">
                <a:latin typeface="Constantia" pitchFamily="18" charset="0"/>
              </a:rPr>
              <a:t>Pesca con redes de deriva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s-ES" sz="2800">
                <a:latin typeface="Constantia" pitchFamily="18" charset="0"/>
              </a:rPr>
              <a:t>Pesca con palangre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r>
              <a:rPr lang="es-ES" sz="2800">
                <a:latin typeface="Constantia" pitchFamily="18" charset="0"/>
              </a:rPr>
              <a:t>Pesca de arrastre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800"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" sz="2600"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" sz="2600">
              <a:latin typeface="Constantia" pitchFamily="18" charset="0"/>
            </a:endParaRP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s-ES" sz="2400">
              <a:latin typeface="Constantia" pitchFamily="18" charset="0"/>
            </a:endParaRPr>
          </a:p>
        </p:txBody>
      </p:sp>
      <p:pic>
        <p:nvPicPr>
          <p:cNvPr id="43011" name="Imagen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1268413"/>
            <a:ext cx="24574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agen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5013325"/>
            <a:ext cx="24384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Imagen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924175"/>
            <a:ext cx="14271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 Marcador de contenido"/>
          <p:cNvSpPr>
            <a:spLocks noGrp="1"/>
          </p:cNvSpPr>
          <p:nvPr>
            <p:ph idx="4294967295"/>
          </p:nvPr>
        </p:nvSpPr>
        <p:spPr>
          <a:xfrm>
            <a:off x="0" y="785813"/>
            <a:ext cx="8929688" cy="5357812"/>
          </a:xfrm>
        </p:spPr>
        <p:txBody>
          <a:bodyPr/>
          <a:lstStyle/>
          <a:p>
            <a:pPr eaLnBrk="1" hangingPunct="1"/>
            <a:r>
              <a:rPr lang="es-ES" sz="2800" smtClean="0"/>
              <a:t>Comparación entre artes pesqueras tradicionales y modernas:</a:t>
            </a:r>
          </a:p>
          <a:p>
            <a:pPr lvl="1" eaLnBrk="1" hangingPunct="1"/>
            <a:r>
              <a:rPr lang="es-ES" sz="2800" b="1" i="1" smtClean="0"/>
              <a:t>Económico</a:t>
            </a:r>
            <a:r>
              <a:rPr lang="es-ES" sz="2800" smtClean="0"/>
              <a:t>: mayores ganancias</a:t>
            </a:r>
          </a:p>
          <a:p>
            <a:pPr lvl="1" eaLnBrk="1" hangingPunct="1"/>
            <a:r>
              <a:rPr lang="es-ES" sz="2800" b="1" i="1" smtClean="0"/>
              <a:t>Ecológico</a:t>
            </a:r>
            <a:r>
              <a:rPr lang="es-ES" sz="2800" smtClean="0"/>
              <a:t>: reducen el descarte.</a:t>
            </a:r>
          </a:p>
          <a:p>
            <a:pPr lvl="1" eaLnBrk="1" hangingPunct="1"/>
            <a:r>
              <a:rPr lang="es-ES" sz="2800" b="1" i="1" smtClean="0"/>
              <a:t>Social</a:t>
            </a:r>
            <a:r>
              <a:rPr lang="es-ES" sz="2800" smtClean="0"/>
              <a:t>: Genera más empleo. Favorece la distribución de la riqueza y de los conocimientos de manera  más equilibrada.</a:t>
            </a:r>
          </a:p>
          <a:p>
            <a:pPr lvl="1" eaLnBrk="1" hangingPunct="1"/>
            <a:r>
              <a:rPr lang="es-ES" sz="2800" smtClean="0"/>
              <a:t> </a:t>
            </a:r>
            <a:r>
              <a:rPr lang="es-ES" sz="2800" b="1" i="1" smtClean="0"/>
              <a:t>Cultural</a:t>
            </a:r>
            <a:r>
              <a:rPr lang="es-ES" sz="2800" smtClean="0"/>
              <a:t>: permite la transmisión de los conocimientos que permiten su continuidad. </a:t>
            </a:r>
          </a:p>
          <a:p>
            <a:pPr lvl="1" eaLnBrk="1" hangingPunct="1"/>
            <a:endParaRPr lang="es-ES" sz="2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 Marcador de contenido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3600" b="1" u="sng" smtClean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5000" smtClean="0">
                <a:solidFill>
                  <a:schemeClr val="tx2"/>
                </a:solidFill>
                <a:latin typeface="Calibri" pitchFamily="34" charset="0"/>
              </a:rPr>
              <a:t>La sobrepesca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3200" smtClean="0">
                <a:solidFill>
                  <a:schemeClr val="accent1"/>
                </a:solidFill>
              </a:rPr>
              <a:t>●</a:t>
            </a:r>
            <a:r>
              <a:rPr lang="es-ES" sz="3200" smtClean="0"/>
              <a:t>	</a:t>
            </a:r>
            <a:r>
              <a:rPr lang="es-ES" sz="2800" smtClean="0"/>
              <a:t>Causa principal de destrucción de la biodiversidad marina y del equilibrio ecológico.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2800" smtClean="0">
                <a:solidFill>
                  <a:schemeClr val="accent1"/>
                </a:solidFill>
              </a:rPr>
              <a:t>●</a:t>
            </a:r>
            <a:r>
              <a:rPr lang="es-ES" sz="2800" smtClean="0"/>
              <a:t> Especies en mayor peligro: el bacalao, el bonito, el atún, la anchoa…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2800" smtClean="0">
                <a:solidFill>
                  <a:schemeClr val="accent1"/>
                </a:solidFill>
              </a:rPr>
              <a:t>●</a:t>
            </a:r>
            <a:r>
              <a:rPr lang="es-ES" sz="2800" smtClean="0"/>
              <a:t> Se puede evitar:</a:t>
            </a:r>
          </a:p>
          <a:p>
            <a:pPr marL="1143000" lvl="2" indent="-228600" eaLnBrk="1" hangingPunct="1"/>
            <a:r>
              <a:rPr lang="es-ES" sz="2800" smtClean="0"/>
              <a:t>Normas internacionales.</a:t>
            </a:r>
          </a:p>
          <a:p>
            <a:pPr marL="1143000" lvl="2" indent="-228600" eaLnBrk="1" hangingPunct="1"/>
            <a:r>
              <a:rPr lang="es-ES" sz="2800" smtClean="0"/>
              <a:t>Potenciando una acuicultura sostenible.</a:t>
            </a:r>
          </a:p>
          <a:p>
            <a:pPr marL="1143000" lvl="2" indent="-228600" eaLnBrk="1" hangingPunct="1"/>
            <a:r>
              <a:rPr lang="es-ES" sz="2800" smtClean="0"/>
              <a:t>Ampliando el número de estudios científicos .</a:t>
            </a:r>
          </a:p>
          <a:p>
            <a:pPr marL="1143000" lvl="2" indent="-228600" eaLnBrk="1" hangingPunct="1"/>
            <a:r>
              <a:rPr lang="es-ES" sz="2800" smtClean="0"/>
              <a:t>Desarrollando una red de parques marinos para salvar a los océanos del mundo.</a:t>
            </a:r>
            <a:r>
              <a:rPr lang="es-ES" sz="3200" smtClean="0"/>
              <a:t> </a:t>
            </a:r>
          </a:p>
          <a:p>
            <a:pPr marL="742950" lvl="1" indent="-285750" eaLnBrk="1" hangingPunct="1">
              <a:buFont typeface="Wingdings 2" pitchFamily="18" charset="2"/>
              <a:buNone/>
            </a:pPr>
            <a:endParaRPr lang="es-ES" sz="3200" smtClean="0"/>
          </a:p>
          <a:p>
            <a:pPr marL="742950" lvl="1" indent="-285750" eaLnBrk="1" hangingPunct="1"/>
            <a:endParaRPr lang="es-ES" sz="32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3200" smtClean="0"/>
              <a:t>	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7 Título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9144000" cy="1143000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Ecosistemas Marinos</a:t>
            </a:r>
          </a:p>
        </p:txBody>
      </p:sp>
      <p:pic>
        <p:nvPicPr>
          <p:cNvPr id="9219" name="Imagen 2" descr="Dibuj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537" y="1714488"/>
            <a:ext cx="7527925" cy="4389437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z="3200" dirty="0">
                <a:solidFill>
                  <a:schemeClr val="tx2"/>
                </a:solidFill>
                <a:latin typeface="Tahoma" charset="0"/>
                <a:cs typeface="+mj-cs"/>
              </a:rPr>
              <a:t>TPE Bosques tropicales de hoja ancha:</a:t>
            </a:r>
            <a:r>
              <a:rPr lang="es-ES_tradnl" dirty="0">
                <a:solidFill>
                  <a:schemeClr val="tx2"/>
                </a:solidFill>
                <a:latin typeface="Tahoma" charset="0"/>
                <a:cs typeface="+mj-cs"/>
              </a:rPr>
              <a:t> </a:t>
            </a:r>
            <a:r>
              <a:rPr lang="es-ES_tradnl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  <a:cs typeface="+mj-cs"/>
              </a:rPr>
              <a:t/>
            </a:r>
            <a:br>
              <a:rPr lang="es-ES_tradnl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  <a:cs typeface="+mj-cs"/>
              </a:rPr>
            </a:br>
            <a:r>
              <a:rPr lang="es-ES_tradnl" sz="2800" dirty="0" smtClean="0">
                <a:solidFill>
                  <a:srgbClr val="FF0000"/>
                </a:solidFill>
                <a:latin typeface="Tahoma" charset="0"/>
                <a:cs typeface="+mj-cs"/>
              </a:rPr>
              <a:t>Tipos </a:t>
            </a:r>
            <a:r>
              <a:rPr lang="es-ES_tradnl" sz="2800" dirty="0">
                <a:solidFill>
                  <a:srgbClr val="FF0000"/>
                </a:solidFill>
                <a:latin typeface="Tahoma" charset="0"/>
                <a:cs typeface="+mj-cs"/>
              </a:rPr>
              <a:t>Principales de Hábitat TPH</a:t>
            </a:r>
            <a:endParaRPr lang="es-ES" sz="2800" dirty="0">
              <a:solidFill>
                <a:srgbClr val="FF0000"/>
              </a:solidFill>
              <a:latin typeface="Tahoma" charset="0"/>
              <a:cs typeface="+mj-cs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(Selvas) Basales Húmedos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(Caribe sur; </a:t>
            </a:r>
            <a:r>
              <a:rPr lang="es-ES_tradnl" sz="2200" dirty="0" err="1">
                <a:solidFill>
                  <a:schemeClr val="tx2"/>
                </a:solidFill>
                <a:latin typeface="Tahoma" charset="0"/>
              </a:rPr>
              <a:t>Urabá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B</a:t>
            </a:r>
            <a:r>
              <a:rPr lang="es-ES" sz="2200" dirty="0" err="1">
                <a:solidFill>
                  <a:schemeClr val="tx1"/>
                </a:solidFill>
                <a:latin typeface="Tahoma" charset="0"/>
              </a:rPr>
              <a:t>osques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 Basales Secos y Muy Secos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(Planicie costera)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</a:t>
            </a:r>
            <a:r>
              <a:rPr lang="es-ES" sz="2200" dirty="0" err="1">
                <a:solidFill>
                  <a:schemeClr val="tx1"/>
                </a:solidFill>
                <a:latin typeface="Tahoma" charset="0"/>
              </a:rPr>
              <a:t>Submontanos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o </a:t>
            </a:r>
            <a:r>
              <a:rPr lang="es-ES" sz="2200" dirty="0" err="1">
                <a:solidFill>
                  <a:schemeClr val="tx1"/>
                </a:solidFill>
                <a:latin typeface="Tahoma" charset="0"/>
              </a:rPr>
              <a:t>subandinos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-  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(Sierra Nevada SM – Serranía de San Lucas - </a:t>
            </a:r>
            <a:r>
              <a:rPr lang="es-ES_tradnl" sz="2200" dirty="0" err="1">
                <a:solidFill>
                  <a:schemeClr val="tx2"/>
                </a:solidFill>
                <a:latin typeface="Tahoma" charset="0"/>
              </a:rPr>
              <a:t>Macuira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)</a:t>
            </a:r>
            <a:r>
              <a:rPr lang="es-ES" sz="2200" dirty="0">
                <a:solidFill>
                  <a:schemeClr val="tx2"/>
                </a:solidFill>
                <a:latin typeface="Tahoma" charset="0"/>
              </a:rPr>
              <a:t> </a:t>
            </a:r>
            <a:endParaRPr lang="es-ES_tradnl" sz="2200" dirty="0">
              <a:solidFill>
                <a:schemeClr val="tx2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Montanos 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o 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andinos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-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(SNSM)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Montanos altos 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o a</a:t>
            </a:r>
            <a:r>
              <a:rPr lang="es-ES" sz="2200" dirty="0" err="1">
                <a:solidFill>
                  <a:schemeClr val="tx1"/>
                </a:solidFill>
                <a:latin typeface="Tahoma" charset="0"/>
              </a:rPr>
              <a:t>ltoandinos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-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es-ES_tradnl" sz="2200" dirty="0">
                <a:solidFill>
                  <a:schemeClr val="tx2"/>
                </a:solidFill>
                <a:latin typeface="Tahoma" charset="0"/>
              </a:rPr>
              <a:t>(SNSM)</a:t>
            </a: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Aluviales 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-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de Vega y de Galería</a:t>
            </a:r>
            <a:r>
              <a:rPr lang="es-ES_tradnl" sz="2200" dirty="0">
                <a:solidFill>
                  <a:schemeClr val="tx1"/>
                </a:solidFill>
                <a:latin typeface="Tahoma" charset="0"/>
              </a:rPr>
              <a:t>-</a:t>
            </a:r>
            <a:r>
              <a:rPr lang="es-ES" sz="2200" dirty="0">
                <a:solidFill>
                  <a:schemeClr val="tx1"/>
                </a:solidFill>
                <a:latin typeface="Tahoma" charset="0"/>
              </a:rPr>
              <a:t> </a:t>
            </a:r>
            <a:endParaRPr lang="es-ES_tradnl" sz="2200" dirty="0">
              <a:solidFill>
                <a:schemeClr val="tx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Guaduales</a:t>
            </a:r>
            <a:endParaRPr lang="es-ES_tradnl" sz="2200" dirty="0">
              <a:solidFill>
                <a:schemeClr val="tx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200" dirty="0">
              <a:solidFill>
                <a:schemeClr val="tx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200" dirty="0">
                <a:solidFill>
                  <a:schemeClr val="tx1"/>
                </a:solidFill>
                <a:latin typeface="Tahoma" charset="0"/>
              </a:rPr>
              <a:t>Bosques de </a:t>
            </a:r>
            <a:r>
              <a:rPr lang="es-ES" sz="2200" dirty="0" err="1">
                <a:solidFill>
                  <a:schemeClr val="tx1"/>
                </a:solidFill>
                <a:latin typeface="Tahoma" charset="0"/>
              </a:rPr>
              <a:t>Caatinga</a:t>
            </a:r>
            <a:endParaRPr lang="es-ES" sz="2200" dirty="0">
              <a:solidFill>
                <a:schemeClr val="tx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785918" y="642918"/>
            <a:ext cx="6167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Tipos Principales de Ecosistemas </a:t>
            </a:r>
            <a:br>
              <a:rPr lang="es-ES_tradnl" sz="32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</a:br>
            <a:r>
              <a:rPr lang="es-ES_tradnl" sz="32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Acuáticos continentales</a:t>
            </a:r>
            <a:endParaRPr lang="es-ES" sz="32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+mn-cs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071538" y="2143116"/>
            <a:ext cx="45720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dirty="0">
                <a:solidFill>
                  <a:srgbClr val="FFFF00"/>
                </a:solidFill>
                <a:latin typeface="Tahoma" charset="0"/>
              </a:rPr>
              <a:t>Ríos y otros sistemas de aguas corrientes (sistemas </a:t>
            </a:r>
            <a:r>
              <a:rPr lang="es-ES_tradnl" dirty="0" err="1">
                <a:solidFill>
                  <a:srgbClr val="FFFF00"/>
                </a:solidFill>
                <a:latin typeface="Tahoma" charset="0"/>
              </a:rPr>
              <a:t>lóticos</a:t>
            </a:r>
            <a:r>
              <a:rPr lang="es-ES_tradnl" dirty="0">
                <a:solidFill>
                  <a:srgbClr val="FFFF00"/>
                </a:solidFill>
                <a:latin typeface="Tahoma" charset="0"/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dirty="0">
                <a:solidFill>
                  <a:srgbClr val="FFFF00"/>
                </a:solidFill>
                <a:latin typeface="Tahoma" charset="0"/>
              </a:rPr>
              <a:t>Lagos y otros sistemas de aguas lentas (sistemas </a:t>
            </a:r>
            <a:r>
              <a:rPr lang="es-ES_tradnl" dirty="0" err="1">
                <a:solidFill>
                  <a:srgbClr val="FFFF00"/>
                </a:solidFill>
                <a:latin typeface="Tahoma" charset="0"/>
              </a:rPr>
              <a:t>lénticos</a:t>
            </a:r>
            <a:r>
              <a:rPr lang="es-ES_tradnl" dirty="0">
                <a:solidFill>
                  <a:srgbClr val="FFFF00"/>
                </a:solidFill>
                <a:latin typeface="Tahoma" charset="0"/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dirty="0">
                <a:solidFill>
                  <a:srgbClr val="FFFF00"/>
                </a:solidFill>
                <a:latin typeface="Tahoma" charset="0"/>
              </a:rPr>
              <a:t>Humedales (sistemas de aguas estancadas y/o de flujo reversible)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dirty="0">
                <a:solidFill>
                  <a:srgbClr val="FFFF00"/>
                </a:solidFill>
                <a:latin typeface="Tahoma" charset="0"/>
              </a:rPr>
              <a:t>Embalses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224" y="571480"/>
            <a:ext cx="743692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>
                <a:solidFill>
                  <a:schemeClr val="bg1"/>
                </a:solidFill>
                <a:latin typeface="Tahoma" charset="0"/>
                <a:cs typeface="+mj-cs"/>
              </a:rPr>
              <a:t>Ríos y corrientes de montaña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00042"/>
            <a:ext cx="7538568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285720" y="500042"/>
            <a:ext cx="8534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s-ES_tradnl" sz="2800" dirty="0">
                <a:solidFill>
                  <a:schemeClr val="bg1"/>
                </a:solidFill>
                <a:latin typeface="Tahoma" charset="0"/>
              </a:rPr>
              <a:t>Ríos claros y blancos de las planicies basales                   </a:t>
            </a:r>
            <a:r>
              <a:rPr lang="es-ES_tradnl" sz="2200" dirty="0">
                <a:solidFill>
                  <a:srgbClr val="FFFF00"/>
                </a:solidFill>
                <a:latin typeface="Tahoma" charset="0"/>
              </a:rPr>
              <a:t>(Magdalena, Cauca, San Jorge, Cesar, </a:t>
            </a:r>
            <a:r>
              <a:rPr lang="es-ES_tradnl" sz="2200" dirty="0" err="1">
                <a:solidFill>
                  <a:srgbClr val="FFFF00"/>
                </a:solidFill>
                <a:latin typeface="Tahoma" charset="0"/>
              </a:rPr>
              <a:t>Sinú</a:t>
            </a:r>
            <a:r>
              <a:rPr lang="es-ES_tradnl" sz="2200" dirty="0">
                <a:solidFill>
                  <a:srgbClr val="FFFF00"/>
                </a:solidFill>
                <a:latin typeface="Tahoma" charset="0"/>
              </a:rPr>
              <a:t>)</a:t>
            </a:r>
            <a:endParaRPr lang="es-ES_tradnl" sz="2200" dirty="0">
              <a:latin typeface="Tahoma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s-ES_tradnl" sz="2200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785794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>
                <a:latin typeface="Tahoma" charset="0"/>
                <a:cs typeface="+mj-cs"/>
              </a:rPr>
              <a:t>Ríos negros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488000" cy="56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3200" dirty="0">
                <a:latin typeface="Tahoma" charset="0"/>
                <a:cs typeface="+mj-cs"/>
              </a:rPr>
              <a:t>TPE Humedales</a:t>
            </a:r>
            <a:r>
              <a:rPr lang="es-ES_tradnl" sz="2800" dirty="0">
                <a:latin typeface="Tahoma" charset="0"/>
                <a:cs typeface="+mj-cs"/>
              </a:rPr>
              <a:t/>
            </a:r>
            <a:br>
              <a:rPr lang="es-ES_tradnl" sz="2800" dirty="0">
                <a:latin typeface="Tahoma" charset="0"/>
                <a:cs typeface="+mj-cs"/>
              </a:rPr>
            </a:br>
            <a:r>
              <a:rPr lang="es-ES" sz="2400" dirty="0">
                <a:latin typeface="Tahoma" charset="0"/>
                <a:cs typeface="+mj-cs"/>
              </a:rPr>
              <a:t>(Sistemas de Aguas estancadas y/o de flujo reversible)</a:t>
            </a:r>
            <a:r>
              <a:rPr lang="es-ES_tradnl" sz="2400" dirty="0" smtClean="0">
                <a:latin typeface="Tahoma" charset="0"/>
                <a:cs typeface="+mj-cs"/>
              </a:rPr>
              <a:t>:</a:t>
            </a:r>
            <a:endParaRPr lang="es-ES" sz="2800" dirty="0">
              <a:solidFill>
                <a:srgbClr val="FF0000"/>
              </a:solidFill>
              <a:latin typeface="Tahoma" charset="0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43910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 smtClean="0">
                <a:ea typeface="+mj-ea"/>
                <a:cs typeface="+mj-cs"/>
              </a:rPr>
              <a:t>HUMEDALES</a:t>
            </a:r>
            <a:endParaRPr lang="es-ES" dirty="0" smtClean="0">
              <a:ea typeface="+mj-ea"/>
              <a:cs typeface="+mj-cs"/>
            </a:endParaRPr>
          </a:p>
        </p:txBody>
      </p:sp>
      <p:pic>
        <p:nvPicPr>
          <p:cNvPr id="47106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00306"/>
            <a:ext cx="4819650" cy="3616325"/>
          </a:xfrm>
          <a:noFill/>
        </p:spPr>
      </p:pic>
      <p:pic>
        <p:nvPicPr>
          <p:cNvPr id="47107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571480"/>
            <a:ext cx="4495800" cy="337185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503874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  <a:cs typeface="+mj-cs"/>
              </a:rPr>
              <a:t>ARRECIFES DE CORAL</a:t>
            </a:r>
            <a:endParaRPr lang="es-ES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714356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2895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3200" dirty="0">
                <a:solidFill>
                  <a:schemeClr val="bg1"/>
                </a:solidFill>
                <a:latin typeface="Tahoma" charset="0"/>
                <a:cs typeface="+mj-cs"/>
              </a:rPr>
              <a:t>TPE</a:t>
            </a:r>
            <a:r>
              <a:rPr lang="es-ES_tradnl" sz="3200" dirty="0">
                <a:solidFill>
                  <a:schemeClr val="bg1"/>
                </a:solidFill>
                <a:latin typeface="Tahoma" charset="0"/>
                <a:cs typeface="+mj-cs"/>
              </a:rPr>
              <a:t> Praderas de Pastos Marinos</a:t>
            </a: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1800" dirty="0">
                <a:solidFill>
                  <a:srgbClr val="FFFF00"/>
                </a:solidFill>
                <a:latin typeface="Tahoma" charset="0"/>
                <a:cs typeface="+mj-cs"/>
              </a:rPr>
              <a:t>(en toda la costa y alrededor de las islas)</a:t>
            </a: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>
                <a:latin typeface="Tahoma" charset="0"/>
                <a:cs typeface="+mj-cs"/>
              </a:rPr>
              <a:t/>
            </a:r>
            <a:br>
              <a:rPr lang="es-ES_tradnl" sz="3200" dirty="0">
                <a:latin typeface="Tahoma" charset="0"/>
                <a:cs typeface="+mj-cs"/>
              </a:rPr>
            </a:br>
            <a:r>
              <a:rPr lang="es-ES_tradnl" sz="3200" dirty="0" smtClean="0">
                <a:latin typeface="Tahoma" charset="0"/>
                <a:cs typeface="+mj-cs"/>
              </a:rPr>
              <a:t>                                            </a:t>
            </a:r>
            <a:r>
              <a:rPr lang="es-ES_tradnl" sz="1800" dirty="0" smtClean="0">
                <a:solidFill>
                  <a:schemeClr val="bg1"/>
                </a:solidFill>
                <a:latin typeface="Tahoma" charset="0"/>
                <a:cs typeface="+mj-cs"/>
              </a:rPr>
              <a:t>Pradera en Providencia</a:t>
            </a:r>
            <a:endParaRPr lang="es-ES" sz="1800" dirty="0">
              <a:solidFill>
                <a:schemeClr val="bg1"/>
              </a:solidFill>
              <a:latin typeface="Tahoma" charset="0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500042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 smtClean="0">
                <a:solidFill>
                  <a:schemeClr val="bg1"/>
                </a:solidFill>
                <a:ea typeface="+mj-ea"/>
                <a:cs typeface="+mj-cs"/>
              </a:rPr>
              <a:t>TPE Litorales Rocosos</a:t>
            </a:r>
            <a:endParaRPr lang="es-ES" dirty="0" smtClean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5299" name="Rectangle 4"/>
          <p:cNvSpPr>
            <a:spLocks noGrp="1" noChangeArrowheads="1"/>
          </p:cNvSpPr>
          <p:nvPr>
            <p:ph idx="1"/>
          </p:nvPr>
        </p:nvSpPr>
        <p:spPr>
          <a:xfrm>
            <a:off x="5791200" y="1905000"/>
            <a:ext cx="2743200" cy="4114800"/>
          </a:xfrm>
        </p:spPr>
        <p:txBody>
          <a:bodyPr/>
          <a:lstStyle/>
          <a:p>
            <a:pPr eaLnBrk="1" hangingPunct="1"/>
            <a:r>
              <a:rPr lang="es-ES_tradnl" dirty="0">
                <a:solidFill>
                  <a:schemeClr val="bg1"/>
                </a:solidFill>
                <a:latin typeface="Tahoma" charset="0"/>
              </a:rPr>
              <a:t>Alta energía </a:t>
            </a:r>
            <a:r>
              <a:rPr lang="es-ES_tradnl" sz="2000" dirty="0">
                <a:solidFill>
                  <a:srgbClr val="FFFF00"/>
                </a:solidFill>
                <a:latin typeface="Tahoma" charset="0"/>
              </a:rPr>
              <a:t>(</a:t>
            </a:r>
            <a:r>
              <a:rPr lang="es-ES_tradnl" sz="2000" dirty="0" err="1">
                <a:solidFill>
                  <a:srgbClr val="FFFF00"/>
                </a:solidFill>
                <a:latin typeface="Tahoma" charset="0"/>
              </a:rPr>
              <a:t>Tayrona</a:t>
            </a:r>
            <a:r>
              <a:rPr lang="es-ES_tradnl" sz="2000" dirty="0">
                <a:solidFill>
                  <a:srgbClr val="FFFF00"/>
                </a:solidFill>
                <a:latin typeface="Tahoma" charset="0"/>
              </a:rPr>
              <a:t>)</a:t>
            </a:r>
          </a:p>
          <a:p>
            <a:pPr eaLnBrk="1" hangingPunct="1"/>
            <a:r>
              <a:rPr lang="es-ES_tradnl" dirty="0">
                <a:solidFill>
                  <a:schemeClr val="bg1"/>
                </a:solidFill>
                <a:latin typeface="Tahoma" charset="0"/>
              </a:rPr>
              <a:t>Baja energía </a:t>
            </a:r>
            <a:r>
              <a:rPr lang="es-ES_tradnl" sz="2000" dirty="0">
                <a:solidFill>
                  <a:srgbClr val="FFFF00"/>
                </a:solidFill>
                <a:latin typeface="Tahoma" charset="0"/>
              </a:rPr>
              <a:t>(San Andrés)</a:t>
            </a:r>
          </a:p>
          <a:p>
            <a:pPr eaLnBrk="1" hangingPunct="1">
              <a:buFontTx/>
              <a:buNone/>
            </a:pPr>
            <a:endParaRPr lang="es-ES_tradnl" dirty="0">
              <a:latin typeface="Tahoma" charset="0"/>
            </a:endParaRPr>
          </a:p>
          <a:p>
            <a:pPr eaLnBrk="1" hangingPunct="1">
              <a:buFontTx/>
              <a:buNone/>
            </a:pPr>
            <a:endParaRPr lang="es-ES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3 Título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857250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Litoral</a:t>
            </a:r>
          </a:p>
        </p:txBody>
      </p:sp>
      <p:sp>
        <p:nvSpPr>
          <p:cNvPr id="10243" name="4 Marcador de contenido"/>
          <p:cNvSpPr>
            <a:spLocks noGrp="1"/>
          </p:cNvSpPr>
          <p:nvPr>
            <p:ph idx="4294967295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/>
            <a:r>
              <a:rPr lang="es-ES" sz="2800" smtClean="0"/>
              <a:t>Entre 0-10 metros de profundidad.</a:t>
            </a:r>
          </a:p>
          <a:p>
            <a:pPr eaLnBrk="1" hangingPunct="1"/>
            <a:r>
              <a:rPr lang="es-ES" sz="2800" smtClean="0"/>
              <a:t>El aumento de temperaturas en verano hace que disminuya el oxígeno.</a:t>
            </a:r>
          </a:p>
          <a:p>
            <a:pPr eaLnBrk="1" hangingPunct="1"/>
            <a:r>
              <a:rPr lang="es-ES" sz="2800" smtClean="0"/>
              <a:t>El oleaje afecta a los seres vivos.</a:t>
            </a:r>
          </a:p>
          <a:p>
            <a:pPr eaLnBrk="1" hangingPunct="1"/>
            <a:r>
              <a:rPr lang="es-ES" sz="2800" smtClean="0"/>
              <a:t>En este ecosistema se encuentran seres bentónicos, planctónicos y animales muy sensibles.</a:t>
            </a:r>
          </a:p>
          <a:p>
            <a:pPr eaLnBrk="1" hangingPunct="1"/>
            <a:r>
              <a:rPr lang="es-ES" sz="2800" smtClean="0"/>
              <a:t>Microorganismos: bacterias, virus… Los hongos son saprofitos, parásitos, levaduras…</a:t>
            </a:r>
          </a:p>
          <a:p>
            <a:pPr eaLnBrk="1" hangingPunct="1"/>
            <a:r>
              <a:rPr lang="es-ES" sz="2800" smtClean="0"/>
              <a:t>Relaciones son de depredación, los porrones comunes que se alimentan de gusanos, las  orcas  que se alimentan de peces…</a:t>
            </a:r>
          </a:p>
          <a:p>
            <a:pPr algn="just" eaLnBrk="1" hangingPunct="1"/>
            <a:endParaRPr lang="es-ES" sz="2400" smtClean="0"/>
          </a:p>
          <a:p>
            <a:pPr eaLnBrk="1" hangingPunct="1"/>
            <a:endParaRPr lang="es-ES" sz="2400" smtClean="0"/>
          </a:p>
          <a:p>
            <a:pPr eaLnBrk="1" hangingPunct="1"/>
            <a:endParaRPr lang="es-ES" sz="24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33891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dirty="0" smtClean="0">
                <a:solidFill>
                  <a:schemeClr val="bg1"/>
                </a:solidFill>
                <a:ea typeface="+mj-ea"/>
                <a:cs typeface="+mj-cs"/>
              </a:rPr>
              <a:t>TPE Litorales Arenosos</a:t>
            </a:r>
            <a:endParaRPr lang="es-ES" sz="3200" dirty="0" smtClean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6323" name="Rectangle 4"/>
          <p:cNvSpPr>
            <a:spLocks noGrp="1" noChangeArrowheads="1"/>
          </p:cNvSpPr>
          <p:nvPr>
            <p:ph idx="1"/>
          </p:nvPr>
        </p:nvSpPr>
        <p:spPr>
          <a:xfrm>
            <a:off x="914400" y="164305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400" dirty="0">
                <a:solidFill>
                  <a:schemeClr val="bg1"/>
                </a:solidFill>
                <a:latin typeface="Tahoma" charset="0"/>
              </a:rPr>
              <a:t>Alta energía</a:t>
            </a: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400" dirty="0">
                <a:solidFill>
                  <a:schemeClr val="bg1"/>
                </a:solidFill>
                <a:latin typeface="Tahoma" charset="0"/>
              </a:rPr>
              <a:t>Baja energía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dirty="0">
                <a:solidFill>
                  <a:schemeClr val="bg1"/>
                </a:solidFill>
                <a:latin typeface="Tahoma" charset="0"/>
              </a:rPr>
              <a:t>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2400" dirty="0">
              <a:solidFill>
                <a:schemeClr val="bg1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dirty="0">
                <a:solidFill>
                  <a:schemeClr val="bg1"/>
                </a:solidFill>
                <a:latin typeface="Tahoma" charset="0"/>
              </a:rPr>
              <a:t>                                            </a:t>
            </a:r>
            <a:r>
              <a:rPr lang="es-ES_tradnl" sz="1600" b="1" dirty="0">
                <a:solidFill>
                  <a:schemeClr val="bg1"/>
                </a:solidFill>
                <a:latin typeface="Tahoma" charset="0"/>
              </a:rPr>
              <a:t>Playa Suroeste, Providencia Isla</a:t>
            </a:r>
            <a:endParaRPr lang="es-ES" sz="1600" b="1" dirty="0">
              <a:solidFill>
                <a:schemeClr val="bg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728129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>
                <a:latin typeface="Tahoma" charset="0"/>
                <a:cs typeface="+mj-cs"/>
              </a:rPr>
              <a:t>Playas y turismo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356"/>
            <a:ext cx="4276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dirty="0" smtClean="0">
                <a:latin typeface="Tahoma" charset="0"/>
                <a:cs typeface="+mj-cs"/>
              </a:rPr>
              <a:t>Estuarios</a:t>
            </a:r>
            <a:endParaRPr lang="es-ES" sz="2800" dirty="0">
              <a:solidFill>
                <a:srgbClr val="FF0000"/>
              </a:solidFill>
              <a:latin typeface="Tahoma" charset="0"/>
              <a:cs typeface="+mj-cs"/>
            </a:endParaRPr>
          </a:p>
        </p:txBody>
      </p:sp>
      <p:pic>
        <p:nvPicPr>
          <p:cNvPr id="5837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96"/>
            <a:ext cx="4114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571480"/>
            <a:ext cx="727826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200" dirty="0" smtClean="0">
                <a:latin typeface="Tahoma" charset="0"/>
                <a:cs typeface="+mj-cs"/>
              </a:rPr>
              <a:t>Manglares:</a:t>
            </a:r>
            <a:endParaRPr lang="es-ES" sz="2800" dirty="0">
              <a:solidFill>
                <a:srgbClr val="FF0000"/>
              </a:solidFill>
              <a:latin typeface="Tahoma" charset="0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523596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200" dirty="0" smtClean="0">
                <a:latin typeface="Tahoma" charset="0"/>
                <a:cs typeface="+mj-cs"/>
              </a:rPr>
              <a:t>Sistemas pelágicos</a:t>
            </a:r>
            <a:endParaRPr lang="es-ES" sz="2800" dirty="0">
              <a:solidFill>
                <a:srgbClr val="FF0000"/>
              </a:solidFill>
              <a:latin typeface="Tahoma" charset="0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502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785786" y="571480"/>
            <a:ext cx="750099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</a:b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S</a:t>
            </a:r>
            <a:r>
              <a:rPr lang="es-E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istemas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 </a:t>
            </a: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P</a:t>
            </a:r>
            <a:r>
              <a:rPr lang="es-E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elágicos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 y </a:t>
            </a: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B</a:t>
            </a:r>
            <a:r>
              <a:rPr lang="es-E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énticos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 de la zona </a:t>
            </a:r>
            <a:r>
              <a:rPr lang="es-E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afótica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> (profunda)</a:t>
            </a: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</a:b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  <a:t/>
            </a:r>
            <a:b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charset="0"/>
                <a:cs typeface="+mj-cs"/>
              </a:rPr>
            </a:b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ahoma" charset="0"/>
              <a:cs typeface="+mj-cs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idx="1"/>
          </p:nvPr>
        </p:nvSpPr>
        <p:spPr>
          <a:xfrm>
            <a:off x="990600" y="3657600"/>
            <a:ext cx="6858000" cy="2819400"/>
          </a:xfrm>
        </p:spPr>
        <p:txBody>
          <a:bodyPr/>
          <a:lstStyle/>
          <a:p>
            <a:pPr eaLnBrk="1" hangingPunct="1"/>
            <a:endParaRPr lang="es-ES_tradnl" sz="2400">
              <a:latin typeface="Tahoma" charset="0"/>
            </a:endParaRPr>
          </a:p>
          <a:p>
            <a:pPr eaLnBrk="1" hangingPunct="1"/>
            <a:endParaRPr lang="es-ES_tradnl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>
                <a:ea typeface="+mj-ea"/>
                <a:cs typeface="+mj-cs"/>
              </a:rPr>
              <a:t>Base natural: un balance </a:t>
            </a:r>
            <a:endParaRPr lang="es-ES" smtClean="0">
              <a:ea typeface="+mj-ea"/>
              <a:cs typeface="+mj-cs"/>
            </a:endParaRPr>
          </a:p>
        </p:txBody>
      </p:sp>
      <p:sp>
        <p:nvSpPr>
          <p:cNvPr id="66563" name="Rectangle 4"/>
          <p:cNvSpPr>
            <a:spLocks noGrp="1" noChangeArrowheads="1"/>
          </p:cNvSpPr>
          <p:nvPr>
            <p:ph idx="1"/>
          </p:nvPr>
        </p:nvSpPr>
        <p:spPr>
          <a:xfrm>
            <a:off x="914400" y="1571612"/>
            <a:ext cx="8229600" cy="4525963"/>
          </a:xfrm>
        </p:spPr>
        <p:txBody>
          <a:bodyPr/>
          <a:lstStyle/>
          <a:p>
            <a:pPr eaLnBrk="1" hangingPunct="1"/>
            <a:r>
              <a:rPr lang="es-ES_tradnl" dirty="0">
                <a:latin typeface="Tahoma" charset="0"/>
              </a:rPr>
              <a:t>Diversidad </a:t>
            </a:r>
            <a:r>
              <a:rPr lang="es-ES_tradnl" dirty="0" err="1">
                <a:latin typeface="Tahoma" charset="0"/>
              </a:rPr>
              <a:t>ecosistémica</a:t>
            </a:r>
            <a:r>
              <a:rPr lang="es-ES_tradnl" dirty="0">
                <a:latin typeface="Tahoma" charset="0"/>
              </a:rPr>
              <a:t> y cultural</a:t>
            </a:r>
          </a:p>
          <a:p>
            <a:pPr eaLnBrk="1" hangingPunct="1"/>
            <a:endParaRPr lang="es-ES_tradnl" dirty="0">
              <a:latin typeface="Tahoma" charset="0"/>
            </a:endParaRPr>
          </a:p>
          <a:p>
            <a:pPr eaLnBrk="1" hangingPunct="1"/>
            <a:r>
              <a:rPr lang="es-ES_tradnl" dirty="0">
                <a:latin typeface="Tahoma" charset="0"/>
              </a:rPr>
              <a:t>Recursos naturales</a:t>
            </a:r>
          </a:p>
          <a:p>
            <a:pPr eaLnBrk="1" hangingPunct="1"/>
            <a:endParaRPr lang="es-ES_tradnl" dirty="0">
              <a:latin typeface="Tahoma" charset="0"/>
            </a:endParaRPr>
          </a:p>
          <a:p>
            <a:pPr eaLnBrk="1" hangingPunct="1"/>
            <a:r>
              <a:rPr lang="es-ES_tradnl" dirty="0">
                <a:latin typeface="Tahoma" charset="0"/>
              </a:rPr>
              <a:t>Potencial natural</a:t>
            </a:r>
          </a:p>
          <a:p>
            <a:pPr eaLnBrk="1" hangingPunct="1"/>
            <a:endParaRPr lang="es-ES_tradnl" dirty="0">
              <a:latin typeface="Tahoma" charset="0"/>
            </a:endParaRPr>
          </a:p>
          <a:p>
            <a:pPr eaLnBrk="1" hangingPunct="1"/>
            <a:r>
              <a:rPr lang="es-ES_tradnl" dirty="0">
                <a:latin typeface="Tahoma" charset="0"/>
              </a:rPr>
              <a:t>Dificultades naturales</a:t>
            </a:r>
          </a:p>
          <a:p>
            <a:pPr eaLnBrk="1" hangingPunct="1"/>
            <a:endParaRPr lang="es-ES_tradnl" dirty="0">
              <a:latin typeface="Tahoma" charset="0"/>
            </a:endParaRPr>
          </a:p>
          <a:p>
            <a:pPr eaLnBrk="1" hangingPunct="1"/>
            <a:endParaRPr lang="es-ES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 smtClean="0"/>
              <a:t>Bienes </a:t>
            </a:r>
            <a:r>
              <a:rPr lang="es-ES_tradnl" dirty="0"/>
              <a:t>y servicios de los sistemas ecológicos para la sociedad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673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642918"/>
            <a:ext cx="7440000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1443038" y="609600"/>
            <a:ext cx="7015162" cy="1143000"/>
          </a:xfrm>
        </p:spPr>
        <p:txBody>
          <a:bodyPr/>
          <a:lstStyle/>
          <a:p>
            <a:r>
              <a:rPr lang="es-ES_tradnl"/>
              <a:t>Satisfacción de necesidades</a:t>
            </a:r>
            <a:endParaRPr lang="es-ES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4071934" y="5857892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 dirty="0">
                <a:solidFill>
                  <a:srgbClr val="FFFFFF"/>
                </a:solidFill>
                <a:latin typeface="Tahoma" charset="0"/>
              </a:rPr>
              <a:t>Bienes y servicios </a:t>
            </a:r>
            <a:r>
              <a:rPr lang="es-ES_tradnl" sz="1600" dirty="0" err="1">
                <a:solidFill>
                  <a:srgbClr val="FFFFFF"/>
                </a:solidFill>
                <a:latin typeface="Tahoma" charset="0"/>
              </a:rPr>
              <a:t>ecosistémicos</a:t>
            </a:r>
            <a:endParaRPr lang="es-ES" sz="16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5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444993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_tradnl"/>
              <a:t>Productividad</a:t>
            </a:r>
            <a:endParaRPr lang="es-E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solidFill>
                  <a:srgbClr val="FFFFFF"/>
                </a:solidFill>
                <a:latin typeface="Tahoma" charset="0"/>
              </a:rPr>
              <a:t>Bienes y servicios ecosistémicos</a:t>
            </a:r>
            <a:endParaRPr lang="es-ES" sz="160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0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  <a:noFill/>
        </p:spPr>
        <p:txBody>
          <a:bodyPr/>
          <a:lstStyle/>
          <a:p>
            <a:r>
              <a:rPr lang="es-ES" smtClean="0"/>
              <a:t>        Fauna                       Flora</a:t>
            </a:r>
          </a:p>
        </p:txBody>
      </p:sp>
      <p:pic>
        <p:nvPicPr>
          <p:cNvPr id="11267" name="Imagen 5" descr="http://tbn0.google.com/images?q=tbn:1Mupxmz5hW-VmM:http://lesourire.com.ar/Fotos%2520galerie/fotos%2520galeries%2520Big/2albatros%2520big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900113" y="2060575"/>
            <a:ext cx="201612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116013" y="3500438"/>
            <a:ext cx="3529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ES"/>
              <a:t>    Albatros	          Foca</a:t>
            </a:r>
          </a:p>
        </p:txBody>
      </p:sp>
      <p:pic>
        <p:nvPicPr>
          <p:cNvPr id="11269" name="Imagen 22" descr="http://tbn0.google.com/images?q=tbn:WHAKSLSSzjApmM:http://estaticos01.cache.el-mundo.net/elmundo/imagenes/2005/12/28/1135760550_0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132138" y="2060575"/>
            <a:ext cx="15113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Imagen 23" descr="http://tbn0.google.com/images?q=tbn:aHP4PFATUyiSdM:http://www.greenfacts.org/es/images/glossary/mollusk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900113" y="4005263"/>
            <a:ext cx="1871662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agen 4" descr="http://tbn0.google.com/images?q=tbn:YQK7Sth-jv6NyM:http://www.greenfacts.org/es/images/glossary/urchin.jpg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2987675" y="4089400"/>
            <a:ext cx="1728788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900113" y="5516563"/>
            <a:ext cx="7704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ES"/>
              <a:t>       Caracol	            Erizo	                            Algas verdes</a:t>
            </a:r>
          </a:p>
        </p:txBody>
      </p:sp>
      <p:pic>
        <p:nvPicPr>
          <p:cNvPr id="1127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1863" y="2060575"/>
            <a:ext cx="20875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1863" y="3932238"/>
            <a:ext cx="2087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440000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35814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s-ES_tradnl">
                <a:solidFill>
                  <a:srgbClr val="FF0000"/>
                </a:solidFill>
              </a:rPr>
              <a:t>Equilibrio ecológico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solidFill>
                  <a:srgbClr val="FFFFFF"/>
                </a:solidFill>
                <a:latin typeface="Tahoma" charset="0"/>
              </a:rPr>
              <a:t>Bienes y servicios ecosistémicos</a:t>
            </a:r>
            <a:endParaRPr lang="es-ES" sz="160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638800" y="2681288"/>
            <a:ext cx="30368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b="1">
                <a:solidFill>
                  <a:srgbClr val="FF0000"/>
                </a:solidFill>
                <a:latin typeface="Tahoma" charset="0"/>
              </a:rPr>
              <a:t>Ciclos climáticos</a:t>
            </a:r>
          </a:p>
          <a:p>
            <a:pPr>
              <a:spcBef>
                <a:spcPct val="50000"/>
              </a:spcBef>
            </a:pPr>
            <a:r>
              <a:rPr lang="es-ES_tradnl" sz="2200" b="1">
                <a:solidFill>
                  <a:srgbClr val="FF0000"/>
                </a:solidFill>
                <a:latin typeface="Tahoma" charset="0"/>
              </a:rPr>
              <a:t>Ciclos hidrológicos</a:t>
            </a:r>
          </a:p>
          <a:p>
            <a:pPr>
              <a:spcBef>
                <a:spcPct val="50000"/>
              </a:spcBef>
            </a:pPr>
            <a:r>
              <a:rPr lang="es-ES_tradnl" sz="2200" b="1">
                <a:solidFill>
                  <a:srgbClr val="FF0000"/>
                </a:solidFill>
                <a:latin typeface="Tahoma" charset="0"/>
              </a:rPr>
              <a:t>Biodiversidad</a:t>
            </a:r>
            <a:endParaRPr lang="es-ES" sz="2200" b="1">
              <a:solidFill>
                <a:srgbClr val="FF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9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000108"/>
            <a:ext cx="6400801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_tradnl"/>
              <a:t>Sumideros</a:t>
            </a:r>
            <a:endParaRPr lang="es-ES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286116" y="5857892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 dirty="0">
                <a:solidFill>
                  <a:srgbClr val="FFFFFF"/>
                </a:solidFill>
                <a:latin typeface="Tahoma" charset="0"/>
              </a:rPr>
              <a:t>Bienes y servicios </a:t>
            </a:r>
            <a:r>
              <a:rPr lang="es-ES_tradnl" sz="1600" dirty="0" err="1">
                <a:solidFill>
                  <a:srgbClr val="FFFFFF"/>
                </a:solidFill>
                <a:latin typeface="Tahoma" charset="0"/>
              </a:rPr>
              <a:t>ecosistémicos</a:t>
            </a:r>
            <a:endParaRPr lang="es-ES" sz="1600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7086600" y="2711450"/>
            <a:ext cx="1676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Atmósfera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Ríos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Suelos</a:t>
            </a:r>
            <a:endParaRPr lang="es-ES" sz="22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_tradnl"/>
              <a:t>Sumideros</a:t>
            </a:r>
            <a:endParaRPr lang="es-E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500562" y="557214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latin typeface="Tahoma" charset="0"/>
              </a:rPr>
              <a:t>Bienes y servicios ecosistémicos</a:t>
            </a:r>
            <a:endParaRPr lang="es-ES" sz="1600">
              <a:latin typeface="Tahoma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086600" y="2711450"/>
            <a:ext cx="1676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Atmósfera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Ríos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Suelos</a:t>
            </a:r>
            <a:endParaRPr lang="es-ES" sz="2200" dirty="0">
              <a:latin typeface="Tahoma" charset="0"/>
            </a:endParaRPr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60198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37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_tradnl"/>
              <a:t>Sumideros</a:t>
            </a:r>
            <a:endParaRPr lang="es-ES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876800" y="5857892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latin typeface="Tahoma" charset="0"/>
              </a:rPr>
              <a:t>Bienes y servicios ecosistémicos</a:t>
            </a:r>
            <a:endParaRPr lang="es-ES" sz="1600">
              <a:latin typeface="Tahoma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7086600" y="2711450"/>
            <a:ext cx="1676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>
                <a:latin typeface="Tahoma" charset="0"/>
              </a:rPr>
              <a:t>Atmósfera</a:t>
            </a:r>
          </a:p>
          <a:p>
            <a:pPr>
              <a:spcBef>
                <a:spcPct val="50000"/>
              </a:spcBef>
            </a:pPr>
            <a:r>
              <a:rPr lang="es-ES_tradnl" sz="2200">
                <a:latin typeface="Tahoma" charset="0"/>
              </a:rPr>
              <a:t>Ríos</a:t>
            </a:r>
          </a:p>
          <a:p>
            <a:pPr>
              <a:spcBef>
                <a:spcPct val="50000"/>
              </a:spcBef>
            </a:pPr>
            <a:r>
              <a:rPr lang="es-ES_tradnl" sz="2200">
                <a:latin typeface="Tahoma" charset="0"/>
              </a:rPr>
              <a:t>Suelos</a:t>
            </a:r>
            <a:endParaRPr lang="es-ES" sz="2200">
              <a:latin typeface="Tahoma" charset="0"/>
            </a:endParaRP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60483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67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7587251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/>
              <a:t>Prevención de riesgos ambientales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70186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8127391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s-ES_tradnl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Recursos naturales</a:t>
            </a:r>
            <a:endParaRPr lang="es-E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286248" y="5786454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 dirty="0">
                <a:solidFill>
                  <a:srgbClr val="FFFFFF"/>
                </a:solidFill>
                <a:latin typeface="Tahoma" charset="0"/>
              </a:rPr>
              <a:t>Bienes y servicios </a:t>
            </a:r>
            <a:r>
              <a:rPr lang="es-ES_tradnl" sz="1600" dirty="0" err="1">
                <a:solidFill>
                  <a:srgbClr val="FFFFFF"/>
                </a:solidFill>
                <a:latin typeface="Tahoma" charset="0"/>
              </a:rPr>
              <a:t>ecosistémicos</a:t>
            </a:r>
            <a:endParaRPr lang="es-ES" sz="1600" dirty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791200" y="2711450"/>
            <a:ext cx="2667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>
                <a:solidFill>
                  <a:schemeClr val="bg1"/>
                </a:solidFill>
                <a:latin typeface="Tahoma" charset="0"/>
              </a:rPr>
              <a:t>Madera</a:t>
            </a:r>
          </a:p>
          <a:p>
            <a:pPr>
              <a:spcBef>
                <a:spcPct val="50000"/>
              </a:spcBef>
            </a:pPr>
            <a:r>
              <a:rPr lang="es-ES_tradnl" sz="2200">
                <a:solidFill>
                  <a:schemeClr val="bg1"/>
                </a:solidFill>
                <a:latin typeface="Tahoma" charset="0"/>
              </a:rPr>
              <a:t>Pesca</a:t>
            </a:r>
          </a:p>
          <a:p>
            <a:pPr>
              <a:spcBef>
                <a:spcPct val="50000"/>
              </a:spcBef>
            </a:pPr>
            <a:r>
              <a:rPr lang="es-ES_tradnl" sz="2200">
                <a:solidFill>
                  <a:schemeClr val="bg1"/>
                </a:solidFill>
                <a:latin typeface="Tahoma" charset="0"/>
              </a:rPr>
              <a:t>Flora y fauna útiles</a:t>
            </a:r>
            <a:endParaRPr lang="es-ES" sz="220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s-ES_tradnl"/>
              <a:t>Recursos naturales</a:t>
            </a:r>
            <a:endParaRPr lang="es-ES"/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4724400" y="60198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latin typeface="Tahoma" charset="0"/>
              </a:rPr>
              <a:t>Bienes y servicios ecosistémicos</a:t>
            </a:r>
            <a:endParaRPr lang="es-ES" sz="1600">
              <a:latin typeface="Tahoma" charset="0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700213"/>
            <a:ext cx="323501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4535488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9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25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Recursos naturales</a:t>
            </a:r>
            <a:endParaRPr lang="es-ES"/>
          </a:p>
        </p:txBody>
      </p:sp>
      <p:pic>
        <p:nvPicPr>
          <p:cNvPr id="94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7" y="1877219"/>
            <a:ext cx="5114925" cy="3971925"/>
          </a:xfrm>
          <a:noFill/>
          <a:ln/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724400" y="60198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>
                <a:latin typeface="Tahoma" charset="0"/>
              </a:rPr>
              <a:t>Bienes y servicios ecosistémicos</a:t>
            </a:r>
            <a:endParaRPr lang="es-ES" sz="16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0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571480"/>
            <a:ext cx="718971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1000100" y="500042"/>
            <a:ext cx="7848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s-ES_tradnl" dirty="0"/>
              <a:t>Relaciones sociales </a:t>
            </a:r>
            <a:br>
              <a:rPr lang="es-ES_tradnl" dirty="0"/>
            </a:br>
            <a:r>
              <a:rPr lang="es-ES_tradnl" dirty="0"/>
              <a:t>y usos simbólicos</a:t>
            </a:r>
            <a:endParaRPr lang="es-ES" dirty="0"/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4071934" y="557214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 dirty="0">
                <a:solidFill>
                  <a:schemeClr val="bg1"/>
                </a:solidFill>
                <a:latin typeface="Tahoma" charset="0"/>
              </a:rPr>
              <a:t>Bienes y servicios </a:t>
            </a:r>
            <a:r>
              <a:rPr lang="es-ES_tradnl" sz="1600" dirty="0" err="1">
                <a:solidFill>
                  <a:schemeClr val="bg1"/>
                </a:solidFill>
                <a:latin typeface="Tahoma" charset="0"/>
              </a:rPr>
              <a:t>ecosistémicos</a:t>
            </a:r>
            <a:endParaRPr lang="es-ES" sz="16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651500" y="2422513"/>
            <a:ext cx="2933700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Territorios indígenas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Recursos genéticos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Cuencas compartidas</a:t>
            </a:r>
          </a:p>
          <a:p>
            <a:pPr>
              <a:spcBef>
                <a:spcPct val="50000"/>
              </a:spcBef>
            </a:pPr>
            <a:r>
              <a:rPr lang="es-ES_tradnl" sz="2200" dirty="0">
                <a:latin typeface="Tahoma" charset="0"/>
              </a:rPr>
              <a:t>Usos simbólicos</a:t>
            </a:r>
            <a:endParaRPr lang="es-ES" sz="22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642918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620713"/>
            <a:ext cx="7848600" cy="11430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s-ES_tradnl"/>
              <a:t>Relaciones sociales </a:t>
            </a:r>
            <a:br>
              <a:rPr lang="es-ES_tradnl"/>
            </a:br>
            <a:r>
              <a:rPr lang="es-ES_tradnl"/>
              <a:t>y usos simbólicos</a:t>
            </a:r>
            <a:endParaRPr lang="es-ES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600" dirty="0">
                <a:latin typeface="Tahoma" charset="0"/>
              </a:rPr>
              <a:t>Bienes y servicios </a:t>
            </a:r>
            <a:r>
              <a:rPr lang="es-ES_tradnl" sz="1600" dirty="0" err="1">
                <a:latin typeface="Tahoma" charset="0"/>
              </a:rPr>
              <a:t>ecosistémicos</a:t>
            </a:r>
            <a:endParaRPr lang="es-ES" sz="16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4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contenido"/>
          <p:cNvSpPr>
            <a:spLocks noGrp="1"/>
          </p:cNvSpPr>
          <p:nvPr>
            <p:ph idx="4294967295"/>
          </p:nvPr>
        </p:nvSpPr>
        <p:spPr>
          <a:xfrm>
            <a:off x="0" y="692150"/>
            <a:ext cx="8642350" cy="6858000"/>
          </a:xfrm>
        </p:spPr>
        <p:txBody>
          <a:bodyPr/>
          <a:lstStyle/>
          <a:p>
            <a:pPr eaLnBrk="1" hangingPunct="1"/>
            <a:r>
              <a:rPr lang="es-ES" sz="3600" u="sng" smtClean="0"/>
              <a:t>Características abióticas:</a:t>
            </a:r>
          </a:p>
          <a:p>
            <a:pPr lvl="1" algn="just" eaLnBrk="1" hangingPunct="1"/>
            <a:r>
              <a:rPr lang="es-ES" sz="2800" smtClean="0"/>
              <a:t>Temperatura por encima de los 26°C.</a:t>
            </a:r>
          </a:p>
          <a:p>
            <a:pPr lvl="1" algn="just" eaLnBrk="1" hangingPunct="1"/>
            <a:r>
              <a:rPr lang="es-ES" sz="2800" smtClean="0"/>
              <a:t>Zona fótica (iluminada por la luz solar).</a:t>
            </a:r>
          </a:p>
          <a:p>
            <a:pPr lvl="1" algn="just" eaLnBrk="1" hangingPunct="1"/>
            <a:r>
              <a:rPr lang="es-ES" sz="2800" smtClean="0"/>
              <a:t>La salinidad  16.3 g/l. </a:t>
            </a:r>
          </a:p>
          <a:p>
            <a:pPr lvl="1" algn="just" eaLnBrk="1" hangingPunct="1"/>
            <a:r>
              <a:rPr lang="es-ES" sz="2800" smtClean="0"/>
              <a:t>Oxígeno y dióxido de carbono en grandes cantidades.</a:t>
            </a:r>
          </a:p>
          <a:p>
            <a:pPr eaLnBrk="1" hangingPunct="1"/>
            <a:endParaRPr lang="es-ES" sz="2800" smtClean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429000"/>
            <a:ext cx="37465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CO" dirty="0"/>
              <a:t>Relaciones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ecosistemas </a:t>
            </a:r>
            <a:r>
              <a:rPr lang="es-CO" dirty="0"/>
              <a:t>- </a:t>
            </a:r>
            <a:r>
              <a:rPr lang="es-CO" dirty="0" smtClean="0"/>
              <a:t>bienestar</a:t>
            </a:r>
            <a:endParaRPr lang="es-ES" dirty="0"/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232150" y="5060950"/>
            <a:ext cx="2743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Satisfacción de necesidades básicas</a:t>
            </a:r>
            <a:endParaRPr lang="es-ES">
              <a:latin typeface="Arial" charset="0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634038" y="3232150"/>
            <a:ext cx="270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Bienes producidos</a:t>
            </a:r>
            <a:endParaRPr lang="es-ES">
              <a:latin typeface="Arial" charset="0"/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41725" y="1631950"/>
            <a:ext cx="1922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Ecosistemas</a:t>
            </a:r>
            <a:endParaRPr lang="es-ES">
              <a:latin typeface="Arial" charset="0"/>
            </a:endParaRP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685800" y="3125788"/>
            <a:ext cx="30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Bienes y servicios ambientales</a:t>
            </a:r>
            <a:endParaRPr lang="es-ES">
              <a:latin typeface="Arial" charset="0"/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H="1">
            <a:off x="2133600" y="2089150"/>
            <a:ext cx="23622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4495800" y="2089150"/>
            <a:ext cx="25146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1981200" y="399415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>
            <a:off x="1981200" y="559435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7239000" y="391795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1868" name="Line 12"/>
          <p:cNvSpPr>
            <a:spLocks noChangeShapeType="1"/>
          </p:cNvSpPr>
          <p:nvPr/>
        </p:nvSpPr>
        <p:spPr bwMode="auto">
          <a:xfrm>
            <a:off x="5791200" y="551815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44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solidFill>
                  <a:srgbClr val="FFFF00"/>
                </a:solidFill>
              </a:rPr>
              <a:t>INFRAESTRUCTURA </a:t>
            </a:r>
            <a:r>
              <a:rPr lang="es-ES" dirty="0" smtClean="0">
                <a:solidFill>
                  <a:srgbClr val="FFFF00"/>
                </a:solidFill>
              </a:rPr>
              <a:t>VERDE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s-ES" dirty="0" smtClean="0"/>
          </a:p>
          <a:p>
            <a:pPr>
              <a:defRPr/>
            </a:pPr>
            <a:endParaRPr lang="es-ES" dirty="0"/>
          </a:p>
          <a:p>
            <a:pPr algn="ctr">
              <a:defRPr/>
            </a:pPr>
            <a:endParaRPr lang="es-ES" sz="4400" dirty="0" smtClean="0"/>
          </a:p>
          <a:p>
            <a:pPr marL="0" indent="0" algn="ctr">
              <a:buFontTx/>
              <a:buNone/>
              <a:defRPr/>
            </a:pPr>
            <a:r>
              <a:rPr lang="es-ES" sz="3600" dirty="0"/>
              <a:t> </a:t>
            </a:r>
            <a:r>
              <a:rPr lang="es-ES" sz="3600" dirty="0" smtClean="0"/>
              <a:t>  LA BASE NATURAL DE ECOSISTEMAS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59066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/>
          <a:lstStyle/>
          <a:p>
            <a:pPr algn="ctr">
              <a:defRPr/>
            </a:pPr>
            <a:r>
              <a:rPr lang="es-ES" sz="2400" dirty="0" smtClean="0"/>
              <a:t>Transformación de la “Infraestructura Verde”</a:t>
            </a:r>
            <a:endParaRPr lang="es-ES" sz="2400" dirty="0"/>
          </a:p>
        </p:txBody>
      </p:sp>
      <p:pic>
        <p:nvPicPr>
          <p:cNvPr id="157698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500042"/>
            <a:ext cx="4395273" cy="5688000"/>
          </a:xfrm>
        </p:spPr>
      </p:pic>
      <p:sp>
        <p:nvSpPr>
          <p:cNvPr id="157699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420938"/>
            <a:ext cx="3008313" cy="4248150"/>
          </a:xfrm>
        </p:spPr>
        <p:txBody>
          <a:bodyPr/>
          <a:lstStyle/>
          <a:p>
            <a:pPr algn="ctr"/>
            <a:endParaRPr lang="es-ES" sz="24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Muchos Bosques, Sabanas, Páramos,</a:t>
            </a:r>
          </a:p>
          <a:p>
            <a:pPr algn="ctr"/>
            <a:r>
              <a:rPr lang="es-ES" sz="2000">
                <a:latin typeface="Tahoma" charset="0"/>
              </a:rPr>
              <a:t>Humedales, Arrecifes, manglares, ríos.</a:t>
            </a:r>
          </a:p>
          <a:p>
            <a:pPr algn="ctr"/>
            <a:endParaRPr lang="es-ES" sz="20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Pocos desiertos.</a:t>
            </a:r>
          </a:p>
          <a:p>
            <a:pPr algn="ctr"/>
            <a:endParaRPr lang="es-ES" sz="2000">
              <a:latin typeface="Tahoma" charset="0"/>
            </a:endParaRPr>
          </a:p>
          <a:p>
            <a:pPr algn="ctr"/>
            <a:r>
              <a:rPr lang="es-ES" sz="2000">
                <a:latin typeface="Tahoma" charset="0"/>
              </a:rPr>
              <a:t>Agua, tierra </a:t>
            </a:r>
          </a:p>
          <a:p>
            <a:pPr algn="ctr"/>
            <a:r>
              <a:rPr lang="es-ES" sz="2000">
                <a:latin typeface="Tahoma" charset="0"/>
              </a:rPr>
              <a:t>y recursos naturales</a:t>
            </a:r>
          </a:p>
          <a:p>
            <a:pPr algn="ctr"/>
            <a:r>
              <a:rPr lang="es-ES" sz="2000">
                <a:latin typeface="Tahoma" charset="0"/>
              </a:rPr>
              <a:t>abundantes</a:t>
            </a:r>
          </a:p>
        </p:txBody>
      </p:sp>
    </p:spTree>
    <p:extLst>
      <p:ext uri="{BB962C8B-B14F-4D97-AF65-F5344CB8AC3E}">
        <p14:creationId xmlns:p14="http://schemas.microsoft.com/office/powerpoint/2010/main" val="134226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4450667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457200"/>
            <a:ext cx="3775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3200" dirty="0" smtClean="0"/>
              <a:t>Infraestructura Verde actual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5486400" y="1981200"/>
            <a:ext cx="3200400" cy="3429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800">
                <a:latin typeface="Tahoma" charset="0"/>
              </a:rPr>
              <a:t>En blanco lo transformado: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800"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</a:t>
            </a:r>
            <a:r>
              <a:rPr lang="es-ES_tradnl" sz="2400" i="1">
                <a:solidFill>
                  <a:srgbClr val="FF3300"/>
                </a:solidFill>
                <a:latin typeface="Tahoma" charset="0"/>
              </a:rPr>
              <a:t>40% en promedio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80% en el Caribe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70% en los Andes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40% en el Pacífico</a:t>
            </a:r>
            <a:endParaRPr lang="es-ES" sz="2400">
              <a:latin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40% en la Orinoquia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>
                <a:latin typeface="Tahoma" charset="0"/>
              </a:rPr>
              <a:t>	&lt;20% en Amazonia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>
                <a:latin typeface="Tahoma" charset="0"/>
              </a:rPr>
              <a:t>La mayoría en potreros</a:t>
            </a:r>
            <a:endParaRPr lang="es-ES" sz="24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4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357166"/>
            <a:ext cx="7772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es-CO" dirty="0"/>
              <a:t>Relaciones medio ambiente - pobreza</a:t>
            </a:r>
            <a:endParaRPr lang="es-ES" dirty="0"/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048000" y="3590924"/>
            <a:ext cx="30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Insatisfacción de necesidades básicas</a:t>
            </a:r>
            <a:endParaRPr lang="es-ES">
              <a:latin typeface="Arial" charset="0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550079" y="2371724"/>
            <a:ext cx="27206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>
                <a:latin typeface="Arial" charset="0"/>
              </a:rPr>
              <a:t>Menos</a:t>
            </a:r>
          </a:p>
          <a:p>
            <a:pPr algn="ctr"/>
            <a:r>
              <a:rPr lang="es-ES_tradnl">
                <a:latin typeface="Arial" charset="0"/>
              </a:rPr>
              <a:t>Bienes producidos</a:t>
            </a:r>
            <a:endParaRPr lang="es-ES">
              <a:latin typeface="Arial" charset="0"/>
            </a:endParaRPr>
          </a:p>
        </p:txBody>
      </p:sp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4572000" y="442912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2706688" y="1381124"/>
            <a:ext cx="369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Ecosistemas deteriorados</a:t>
            </a:r>
            <a:endParaRPr lang="es-ES">
              <a:latin typeface="Arial" charset="0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914400" y="2371724"/>
            <a:ext cx="289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200">
                <a:latin typeface="Arial" charset="0"/>
              </a:rPr>
              <a:t>Menos bienes y servicios ambientales</a:t>
            </a:r>
            <a:endParaRPr lang="es-ES" sz="2200">
              <a:latin typeface="Arial" charset="0"/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3352800" y="4886324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Mayores costos </a:t>
            </a:r>
            <a:endParaRPr lang="es-ES">
              <a:latin typeface="Arial" charset="0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3886200" y="580072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>
                <a:latin typeface="Arial" charset="0"/>
              </a:rPr>
              <a:t>Pobreza</a:t>
            </a:r>
            <a:endParaRPr lang="es-ES">
              <a:latin typeface="Arial" charset="0"/>
            </a:endParaRPr>
          </a:p>
        </p:txBody>
      </p:sp>
      <p:sp>
        <p:nvSpPr>
          <p:cNvPr id="122890" name="Line 10"/>
          <p:cNvSpPr>
            <a:spLocks noChangeShapeType="1"/>
          </p:cNvSpPr>
          <p:nvPr/>
        </p:nvSpPr>
        <p:spPr bwMode="auto">
          <a:xfrm>
            <a:off x="4572000" y="5359399"/>
            <a:ext cx="0" cy="5175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2891" name="Line 11"/>
          <p:cNvSpPr>
            <a:spLocks noChangeShapeType="1"/>
          </p:cNvSpPr>
          <p:nvPr/>
        </p:nvSpPr>
        <p:spPr bwMode="auto">
          <a:xfrm flipH="1">
            <a:off x="2286000" y="1838324"/>
            <a:ext cx="2286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>
            <a:off x="4572000" y="1838324"/>
            <a:ext cx="2209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3" name="Line 13"/>
          <p:cNvSpPr>
            <a:spLocks noChangeShapeType="1"/>
          </p:cNvSpPr>
          <p:nvPr/>
        </p:nvSpPr>
        <p:spPr bwMode="auto">
          <a:xfrm>
            <a:off x="2209800" y="3209924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4" name="Line 14"/>
          <p:cNvSpPr>
            <a:spLocks noChangeShapeType="1"/>
          </p:cNvSpPr>
          <p:nvPr/>
        </p:nvSpPr>
        <p:spPr bwMode="auto">
          <a:xfrm>
            <a:off x="6858000" y="3133724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5" name="Line 15"/>
          <p:cNvSpPr>
            <a:spLocks noChangeShapeType="1"/>
          </p:cNvSpPr>
          <p:nvPr/>
        </p:nvSpPr>
        <p:spPr bwMode="auto">
          <a:xfrm>
            <a:off x="2209800" y="3590924"/>
            <a:ext cx="1066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6" name="Line 16"/>
          <p:cNvSpPr>
            <a:spLocks noChangeShapeType="1"/>
          </p:cNvSpPr>
          <p:nvPr/>
        </p:nvSpPr>
        <p:spPr bwMode="auto">
          <a:xfrm flipH="1">
            <a:off x="5867400" y="3438524"/>
            <a:ext cx="990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5334000" y="6029324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 flipV="1">
            <a:off x="8534400" y="1609724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2899" name="Line 19"/>
          <p:cNvSpPr>
            <a:spLocks noChangeShapeType="1"/>
          </p:cNvSpPr>
          <p:nvPr/>
        </p:nvSpPr>
        <p:spPr bwMode="auto">
          <a:xfrm flipH="1">
            <a:off x="6400800" y="1609724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36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0" y="609600"/>
            <a:ext cx="42862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INUNDACIONES Y SEQUÍAS:</a:t>
            </a:r>
            <a:br>
              <a:rPr lang="es-ES" sz="3200" dirty="0" smtClean="0"/>
            </a:br>
            <a:r>
              <a:rPr lang="es-ES" sz="3200" dirty="0" smtClean="0"/>
              <a:t>de fenómeno natural a catástrofe humana</a:t>
            </a:r>
          </a:p>
        </p:txBody>
      </p:sp>
      <p:sp>
        <p:nvSpPr>
          <p:cNvPr id="89092" name="6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O">
              <a:latin typeface="Tahoma" charset="0"/>
            </a:endParaRPr>
          </a:p>
          <a:p>
            <a:pPr>
              <a:buFontTx/>
              <a:buNone/>
            </a:pPr>
            <a:endParaRPr lang="es-CO">
              <a:latin typeface="Tahoma" charset="0"/>
            </a:endParaRPr>
          </a:p>
        </p:txBody>
      </p:sp>
      <p:pic>
        <p:nvPicPr>
          <p:cNvPr id="8909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  <p:pic>
        <p:nvPicPr>
          <p:cNvPr id="89091" name="Picture 5" descr="http://www.radiosantafe.com/wp-content/uploads/2008/05/peores_inundaciones_decad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4852988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43914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>
                <a:solidFill>
                  <a:srgbClr val="FF0000"/>
                </a:solidFill>
              </a:rPr>
              <a:t>CICLOS NATURALES </a:t>
            </a:r>
            <a:br>
              <a:rPr lang="es-CO" dirty="0" smtClean="0">
                <a:solidFill>
                  <a:srgbClr val="FF0000"/>
                </a:solidFill>
              </a:rPr>
            </a:br>
            <a:r>
              <a:rPr lang="es-CO" dirty="0" smtClean="0">
                <a:solidFill>
                  <a:srgbClr val="FF0000"/>
                </a:solidFill>
              </a:rPr>
              <a:t>DE LAS PLANICIES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04451" name="2 Marcador de contenido"/>
          <p:cNvSpPr>
            <a:spLocks noGrp="1"/>
          </p:cNvSpPr>
          <p:nvPr>
            <p:ph idx="1"/>
          </p:nvPr>
        </p:nvSpPr>
        <p:spPr>
          <a:xfrm>
            <a:off x="714348" y="1785926"/>
            <a:ext cx="7429552" cy="4340237"/>
          </a:xfrm>
        </p:spPr>
        <p:txBody>
          <a:bodyPr/>
          <a:lstStyle/>
          <a:p>
            <a:pPr>
              <a:buFontTx/>
              <a:buNone/>
            </a:pPr>
            <a:r>
              <a:rPr lang="es-CO" dirty="0">
                <a:solidFill>
                  <a:schemeClr val="bg1"/>
                </a:solidFill>
                <a:latin typeface="Tahoma" charset="0"/>
              </a:rPr>
              <a:t>Período de estiaje:</a:t>
            </a:r>
          </a:p>
          <a:p>
            <a:pPr>
              <a:buFontTx/>
              <a:buNone/>
            </a:pPr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Aguas salen de ciénagas hacia río; mantienen nivel y oferta de agua.</a:t>
            </a: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Salen peces (subienda)</a:t>
            </a: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Quedan descubiertos suelos fértiles para agricultura</a:t>
            </a:r>
          </a:p>
          <a:p>
            <a:pPr lvl="1"/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7746200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Tierra buena de alto riesgo</a:t>
            </a:r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 descr="D:\Mis documentos\Mis imágenes\VIII 07 Montería Valledupar\reducida VIII 07 Montería Valledupar 00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439999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857232"/>
            <a:ext cx="752953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La </a:t>
            </a:r>
            <a:r>
              <a:rPr lang="en-US" dirty="0" err="1" smtClean="0">
                <a:solidFill>
                  <a:schemeClr val="bg1"/>
                </a:solidFill>
              </a:rPr>
              <a:t>naturaleza</a:t>
            </a:r>
            <a:r>
              <a:rPr lang="en-US" dirty="0" smtClean="0">
                <a:solidFill>
                  <a:schemeClr val="bg1"/>
                </a:solidFill>
              </a:rPr>
              <a:t> al </a:t>
            </a:r>
            <a:r>
              <a:rPr lang="en-US" dirty="0" err="1" smtClean="0">
                <a:solidFill>
                  <a:schemeClr val="bg1"/>
                </a:solidFill>
              </a:rPr>
              <a:t>servicio</a:t>
            </a:r>
            <a:r>
              <a:rPr lang="en-US" dirty="0" smtClean="0">
                <a:solidFill>
                  <a:schemeClr val="bg1"/>
                </a:solidFill>
              </a:rPr>
              <a:t> de la </a:t>
            </a:r>
            <a:r>
              <a:rPr lang="en-US" dirty="0" err="1" smtClean="0">
                <a:solidFill>
                  <a:schemeClr val="bg1"/>
                </a:solidFill>
              </a:rPr>
              <a:t>sociedad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106499" name="Picture 2" descr="D:\Mis documentos\Mis imágenes\cartagena- monteria\reducida DSC050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188" y="6858000"/>
            <a:ext cx="71438" cy="5397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2" descr="D:\Mis documentos\Mis imágenes\VIII 07 Montería Valledupar\reducida 2 VIII 07 Montería Valledupar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642918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9144000" cy="928687"/>
          </a:xfrm>
        </p:spPr>
        <p:txBody>
          <a:bodyPr/>
          <a:lstStyle/>
          <a:p>
            <a:pPr algn="ctr" eaLnBrk="1" hangingPunct="1"/>
            <a:r>
              <a:rPr lang="es-ES" smtClean="0"/>
              <a:t>Ecosistema Nerítico</a:t>
            </a:r>
          </a:p>
        </p:txBody>
      </p:sp>
      <p:sp>
        <p:nvSpPr>
          <p:cNvPr id="13315" name="2 Marcador de contenido"/>
          <p:cNvSpPr>
            <a:spLocks noGrp="1"/>
          </p:cNvSpPr>
          <p:nvPr>
            <p:ph idx="4294967295"/>
          </p:nvPr>
        </p:nvSpPr>
        <p:spPr>
          <a:xfrm>
            <a:off x="0" y="1500174"/>
            <a:ext cx="9144000" cy="4872038"/>
          </a:xfrm>
        </p:spPr>
        <p:txBody>
          <a:bodyPr/>
          <a:lstStyle/>
          <a:p>
            <a:pPr eaLnBrk="1" hangingPunct="1"/>
            <a:r>
              <a:rPr lang="es-ES" sz="2800" dirty="0" smtClean="0"/>
              <a:t>Se sitúa entre los 10 y los 200 metros de profundidad.</a:t>
            </a:r>
          </a:p>
          <a:p>
            <a:pPr eaLnBrk="1" hangingPunct="1"/>
            <a:r>
              <a:rPr lang="es-ES" sz="2800" dirty="0" smtClean="0"/>
              <a:t>Los ríos descargan sedimentos.</a:t>
            </a:r>
          </a:p>
          <a:p>
            <a:pPr eaLnBrk="1" hangingPunct="1"/>
            <a:r>
              <a:rPr lang="es-ES" sz="2800" dirty="0" smtClean="0"/>
              <a:t>Apenas hay oleaje.</a:t>
            </a:r>
          </a:p>
          <a:p>
            <a:pPr eaLnBrk="1" hangingPunct="1"/>
            <a:r>
              <a:rPr lang="es-ES" sz="2800" dirty="0" smtClean="0"/>
              <a:t>Pesquerías más importantes.</a:t>
            </a:r>
          </a:p>
          <a:p>
            <a:pPr eaLnBrk="1" hangingPunct="1"/>
            <a:r>
              <a:rPr lang="es-ES" sz="2800" dirty="0" smtClean="0"/>
              <a:t>En esta zona se encuentran seres bentónicos, planctónicos y </a:t>
            </a:r>
            <a:r>
              <a:rPr lang="es-ES" sz="2800" dirty="0" err="1" smtClean="0"/>
              <a:t>nectónicos</a:t>
            </a:r>
            <a:r>
              <a:rPr lang="es-ES" sz="2800" dirty="0" smtClean="0"/>
              <a:t>.</a:t>
            </a:r>
          </a:p>
          <a:p>
            <a:pPr eaLnBrk="1" hangingPunct="1"/>
            <a:r>
              <a:rPr lang="es-ES" sz="2800" dirty="0" smtClean="0"/>
              <a:t>Diversos microorganismos. Hongos saprofitos.</a:t>
            </a:r>
          </a:p>
          <a:p>
            <a:pPr eaLnBrk="1" hangingPunct="1"/>
            <a:r>
              <a:rPr lang="es-ES" sz="2800" dirty="0" smtClean="0"/>
              <a:t>Relaciones de depredación (el pulpo que se come las almejas), comensalismo (cangrejos que se alimentan de carroña).</a:t>
            </a:r>
          </a:p>
          <a:p>
            <a:pPr eaLnBrk="1" hangingPunct="1"/>
            <a:endParaRPr lang="es-ES" sz="2800" dirty="0" smtClean="0"/>
          </a:p>
          <a:p>
            <a:pPr algn="just" eaLnBrk="1" hangingPunct="1"/>
            <a:endParaRPr lang="es-ES" sz="3200" dirty="0" smtClean="0"/>
          </a:p>
          <a:p>
            <a:pPr eaLnBrk="1" hangingPunct="1"/>
            <a:endParaRPr lang="es-E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440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500042"/>
            <a:ext cx="742955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>BIENES Y SERVICIOS ECOLÓGICOS DE LAS PLANICIES DE INUNDACIÓN</a:t>
            </a:r>
            <a:endParaRPr lang="es-CO" dirty="0"/>
          </a:p>
        </p:txBody>
      </p:sp>
      <p:sp>
        <p:nvSpPr>
          <p:cNvPr id="108547" name="2 Marcador de contenido"/>
          <p:cNvSpPr>
            <a:spLocks noGrp="1"/>
          </p:cNvSpPr>
          <p:nvPr>
            <p:ph idx="1"/>
          </p:nvPr>
        </p:nvSpPr>
        <p:spPr>
          <a:xfrm>
            <a:off x="714348" y="1643050"/>
            <a:ext cx="7500990" cy="4525963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Regulación de las inundaciones</a:t>
            </a: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Agua</a:t>
            </a: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Pesca</a:t>
            </a: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Agricultura</a:t>
            </a:r>
          </a:p>
          <a:p>
            <a:endParaRPr lang="es-CO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571480"/>
            <a:ext cx="7440000" cy="558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2670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383694" cy="566124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Áreas inundables en Colombia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258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http://1.bp.blogspot.com/_Iu0jvH47IRU/SUtr5lDBjMI/AAAAAAAAB3I/vmKJq8nmCfU/s400/plato+inundaciones+colom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692150"/>
            <a:ext cx="5535613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O" sz="2800" dirty="0" smtClean="0"/>
              <a:t>Inundaciones y </a:t>
            </a:r>
            <a:br>
              <a:rPr lang="es-CO" sz="2800" dirty="0" smtClean="0"/>
            </a:br>
            <a:r>
              <a:rPr lang="es-CO" sz="2800" dirty="0" smtClean="0"/>
              <a:t>planicies de inundación</a:t>
            </a:r>
            <a:endParaRPr lang="es-CO" sz="2800" dirty="0"/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4" y="273050"/>
            <a:ext cx="4492622" cy="5853113"/>
          </a:xfrm>
        </p:spPr>
      </p:pic>
      <p:sp>
        <p:nvSpPr>
          <p:cNvPr id="102403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638" cy="4691063"/>
          </a:xfrm>
        </p:spPr>
        <p:txBody>
          <a:bodyPr/>
          <a:lstStyle/>
          <a:p>
            <a:pPr>
              <a:buFontTx/>
              <a:buChar char="•"/>
            </a:pPr>
            <a:endParaRPr lang="es-ES_tradnl">
              <a:latin typeface="Tahoma" charset="0"/>
            </a:endParaRPr>
          </a:p>
          <a:p>
            <a:pPr>
              <a:buFontTx/>
              <a:buChar char="•"/>
            </a:pPr>
            <a:r>
              <a:rPr lang="es-ES_tradnl" sz="2000">
                <a:latin typeface="Tahoma" charset="0"/>
              </a:rPr>
              <a:t>En Magdalena/Cauca/San Jorge 2.175.000 ha. que se inundan una vez al año</a:t>
            </a:r>
          </a:p>
          <a:p>
            <a:pPr>
              <a:buFontTx/>
              <a:buChar char="•"/>
            </a:pPr>
            <a:endParaRPr lang="es-ES_tradnl" sz="2000">
              <a:latin typeface="Tahoma" charset="0"/>
            </a:endParaRPr>
          </a:p>
          <a:p>
            <a:pPr>
              <a:buFontTx/>
              <a:buChar char="•"/>
            </a:pPr>
            <a:r>
              <a:rPr lang="es-ES_tradnl" sz="2000">
                <a:latin typeface="Tahoma" charset="0"/>
              </a:rPr>
              <a:t>En período seco: 800 ciénagas con 326000 ha.</a:t>
            </a:r>
          </a:p>
          <a:p>
            <a:pPr>
              <a:buFontTx/>
              <a:buChar char="•"/>
            </a:pPr>
            <a:endParaRPr lang="es-ES_tradnl" sz="2000">
              <a:latin typeface="Tahoma" charset="0"/>
            </a:endParaRPr>
          </a:p>
          <a:p>
            <a:pPr>
              <a:buFontTx/>
              <a:buChar char="•"/>
            </a:pPr>
            <a:r>
              <a:rPr lang="es-ES_tradnl" sz="2000">
                <a:latin typeface="Tahoma" charset="0"/>
              </a:rPr>
              <a:t> En Atrato 530.000 ha de planicie inundable.</a:t>
            </a:r>
          </a:p>
          <a:p>
            <a:pPr>
              <a:buFontTx/>
              <a:buChar char="•"/>
            </a:pPr>
            <a:endParaRPr lang="es-ES_tradnl" sz="2000">
              <a:latin typeface="Tahoma" charset="0"/>
            </a:endParaRPr>
          </a:p>
          <a:p>
            <a:pPr>
              <a:buFontTx/>
              <a:buChar char="•"/>
            </a:pPr>
            <a:r>
              <a:rPr lang="es-ES_tradnl" sz="2000">
                <a:latin typeface="Tahoma" charset="0"/>
              </a:rPr>
              <a:t> En Arauca/Casanare /Meta 2.500.000 km</a:t>
            </a:r>
            <a:r>
              <a:rPr lang="es-ES_tradnl" sz="2000" baseline="30000">
                <a:latin typeface="Tahoma" charset="0"/>
              </a:rPr>
              <a:t>2</a:t>
            </a:r>
            <a:r>
              <a:rPr lang="es-ES_tradnl" sz="2000">
                <a:latin typeface="Tahoma" charset="0"/>
              </a:rPr>
              <a:t>.</a:t>
            </a:r>
            <a:endParaRPr lang="es-CO" sz="2000">
              <a:latin typeface="Tahoma" charset="0"/>
            </a:endParaRPr>
          </a:p>
          <a:p>
            <a:endParaRPr lang="es-CO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9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F:\Fotos Plato inundación\inindación PlatoSTA64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2500306"/>
            <a:ext cx="483393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 descr="D:\Mis documentos\Mis imágenes\cartagena- monteria\reducida DSC05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4714875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928688"/>
          </a:xfrm>
        </p:spPr>
        <p:txBody>
          <a:bodyPr/>
          <a:lstStyle/>
          <a:p>
            <a:pPr>
              <a:defRPr/>
            </a:pPr>
            <a:r>
              <a:rPr lang="es-CO" dirty="0" smtClean="0"/>
              <a:t>PERO……</a:t>
            </a:r>
            <a:endParaRPr lang="es-CO" dirty="0"/>
          </a:p>
        </p:txBody>
      </p:sp>
      <p:sp>
        <p:nvSpPr>
          <p:cNvPr id="109572" name="2 Marcador de contenido"/>
          <p:cNvSpPr>
            <a:spLocks noGrp="1"/>
          </p:cNvSpPr>
          <p:nvPr>
            <p:ph sz="half" idx="4294967295"/>
          </p:nvPr>
        </p:nvSpPr>
        <p:spPr>
          <a:xfrm>
            <a:off x="0" y="3500438"/>
            <a:ext cx="4214813" cy="262572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s-CO">
                <a:latin typeface="Tahoma" charset="0"/>
              </a:rPr>
              <a:t>Caribe colombiano:</a:t>
            </a:r>
          </a:p>
          <a:p>
            <a:r>
              <a:rPr lang="es-CO">
                <a:latin typeface="Tahoma" charset="0"/>
              </a:rPr>
              <a:t>130.000 damnificados</a:t>
            </a:r>
          </a:p>
          <a:p>
            <a:pPr>
              <a:buFontTx/>
              <a:buNone/>
            </a:pPr>
            <a:r>
              <a:rPr lang="es-CO">
                <a:latin typeface="Tahoma" charset="0"/>
              </a:rPr>
              <a:t>	en 1993</a:t>
            </a:r>
          </a:p>
          <a:p>
            <a:endParaRPr lang="es-CO">
              <a:latin typeface="Tahoma" charset="0"/>
            </a:endParaRPr>
          </a:p>
          <a:p>
            <a:r>
              <a:rPr lang="es-CO">
                <a:latin typeface="Tahoma" charset="0"/>
              </a:rPr>
              <a:t>2.000.000 en 2008</a:t>
            </a:r>
          </a:p>
          <a:p>
            <a:endParaRPr lang="es-CO">
              <a:latin typeface="Tahoma" charset="0"/>
            </a:endParaRPr>
          </a:p>
        </p:txBody>
      </p:sp>
      <p:sp>
        <p:nvSpPr>
          <p:cNvPr id="109573" name="8 Marcador de contenido"/>
          <p:cNvSpPr>
            <a:spLocks noGrp="1"/>
          </p:cNvSpPr>
          <p:nvPr>
            <p:ph sz="quarter" idx="4294967295"/>
          </p:nvPr>
        </p:nvSpPr>
        <p:spPr>
          <a:xfrm>
            <a:off x="4929188" y="1214438"/>
            <a:ext cx="4214812" cy="3286125"/>
          </a:xfrm>
        </p:spPr>
        <p:txBody>
          <a:bodyPr/>
          <a:lstStyle/>
          <a:p>
            <a:r>
              <a:rPr lang="es-ES_tradnl">
                <a:latin typeface="Tahoma" charset="0"/>
              </a:rPr>
              <a:t>1,6 de 3,2 millones de muertos en catástrofes del siglo XX lo fueron por inundaciones.</a:t>
            </a:r>
          </a:p>
          <a:p>
            <a:r>
              <a:rPr lang="es-ES_tradnl" sz="1200">
                <a:latin typeface="Tahoma" charset="0"/>
              </a:rPr>
              <a:t>                                         Foto Prof. Adriana Santos</a:t>
            </a:r>
            <a:endParaRPr lang="es-CO" sz="12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http://static2.todanoticia.com/tn2/uploads/news_image/2010/06/18/beni_inundacio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400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En 2010</a:t>
            </a:r>
            <a:endParaRPr lang="es-CO" dirty="0"/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1214414" y="1571613"/>
            <a:ext cx="6357982" cy="4000528"/>
          </a:xfrm>
        </p:spPr>
        <p:txBody>
          <a:bodyPr>
            <a:normAutofit fontScale="85000" lnSpcReduction="20000"/>
          </a:bodyPr>
          <a:lstStyle/>
          <a:p>
            <a:endParaRPr lang="es-CO" dirty="0" smtClean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endParaRPr lang="es-CO" dirty="0" smtClean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endParaRPr lang="es-CO" dirty="0" smtClean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endParaRPr lang="es-CO" dirty="0" smtClean="0">
              <a:latin typeface="Tahoma" charset="0"/>
            </a:endParaRPr>
          </a:p>
          <a:p>
            <a:r>
              <a:rPr lang="es-CO" dirty="0" smtClean="0">
                <a:solidFill>
                  <a:schemeClr val="bg1"/>
                </a:solidFill>
                <a:latin typeface="Tahoma" charset="0"/>
              </a:rPr>
              <a:t>Inundaciones </a:t>
            </a:r>
            <a:r>
              <a:rPr lang="es-CO" dirty="0">
                <a:solidFill>
                  <a:schemeClr val="bg1"/>
                </a:solidFill>
                <a:latin typeface="Tahoma" charset="0"/>
              </a:rPr>
              <a:t>en Colombia, Venezuela, Brasil, Australia, Pakistán, Filipinas, entre otros.</a:t>
            </a:r>
          </a:p>
          <a:p>
            <a:endParaRPr lang="es-CO" dirty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500709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NOSOTROS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1619" name="5 Marcador de contenido"/>
          <p:cNvSpPr>
            <a:spLocks noGrp="1"/>
          </p:cNvSpPr>
          <p:nvPr>
            <p:ph idx="1"/>
          </p:nvPr>
        </p:nvSpPr>
        <p:spPr>
          <a:xfrm>
            <a:off x="857224" y="1571612"/>
            <a:ext cx="7500990" cy="4525963"/>
          </a:xfrm>
        </p:spPr>
        <p:txBody>
          <a:bodyPr>
            <a:normAutofit fontScale="92500" lnSpcReduction="10000"/>
          </a:bodyPr>
          <a:lstStyle/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2.200.000 damnificados en Colombia</a:t>
            </a: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152.000 damnificados y 30.000 casas destruidas en Atlántico</a:t>
            </a:r>
          </a:p>
          <a:p>
            <a:r>
              <a:rPr lang="es-CO" dirty="0">
                <a:solidFill>
                  <a:schemeClr val="bg1"/>
                </a:solidFill>
                <a:latin typeface="Tahoma" charset="0"/>
              </a:rPr>
              <a:t>39 de 45 municipios inundados en Bolívar</a:t>
            </a:r>
          </a:p>
          <a:p>
            <a:endParaRPr lang="es-CO" dirty="0">
              <a:solidFill>
                <a:schemeClr val="bg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1" y="642918"/>
            <a:ext cx="9144000" cy="5544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bg1"/>
                </a:solidFill>
              </a:rPr>
              <a:t>Manatí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13666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http://www.periodicoelcompas.info/colombia/canal_diqu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789918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Y una pregunta inquietante…</a:t>
            </a:r>
            <a:endParaRPr lang="es-CO" dirty="0"/>
          </a:p>
        </p:txBody>
      </p:sp>
      <p:sp>
        <p:nvSpPr>
          <p:cNvPr id="114691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endParaRPr lang="es-CO" sz="1200">
              <a:latin typeface="Tahoma" charset="0"/>
            </a:endParaRPr>
          </a:p>
          <a:p>
            <a:r>
              <a:rPr lang="es-CO" sz="1200">
                <a:latin typeface="Tahoma" charset="0"/>
              </a:rPr>
              <a:t>Foto Semana.com</a:t>
            </a:r>
          </a:p>
        </p:txBody>
      </p:sp>
      <p:sp>
        <p:nvSpPr>
          <p:cNvPr id="114692" name="AutoShape 2" descr="alt"/>
          <p:cNvSpPr>
            <a:spLocks noChangeAspect="1" noChangeArrowheads="1"/>
          </p:cNvSpPr>
          <p:nvPr/>
        </p:nvSpPr>
        <p:spPr bwMode="auto">
          <a:xfrm>
            <a:off x="-30163" y="-60325"/>
            <a:ext cx="30480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Grp="1"/>
          </p:cNvSpPr>
          <p:nvPr>
            <p:ph type="title" idx="4294967295"/>
          </p:nvPr>
        </p:nvSpPr>
        <p:spPr>
          <a:xfrm>
            <a:off x="0" y="428604"/>
            <a:ext cx="7772400" cy="1143000"/>
          </a:xfrm>
          <a:noFill/>
        </p:spPr>
        <p:txBody>
          <a:bodyPr/>
          <a:lstStyle/>
          <a:p>
            <a:r>
              <a:rPr lang="es-ES" smtClean="0"/>
              <a:t>	    Fauna 		      Flora</a:t>
            </a:r>
          </a:p>
        </p:txBody>
      </p:sp>
      <p:pic>
        <p:nvPicPr>
          <p:cNvPr id="14339" name="Imagen 17" descr="http://tbn0.google.com/images?q=tbn:RqsVHeRRogMU5M:http://www.mundoacuicola.cl/pma/fotos/bacalaoprof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971550" y="1952604"/>
            <a:ext cx="194468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Imagen 18" descr="http://tbn0.google.com/images?q=tbn:mqQPSJ2bIokr_M:http://www.canarias7.es/blogs/sinaja/pulpo-thumb.bmp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060700" y="1952604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Imagen 20" descr="http://tbn0.google.com/images?q=tbn:pxDp0fCZFpWpzM:http://img2.travelblog.org/Photos/5703/95170/t/716060-Bocas-del-Toro-Starfish--Estrella-de-Mar-0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971550" y="4184629"/>
            <a:ext cx="19002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n 21" descr="http://tbn0.google.com/images?q=tbn:v10VsCb78L99qM:http://www.art-valde.net/0/images/images/valde_2002253_CORALES_DEL_MAR.jpeg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2987675" y="4184629"/>
            <a:ext cx="20161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15"/>
          <p:cNvSpPr txBox="1">
            <a:spLocks noChangeArrowheads="1"/>
          </p:cNvSpPr>
          <p:nvPr/>
        </p:nvSpPr>
        <p:spPr bwMode="auto">
          <a:xfrm>
            <a:off x="971550" y="3752829"/>
            <a:ext cx="763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Bacalao	           Pulpo		           Algas rojas</a:t>
            </a:r>
          </a:p>
        </p:txBody>
      </p:sp>
      <p:sp>
        <p:nvSpPr>
          <p:cNvPr id="14344" name="Text Box 16"/>
          <p:cNvSpPr txBox="1">
            <a:spLocks noChangeArrowheads="1"/>
          </p:cNvSpPr>
          <p:nvPr/>
        </p:nvSpPr>
        <p:spPr bwMode="auto">
          <a:xfrm>
            <a:off x="1044575" y="5624492"/>
            <a:ext cx="7847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Estrella de mar	         Corales		       Planta Pasidonia</a:t>
            </a:r>
          </a:p>
        </p:txBody>
      </p:sp>
      <p:pic>
        <p:nvPicPr>
          <p:cNvPr id="14345" name="Picture 17" descr="http://tbn0.google.com/images?q=tbn:EpuzmZK7yzX5jM:http://www.nmnh.si.edu/botany/projects/algae/images/Seb-flph.jpg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5724525" y="1952604"/>
            <a:ext cx="237648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8" descr="http://tbn0.google.com/images?q=tbn:i3YL83URyzU_oM:http://www.circpau.org/imagenes/circpau.m79572e10.jpg"/>
          <p:cNvPicPr>
            <a:picLocks noChangeAspect="1"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5940425" y="4184629"/>
            <a:ext cx="20161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Porque….</a:t>
            </a:r>
            <a:endParaRPr lang="es-CO" dirty="0"/>
          </a:p>
        </p:txBody>
      </p:sp>
      <p:sp>
        <p:nvSpPr>
          <p:cNvPr id="115714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>
                <a:latin typeface="Tahoma" charset="0"/>
              </a:rPr>
              <a:t>Según FAO en Colombia hay 10.000.000 de hectáreas inundables</a:t>
            </a: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2.175.000 en el Caribe </a:t>
            </a: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Pero este año sólo se inundaron </a:t>
            </a:r>
            <a:r>
              <a:rPr lang="es-CO" dirty="0" smtClean="0">
                <a:latin typeface="Tahoma" charset="0"/>
              </a:rPr>
              <a:t>1.642.000</a:t>
            </a:r>
            <a:endParaRPr lang="es-CO" dirty="0">
              <a:latin typeface="Tahoma" charset="0"/>
            </a:endParaRP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Entonces, ¿por qué tantos daños?</a:t>
            </a:r>
          </a:p>
          <a:p>
            <a:endParaRPr lang="es-CO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7440000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http://ernestovazquez.org/blog/wp-content/uploads/2010/09/inundacion-Tabas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32859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47738"/>
          </a:xfrm>
        </p:spPr>
        <p:txBody>
          <a:bodyPr/>
          <a:lstStyle/>
          <a:p>
            <a:pPr>
              <a:defRPr/>
            </a:pPr>
            <a:r>
              <a:rPr lang="es-CO" dirty="0" smtClean="0"/>
              <a:t>De inundación a desastre: causas</a:t>
            </a:r>
            <a:endParaRPr lang="es-CO" dirty="0"/>
          </a:p>
        </p:txBody>
      </p:sp>
      <p:sp>
        <p:nvSpPr>
          <p:cNvPr id="116739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>
                <a:latin typeface="Tahoma" charset="0"/>
              </a:rPr>
              <a:t>Causas “naturales”:</a:t>
            </a:r>
          </a:p>
          <a:p>
            <a:pPr lvl="1"/>
            <a:r>
              <a:rPr lang="es-CO">
                <a:latin typeface="Tahoma" charset="0"/>
              </a:rPr>
              <a:t>Cambio climático</a:t>
            </a:r>
          </a:p>
          <a:p>
            <a:pPr lvl="1"/>
            <a:r>
              <a:rPr lang="es-CO">
                <a:latin typeface="Tahoma" charset="0"/>
              </a:rPr>
              <a:t>Deforestación y sus secuelas: erosión, sedimentación.</a:t>
            </a:r>
          </a:p>
          <a:p>
            <a:pPr lvl="1"/>
            <a:r>
              <a:rPr lang="es-CO">
                <a:latin typeface="Tahoma" charset="0"/>
              </a:rPr>
              <a:t>Otras: La Niña</a:t>
            </a:r>
          </a:p>
          <a:p>
            <a:r>
              <a:rPr lang="es-CO">
                <a:latin typeface="Tahoma" charset="0"/>
              </a:rPr>
              <a:t>Causas sociales y económicas</a:t>
            </a:r>
          </a:p>
          <a:p>
            <a:pPr lvl="1"/>
            <a:r>
              <a:rPr lang="es-CO">
                <a:latin typeface="Tahoma" charset="0"/>
              </a:rPr>
              <a:t>Desequilibrios económicos y sociales</a:t>
            </a:r>
          </a:p>
          <a:p>
            <a:pPr lvl="1"/>
            <a:r>
              <a:rPr lang="es-CO">
                <a:latin typeface="Tahoma" charset="0"/>
              </a:rPr>
              <a:t>Ocupación zonas de alto riesgo y otras.</a:t>
            </a:r>
          </a:p>
          <a:p>
            <a:r>
              <a:rPr lang="es-CO">
                <a:latin typeface="Tahoma" charset="0"/>
              </a:rPr>
              <a:t>Causas tecnológicas</a:t>
            </a:r>
          </a:p>
          <a:p>
            <a:pPr lvl="1"/>
            <a:r>
              <a:rPr lang="es-CO">
                <a:latin typeface="Tahoma" charset="0"/>
              </a:rPr>
              <a:t>“Control” de inundaciones, “Adecuación de tierras” y otras</a:t>
            </a:r>
          </a:p>
          <a:p>
            <a:pPr>
              <a:buFontTx/>
              <a:buNone/>
            </a:pPr>
            <a:endParaRPr lang="es-CO">
              <a:latin typeface="Tahoma" charset="0"/>
            </a:endParaRPr>
          </a:p>
          <a:p>
            <a:pPr lvl="1">
              <a:buFontTx/>
              <a:buNone/>
            </a:pPr>
            <a:endParaRPr lang="es-CO">
              <a:latin typeface="Tahoma" charset="0"/>
            </a:endParaRPr>
          </a:p>
          <a:p>
            <a:pPr lvl="1">
              <a:buFontTx/>
              <a:buNone/>
            </a:pPr>
            <a:endParaRPr lang="es-CO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http://4.bp.blogspot.com/_qWeDcyBle5A/SD0hlUJzhlI/AAAAAAAAIkU/D_1cjGDLDOk/s400/inundaciones+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864471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CAUSAS “NATURALES” Y AMBIENTALES</a:t>
            </a:r>
            <a:endParaRPr lang="es-CO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4" descr="http://www.biodisol.com/wp-content/uploads/2009/06/eeuu-y-china-negocian-reducir-las-emisiones-de-gases-con-efecto-invernade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476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2" descr="http://t2.gstatic.com/images?q=tbn:ANd9GcQYNgsLjARl5MBo8GLEJ1U24x3LvMogflb8hWXXifyD3iVx_yu8&amp;t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643182"/>
            <a:ext cx="50990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500562" y="714356"/>
            <a:ext cx="464343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CO" dirty="0" smtClean="0"/>
              <a:t>Causas del cambio climático</a:t>
            </a:r>
            <a:endParaRPr lang="es-ES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3143248"/>
            <a:ext cx="4714876" cy="3286148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O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CO" sz="1900" dirty="0" smtClean="0"/>
              <a:t>Incremento de gases de invernadero por: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CO" sz="1900" dirty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900" dirty="0" smtClean="0"/>
              <a:t>Emisiones por quema de combustibles fósiles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900" dirty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900" dirty="0" smtClean="0"/>
              <a:t>Destrucción de los ecosistemas (deforestación)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9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900" dirty="0" smtClean="0"/>
              <a:t>Ganadería y algunos cultivos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9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900" dirty="0" smtClean="0"/>
              <a:t>Procesos naturales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7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7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7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1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CO" sz="11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400" dirty="0" smtClean="0"/>
              <a:t>Fotos cocheslujo.com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CO" sz="1400" dirty="0" smtClean="0"/>
              <a:t>Biodisol.com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3050917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575" y="609600"/>
            <a:ext cx="525462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O" dirty="0" smtClean="0"/>
              <a:t>Deforestación</a:t>
            </a:r>
            <a:endParaRPr lang="es-CO" dirty="0"/>
          </a:p>
        </p:txBody>
      </p:sp>
      <p:sp>
        <p:nvSpPr>
          <p:cNvPr id="119811" name="2 Marcador de contenido"/>
          <p:cNvSpPr>
            <a:spLocks noGrp="1"/>
          </p:cNvSpPr>
          <p:nvPr>
            <p:ph idx="4294967295"/>
          </p:nvPr>
        </p:nvSpPr>
        <p:spPr>
          <a:xfrm>
            <a:off x="4381500" y="1844675"/>
            <a:ext cx="4762500" cy="428148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s-CO" sz="2400">
                <a:latin typeface="Tahoma" charset="0"/>
              </a:rPr>
              <a:t>Con sus secuelas:</a:t>
            </a:r>
          </a:p>
          <a:p>
            <a:pPr>
              <a:buFontTx/>
              <a:buNone/>
            </a:pPr>
            <a:endParaRPr lang="es-CO" sz="2400">
              <a:latin typeface="Tahoma" charset="0"/>
            </a:endParaRPr>
          </a:p>
          <a:p>
            <a:r>
              <a:rPr lang="es-CO" sz="2400">
                <a:latin typeface="Tahoma" charset="0"/>
              </a:rPr>
              <a:t>Alteración ciclo del agua</a:t>
            </a:r>
          </a:p>
          <a:p>
            <a:endParaRPr lang="es-CO" sz="2400">
              <a:latin typeface="Tahoma" charset="0"/>
            </a:endParaRPr>
          </a:p>
          <a:p>
            <a:r>
              <a:rPr lang="es-CO" sz="2400">
                <a:latin typeface="Tahoma" charset="0"/>
              </a:rPr>
              <a:t>Aumento de escorrentía</a:t>
            </a:r>
          </a:p>
          <a:p>
            <a:endParaRPr lang="es-CO" sz="2400">
              <a:latin typeface="Tahoma" charset="0"/>
            </a:endParaRPr>
          </a:p>
          <a:p>
            <a:r>
              <a:rPr lang="es-CO" sz="2400">
                <a:latin typeface="Tahoma" charset="0"/>
              </a:rPr>
              <a:t>Erosión</a:t>
            </a:r>
          </a:p>
          <a:p>
            <a:r>
              <a:rPr lang="es-CO" sz="2400">
                <a:latin typeface="Tahoma" charset="0"/>
              </a:rPr>
              <a:t> </a:t>
            </a:r>
          </a:p>
          <a:p>
            <a:r>
              <a:rPr lang="es-CO" sz="2400">
                <a:latin typeface="Tahoma" charset="0"/>
              </a:rPr>
              <a:t>Sedimentación ríos, ciénagas y otros humedales</a:t>
            </a:r>
          </a:p>
          <a:p>
            <a:endParaRPr lang="es-CO" sz="2400">
              <a:latin typeface="Tahoma" charset="0"/>
            </a:endParaRPr>
          </a:p>
          <a:p>
            <a:endParaRPr lang="es-CO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79838" y="609600"/>
            <a:ext cx="4678362" cy="1143000"/>
          </a:xfrm>
        </p:spPr>
        <p:txBody>
          <a:bodyPr/>
          <a:lstStyle/>
          <a:p>
            <a:pPr>
              <a:defRPr/>
            </a:pPr>
            <a:r>
              <a:rPr lang="es-CO" dirty="0" smtClean="0"/>
              <a:t>Deforestación</a:t>
            </a:r>
            <a:endParaRPr lang="es-CO" dirty="0"/>
          </a:p>
        </p:txBody>
      </p:sp>
      <p:sp>
        <p:nvSpPr>
          <p:cNvPr id="120835" name="5 Marcador de contenido"/>
          <p:cNvSpPr>
            <a:spLocks noGrp="1"/>
          </p:cNvSpPr>
          <p:nvPr>
            <p:ph idx="1"/>
          </p:nvPr>
        </p:nvSpPr>
        <p:spPr>
          <a:xfrm>
            <a:off x="3929063" y="1981200"/>
            <a:ext cx="4529137" cy="4114800"/>
          </a:xfrm>
        </p:spPr>
        <p:txBody>
          <a:bodyPr/>
          <a:lstStyle/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73% del Planeta deforestado</a:t>
            </a:r>
          </a:p>
          <a:p>
            <a:endParaRPr lang="es-CO" sz="2400">
              <a:solidFill>
                <a:schemeClr val="tx1"/>
              </a:solidFill>
              <a:latin typeface="Tahoma" charset="0"/>
            </a:endParaRPr>
          </a:p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Colombia “sólo” 40%</a:t>
            </a:r>
          </a:p>
          <a:p>
            <a:endParaRPr lang="es-CO" sz="2400">
              <a:solidFill>
                <a:schemeClr val="tx1"/>
              </a:solidFill>
              <a:latin typeface="Tahoma" charset="0"/>
            </a:endParaRPr>
          </a:p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Pero Costa Caribe 80%</a:t>
            </a:r>
          </a:p>
          <a:p>
            <a:endParaRPr lang="es-CO" sz="2400">
              <a:solidFill>
                <a:schemeClr val="tx1"/>
              </a:solidFill>
              <a:latin typeface="Tahoma" charset="0"/>
            </a:endParaRPr>
          </a:p>
          <a:p>
            <a:r>
              <a:rPr lang="es-CO" sz="2400">
                <a:solidFill>
                  <a:schemeClr val="tx1"/>
                </a:solidFill>
                <a:latin typeface="Tahoma" charset="0"/>
              </a:rPr>
              <a:t>Y cuenca Magdalena 83%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http://blstb.msn.com/i/9E/771A8B95891C4B6E2811EBB7D9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180403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</a:rPr>
              <a:t>LA NIÑA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21859" name="2 Marcador de contenido"/>
          <p:cNvSpPr>
            <a:spLocks noGrp="1"/>
          </p:cNvSpPr>
          <p:nvPr>
            <p:ph idx="1"/>
          </p:nvPr>
        </p:nvSpPr>
        <p:spPr>
          <a:xfrm>
            <a:off x="714348" y="2714620"/>
            <a:ext cx="7772400" cy="3455987"/>
          </a:xfrm>
        </p:spPr>
        <p:txBody>
          <a:bodyPr/>
          <a:lstStyle/>
          <a:p>
            <a:r>
              <a:rPr lang="es-CO" dirty="0">
                <a:solidFill>
                  <a:srgbClr val="FF0000"/>
                </a:solidFill>
                <a:latin typeface="Tahoma" charset="0"/>
              </a:rPr>
              <a:t>Fenómeno lluvioso, opuesto a El Niño.</a:t>
            </a:r>
          </a:p>
          <a:p>
            <a:endParaRPr lang="es-CO" dirty="0">
              <a:solidFill>
                <a:srgbClr val="FF0000"/>
              </a:solidFill>
              <a:latin typeface="Tahoma" charset="0"/>
            </a:endParaRPr>
          </a:p>
          <a:p>
            <a:r>
              <a:rPr lang="es-CO" dirty="0">
                <a:solidFill>
                  <a:srgbClr val="FF0000"/>
                </a:solidFill>
                <a:latin typeface="Tahoma" charset="0"/>
              </a:rPr>
              <a:t>Fenómeno natural intensificado por cambio climático, deforestación, etc.</a:t>
            </a:r>
          </a:p>
          <a:p>
            <a:endParaRPr lang="es-CO" dirty="0">
              <a:solidFill>
                <a:srgbClr val="FF0000"/>
              </a:solidFill>
              <a:latin typeface="Tahoma" charset="0"/>
            </a:endParaRPr>
          </a:p>
          <a:p>
            <a:r>
              <a:rPr lang="es-CO" dirty="0">
                <a:solidFill>
                  <a:srgbClr val="FF0000"/>
                </a:solidFill>
                <a:latin typeface="Tahoma" charset="0"/>
              </a:rPr>
              <a:t>Época de vacas gordas en la Biblia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57" y="2500306"/>
            <a:ext cx="479954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5357813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/>
              <a:t>DE INUNDACIÓN A DESASTRE </a:t>
            </a:r>
            <a:endParaRPr lang="es-CO" dirty="0"/>
          </a:p>
        </p:txBody>
      </p:sp>
      <p:sp>
        <p:nvSpPr>
          <p:cNvPr id="122884" name="4 Marcador de texto"/>
          <p:cNvSpPr>
            <a:spLocks noGrp="1"/>
          </p:cNvSpPr>
          <p:nvPr>
            <p:ph idx="1"/>
          </p:nvPr>
        </p:nvSpPr>
        <p:spPr>
          <a:xfrm>
            <a:off x="685800" y="3068638"/>
            <a:ext cx="3386134" cy="36004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CO" dirty="0" smtClean="0">
                <a:latin typeface="Tahoma" charset="0"/>
              </a:rPr>
              <a:t>Causas ambientales</a:t>
            </a:r>
            <a:r>
              <a:rPr lang="es-CO" dirty="0">
                <a:latin typeface="Tahoma" charset="0"/>
              </a:rPr>
              <a:t>:</a:t>
            </a: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Contaminación</a:t>
            </a:r>
          </a:p>
          <a:p>
            <a:endParaRPr lang="es-CO" dirty="0">
              <a:latin typeface="Tahoma" charset="0"/>
            </a:endParaRPr>
          </a:p>
          <a:p>
            <a:r>
              <a:rPr lang="es-CO" dirty="0">
                <a:latin typeface="Tahoma" charset="0"/>
              </a:rPr>
              <a:t>Relleno </a:t>
            </a:r>
          </a:p>
          <a:p>
            <a:pPr>
              <a:buFontTx/>
              <a:buNone/>
            </a:pPr>
            <a:endParaRPr lang="es-CO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O" dirty="0" smtClean="0"/>
              <a:t>Resultado: </a:t>
            </a:r>
            <a:br>
              <a:rPr lang="es-CO" dirty="0" smtClean="0"/>
            </a:br>
            <a:r>
              <a:rPr lang="es-CO" dirty="0" smtClean="0"/>
              <a:t>Deterioro de los Ecosistemas naturales</a:t>
            </a:r>
            <a:endParaRPr lang="es-CO" dirty="0"/>
          </a:p>
        </p:txBody>
      </p:sp>
      <p:sp>
        <p:nvSpPr>
          <p:cNvPr id="123906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3650</TotalTime>
  <Words>3019</Words>
  <Application>Microsoft Macintosh PowerPoint</Application>
  <PresentationFormat>Presentación en pantalla (4:3)</PresentationFormat>
  <Paragraphs>776</Paragraphs>
  <Slides>154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154</vt:i4>
      </vt:variant>
    </vt:vector>
  </HeadingPairs>
  <TitlesOfParts>
    <vt:vector size="155" baseType="lpstr">
      <vt:lpstr>Tema de Office</vt:lpstr>
      <vt:lpstr>    ECOSISTEMAS MARINOS Y COSTEROS Por: Francisco A. Castillo Gonzalez-Biomar-MS.c. Gestion Ambiental Enfasis Zonas Costeras.  </vt:lpstr>
      <vt:lpstr>Zonas de luz</vt:lpstr>
      <vt:lpstr>Comunidades de seres vivos</vt:lpstr>
      <vt:lpstr>Ecosistemas Marinos</vt:lpstr>
      <vt:lpstr>Ecosistema Litoral</vt:lpstr>
      <vt:lpstr>        Fauna                       Flora</vt:lpstr>
      <vt:lpstr>Presentación de PowerPoint</vt:lpstr>
      <vt:lpstr>Ecosistema Nerítico</vt:lpstr>
      <vt:lpstr>     Fauna         Flora</vt:lpstr>
      <vt:lpstr>Presentación de PowerPoint</vt:lpstr>
      <vt:lpstr>Ecosistema Epipelágico</vt:lpstr>
      <vt:lpstr>          Fauna        Flora</vt:lpstr>
      <vt:lpstr>Presentación de PowerPoint</vt:lpstr>
      <vt:lpstr>Ecosistema Batipelágico</vt:lpstr>
      <vt:lpstr>      Fauna          Flora</vt:lpstr>
      <vt:lpstr>Presentación de PowerPoint</vt:lpstr>
      <vt:lpstr>Ecosistema Batial</vt:lpstr>
      <vt:lpstr>        Fauna          Flora</vt:lpstr>
      <vt:lpstr>Presentación de PowerPoint</vt:lpstr>
      <vt:lpstr>Ecosistema Abisal</vt:lpstr>
      <vt:lpstr>      Fauna    Flora</vt:lpstr>
      <vt:lpstr>Presentación de PowerPoint</vt:lpstr>
      <vt:lpstr>Presentación de PowerPoint</vt:lpstr>
      <vt:lpstr>Presentación de PowerPoint</vt:lpstr>
      <vt:lpstr>Destrucción de los ecosistemas</vt:lpstr>
      <vt:lpstr>Arrecife de coral</vt:lpstr>
      <vt:lpstr>Presentación de PowerPoint</vt:lpstr>
      <vt:lpstr>Presentación de PowerPoint</vt:lpstr>
      <vt:lpstr>Presentación de PowerPoint</vt:lpstr>
      <vt:lpstr>Presentación de PowerPoint</vt:lpstr>
      <vt:lpstr>Mantiene una compleja red trófica.</vt:lpstr>
      <vt:lpstr>Presentación de PowerPoint</vt:lpstr>
      <vt:lpstr>Cría del langostino</vt:lpstr>
      <vt:lpstr>La pesca</vt:lpstr>
      <vt:lpstr>Pesca tradicional</vt:lpstr>
      <vt:lpstr>Presentación de PowerPoint</vt:lpstr>
      <vt:lpstr>Presentación de PowerPoint</vt:lpstr>
      <vt:lpstr>Presentación de PowerPoint</vt:lpstr>
      <vt:lpstr>Presentación de PowerPoint</vt:lpstr>
      <vt:lpstr>TPE Bosques tropicales de hoja ancha:  Tipos Principales de Hábitat TPH</vt:lpstr>
      <vt:lpstr>Presentación de PowerPoint</vt:lpstr>
      <vt:lpstr>Ríos y corrientes de montaña</vt:lpstr>
      <vt:lpstr>Presentación de PowerPoint</vt:lpstr>
      <vt:lpstr>Ríos negros</vt:lpstr>
      <vt:lpstr>TPE Humedales (Sistemas de Aguas estancadas y/o de flujo reversible):</vt:lpstr>
      <vt:lpstr>HUMEDALES</vt:lpstr>
      <vt:lpstr>ARRECIFES DE CORAL</vt:lpstr>
      <vt:lpstr>TPE Praderas de Pastos Marinos (en toda la costa y alrededor de las islas)                                                      Pradera en Providencia</vt:lpstr>
      <vt:lpstr>TPE Litorales Rocosos</vt:lpstr>
      <vt:lpstr>TPE Litorales Arenosos</vt:lpstr>
      <vt:lpstr>Playas y turismo</vt:lpstr>
      <vt:lpstr>Estuarios</vt:lpstr>
      <vt:lpstr>Manglares:</vt:lpstr>
      <vt:lpstr>Sistemas pelágicos</vt:lpstr>
      <vt:lpstr>  Sistemas Pelágicos y Bénticos de la zona afótica (profunda)   </vt:lpstr>
      <vt:lpstr>Base natural: un balance </vt:lpstr>
      <vt:lpstr>    Bienes y servicios de los sistemas ecológicos para la sociedad</vt:lpstr>
      <vt:lpstr>Satisfacción de necesidades</vt:lpstr>
      <vt:lpstr>Productividad</vt:lpstr>
      <vt:lpstr>Equilibrio ecológico</vt:lpstr>
      <vt:lpstr>Sumideros</vt:lpstr>
      <vt:lpstr>Sumideros</vt:lpstr>
      <vt:lpstr>Sumideros</vt:lpstr>
      <vt:lpstr>Prevención de riesgos ambientales</vt:lpstr>
      <vt:lpstr>Recursos naturales</vt:lpstr>
      <vt:lpstr>Recursos naturales</vt:lpstr>
      <vt:lpstr>Recursos naturales</vt:lpstr>
      <vt:lpstr>Relaciones sociales  y usos simbólicos</vt:lpstr>
      <vt:lpstr>Relaciones sociales  y usos simbólicos</vt:lpstr>
      <vt:lpstr>Relaciones  ecosistemas - bienestar</vt:lpstr>
      <vt:lpstr>INFRAESTRUCTURA VERDE</vt:lpstr>
      <vt:lpstr>Transformación de la “Infraestructura Verde”</vt:lpstr>
      <vt:lpstr>Infraestructura Verde actual</vt:lpstr>
      <vt:lpstr>Relaciones medio ambiente - pobreza</vt:lpstr>
      <vt:lpstr> INUNDACIONES Y SEQUÍAS: de fenómeno natural a catástrofe humana</vt:lpstr>
      <vt:lpstr>CICLOS NATURALES  DE LAS PLANICIES</vt:lpstr>
      <vt:lpstr>Tierra buena de alto riesgo</vt:lpstr>
      <vt:lpstr>La naturaleza al servicio de la sociedad  </vt:lpstr>
      <vt:lpstr>Presentación de PowerPoint</vt:lpstr>
      <vt:lpstr>BIENES Y SERVICIOS ECOLÓGICOS DE LAS PLANICIES DE INUNDACIÓN</vt:lpstr>
      <vt:lpstr>Presentación de PowerPoint</vt:lpstr>
      <vt:lpstr>Áreas inundables en Colombia</vt:lpstr>
      <vt:lpstr>Inundaciones y  planicies de inundación</vt:lpstr>
      <vt:lpstr>PERO……</vt:lpstr>
      <vt:lpstr>En 2010</vt:lpstr>
      <vt:lpstr>NOSOTROS</vt:lpstr>
      <vt:lpstr>Manatí</vt:lpstr>
      <vt:lpstr>Presentación de PowerPoint</vt:lpstr>
      <vt:lpstr>Y una pregunta inquietante…</vt:lpstr>
      <vt:lpstr>Porque….</vt:lpstr>
      <vt:lpstr>Presentación de PowerPoint</vt:lpstr>
      <vt:lpstr>De inundación a desastre: causas</vt:lpstr>
      <vt:lpstr>CAUSAS “NATURALES” Y AMBIENTALES</vt:lpstr>
      <vt:lpstr>Causas del cambio climático</vt:lpstr>
      <vt:lpstr>Deforestación</vt:lpstr>
      <vt:lpstr>Deforestación</vt:lpstr>
      <vt:lpstr>LA NIÑA</vt:lpstr>
      <vt:lpstr>DE INUNDACIÓN A DESASTRE </vt:lpstr>
      <vt:lpstr>Resultado:  Deterioro de los Ecosistemas naturales</vt:lpstr>
      <vt:lpstr>DE INUNDACIÓN A DESASTRE </vt:lpstr>
      <vt:lpstr>Concentración de la propiedad</vt:lpstr>
      <vt:lpstr>Desplazamiento</vt:lpstr>
      <vt:lpstr>Resultado: Ocupación de zonas de alto riesgo</vt:lpstr>
      <vt:lpstr>CAUSAS TECNOLÓGICAS</vt:lpstr>
      <vt:lpstr>“Control” de inundaciones</vt:lpstr>
      <vt:lpstr>“Adecuación” de tierras</vt:lpstr>
      <vt:lpstr>Rellenos</vt:lpstr>
      <vt:lpstr>DE INUNDACIÓN  A DESASTRE </vt:lpstr>
      <vt:lpstr>Mississippi</vt:lpstr>
      <vt:lpstr>Mississippi</vt:lpstr>
      <vt:lpstr>Katrina</vt:lpstr>
      <vt:lpstr>Resultado:  Exceso de confianza</vt:lpstr>
      <vt:lpstr>   En síntesis:  más amenazas por intervenciones indebidas en la naturaleza      Foto ecologiaverde.com</vt:lpstr>
      <vt:lpstr>Y más vulnerabilidad  por injusticia social</vt:lpstr>
      <vt:lpstr>Pero antes…..un pronóstico favorable</vt:lpstr>
      <vt:lpstr>Vacas gordas</vt:lpstr>
      <vt:lpstr>Buenas cosechas</vt:lpstr>
      <vt:lpstr>Mejor pesca</vt:lpstr>
      <vt:lpstr>Y mejor cara…</vt:lpstr>
      <vt:lpstr>LO MALO:   Vienen las sequías?</vt:lpstr>
      <vt:lpstr>Cauces sin agua</vt:lpstr>
      <vt:lpstr>Presentación de PowerPoint</vt:lpstr>
      <vt:lpstr>Vacas flacas</vt:lpstr>
      <vt:lpstr>Presentación de PowerPoint</vt:lpstr>
      <vt:lpstr>Sobrepastoreo</vt:lpstr>
      <vt:lpstr>Desiertos avanzando</vt:lpstr>
      <vt:lpstr>Según Al Gore</vt:lpstr>
      <vt:lpstr>Para lograrlo:</vt:lpstr>
      <vt:lpstr>Para lograrlo:</vt:lpstr>
      <vt:lpstr>A modo de síntesis y propuesta</vt:lpstr>
      <vt:lpstr>Transformación de la “Infraestructura Verde”</vt:lpstr>
      <vt:lpstr>Infraestructura Verde actual</vt:lpstr>
      <vt:lpstr>Presentación de PowerPoint</vt:lpstr>
      <vt:lpstr>Ecosistemas Estratégicos</vt:lpstr>
      <vt:lpstr>INFRAESTRUCTURA VERDE Y ESTRUCTURA ECOLÓGICA PRINCIPAL</vt:lpstr>
      <vt:lpstr>Infraestructura Verde (o Ecológica)</vt:lpstr>
      <vt:lpstr>Elementos Principales de la Infraestructura Verde</vt:lpstr>
      <vt:lpstr>ORDENAMIENTO E  INFRAESTRUCTURA VERDE</vt:lpstr>
      <vt:lpstr>Aspectos Metodológicos</vt:lpstr>
      <vt:lpstr>Ordenamiento Ambiental</vt:lpstr>
      <vt:lpstr>Mecanismos</vt:lpstr>
      <vt:lpstr>FASES DEL ORDENAMIENTO</vt:lpstr>
      <vt:lpstr>APRESTAMIENTO  (Preparación)</vt:lpstr>
      <vt:lpstr>DIAGNÓSTICO  (¿cómo estamos?)</vt:lpstr>
      <vt:lpstr>FASE PROSPECTIVA  (¿qué podemos hacer?)</vt:lpstr>
      <vt:lpstr>FASE DE FORMULACIÓN  (Qué y cómo hacer)</vt:lpstr>
      <vt:lpstr>FASE DE EJECUCIÓN (Hacer)</vt:lpstr>
      <vt:lpstr>FASE DE SEGUIMIENTO Y EVALUACIÓN (Vigilar)</vt:lpstr>
      <vt:lpstr>CONTENIDO DEL PLAN DE INFRAESTRUCTURA VERDE</vt:lpstr>
      <vt:lpstr>INFRESTRUCTURA VERDE  DEL CARIBE</vt:lpstr>
      <vt:lpstr>INFRESTRUCTURA VERDE  DEL CARIBE II</vt:lpstr>
      <vt:lpstr>CONSIDERACIÓN FINAL</vt:lpstr>
      <vt:lpstr>CONSIDERACIÓN FINAL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</dc:creator>
  <cp:lastModifiedBy>Francisco Castillo</cp:lastModifiedBy>
  <cp:revision>179</cp:revision>
  <dcterms:created xsi:type="dcterms:W3CDTF">2004-03-01T23:52:39Z</dcterms:created>
  <dcterms:modified xsi:type="dcterms:W3CDTF">2017-05-01T18:39:09Z</dcterms:modified>
</cp:coreProperties>
</file>