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310" r:id="rId3"/>
    <p:sldId id="257" r:id="rId4"/>
    <p:sldId id="258" r:id="rId5"/>
    <p:sldId id="259" r:id="rId6"/>
    <p:sldId id="260" r:id="rId7"/>
    <p:sldId id="261" r:id="rId8"/>
    <p:sldId id="262" r:id="rId9"/>
    <p:sldId id="263" r:id="rId10"/>
    <p:sldId id="264" r:id="rId11"/>
    <p:sldId id="265" r:id="rId12"/>
    <p:sldId id="266"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9" r:id="rId5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60" d="100"/>
          <a:sy n="160" d="100"/>
        </p:scale>
        <p:origin x="-2688" y="-133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49CB5F-449B-475F-B8B0-FE93C487396A}" type="doc">
      <dgm:prSet loTypeId="urn:microsoft.com/office/officeart/2005/8/layout/venn1" loCatId="relationship" qsTypeId="urn:microsoft.com/office/officeart/2005/8/quickstyle/simple1" qsCatId="simple" csTypeId="urn:microsoft.com/office/officeart/2005/8/colors/colorful1#2" csCatId="colorful" phldr="1"/>
      <dgm:spPr/>
    </dgm:pt>
    <dgm:pt modelId="{2889DC3E-90D4-402B-844E-356689BEAF36}">
      <dgm:prSet phldrT="[Texto]" custT="1"/>
      <dgm:spPr/>
      <dgm:t>
        <a:bodyPr/>
        <a:lstStyle/>
        <a:p>
          <a:endParaRPr lang="es-CO" sz="1400" dirty="0" smtClean="0"/>
        </a:p>
        <a:p>
          <a:r>
            <a:rPr lang="es-CO" sz="1400" dirty="0" smtClean="0"/>
            <a:t>Gestión sectorial (Empresas)</a:t>
          </a:r>
          <a:endParaRPr lang="es-CO" sz="1400" dirty="0"/>
        </a:p>
      </dgm:t>
    </dgm:pt>
    <dgm:pt modelId="{E1E6C6B0-F779-4B39-A0B6-9BFD61C5F49F}" type="parTrans" cxnId="{1B191F02-CDA3-41B0-8942-CB21F264349E}">
      <dgm:prSet/>
      <dgm:spPr/>
      <dgm:t>
        <a:bodyPr/>
        <a:lstStyle/>
        <a:p>
          <a:endParaRPr lang="es-CO"/>
        </a:p>
      </dgm:t>
    </dgm:pt>
    <dgm:pt modelId="{F8CA1BA3-A07C-4A02-A972-498DF57D6D65}" type="sibTrans" cxnId="{1B191F02-CDA3-41B0-8942-CB21F264349E}">
      <dgm:prSet/>
      <dgm:spPr/>
      <dgm:t>
        <a:bodyPr/>
        <a:lstStyle/>
        <a:p>
          <a:endParaRPr lang="es-CO"/>
        </a:p>
      </dgm:t>
    </dgm:pt>
    <dgm:pt modelId="{EE9CCA72-927A-4B04-BC2F-290BB38718CD}">
      <dgm:prSet phldrT="[Texto]" custT="1"/>
      <dgm:spPr>
        <a:solidFill>
          <a:srgbClr val="92D050">
            <a:alpha val="50000"/>
          </a:srgbClr>
        </a:solidFill>
      </dgm:spPr>
      <dgm:t>
        <a:bodyPr/>
        <a:lstStyle/>
        <a:p>
          <a:r>
            <a:rPr lang="es-CO" sz="1400" dirty="0" smtClean="0"/>
            <a:t>     Desarrollo social</a:t>
          </a:r>
        </a:p>
        <a:p>
          <a:endParaRPr lang="es-CO" sz="1400" dirty="0"/>
        </a:p>
      </dgm:t>
    </dgm:pt>
    <dgm:pt modelId="{FE4D394E-7007-483B-B1B1-505AE31BDE91}" type="parTrans" cxnId="{F8E93336-8461-491E-8B51-345BBA934625}">
      <dgm:prSet/>
      <dgm:spPr/>
      <dgm:t>
        <a:bodyPr/>
        <a:lstStyle/>
        <a:p>
          <a:endParaRPr lang="es-CO"/>
        </a:p>
      </dgm:t>
    </dgm:pt>
    <dgm:pt modelId="{27783FDF-8566-4731-B713-3804A1ABBA9D}" type="sibTrans" cxnId="{F8E93336-8461-491E-8B51-345BBA934625}">
      <dgm:prSet/>
      <dgm:spPr/>
      <dgm:t>
        <a:bodyPr/>
        <a:lstStyle/>
        <a:p>
          <a:endParaRPr lang="es-CO"/>
        </a:p>
      </dgm:t>
    </dgm:pt>
    <dgm:pt modelId="{51D4CF24-19FF-436A-ACCE-905090DF33BE}">
      <dgm:prSet custT="1"/>
      <dgm:spPr>
        <a:solidFill>
          <a:srgbClr val="FFC000">
            <a:alpha val="50000"/>
          </a:srgbClr>
        </a:solidFill>
      </dgm:spPr>
      <dgm:t>
        <a:bodyPr/>
        <a:lstStyle/>
        <a:p>
          <a:pPr algn="ctr"/>
          <a:r>
            <a:rPr lang="es-CO" sz="1400" dirty="0" smtClean="0"/>
            <a:t>Gestión institucional</a:t>
          </a:r>
        </a:p>
      </dgm:t>
    </dgm:pt>
    <dgm:pt modelId="{780BB4E6-6973-4D13-8B3F-7DC66ECAE5A0}" type="parTrans" cxnId="{A7FD0F20-5F96-448C-9AB7-95B56C01469D}">
      <dgm:prSet/>
      <dgm:spPr/>
      <dgm:t>
        <a:bodyPr/>
        <a:lstStyle/>
        <a:p>
          <a:endParaRPr lang="es-CO"/>
        </a:p>
      </dgm:t>
    </dgm:pt>
    <dgm:pt modelId="{A271C199-3962-4EBA-87B6-5199F8B8BDD0}" type="sibTrans" cxnId="{A7FD0F20-5F96-448C-9AB7-95B56C01469D}">
      <dgm:prSet/>
      <dgm:spPr/>
      <dgm:t>
        <a:bodyPr/>
        <a:lstStyle/>
        <a:p>
          <a:endParaRPr lang="es-CO"/>
        </a:p>
      </dgm:t>
    </dgm:pt>
    <dgm:pt modelId="{4AA3E87A-321C-4121-9255-DEDE64F21D3E}" type="pres">
      <dgm:prSet presAssocID="{BC49CB5F-449B-475F-B8B0-FE93C487396A}" presName="compositeShape" presStyleCnt="0">
        <dgm:presLayoutVars>
          <dgm:chMax val="7"/>
          <dgm:dir/>
          <dgm:resizeHandles val="exact"/>
        </dgm:presLayoutVars>
      </dgm:prSet>
      <dgm:spPr/>
    </dgm:pt>
    <dgm:pt modelId="{CF124961-00AE-4E29-BE1F-61B3F42610C5}" type="pres">
      <dgm:prSet presAssocID="{2889DC3E-90D4-402B-844E-356689BEAF36}" presName="circ1" presStyleLbl="vennNode1" presStyleIdx="0" presStyleCnt="3" custScaleX="79194" custScaleY="66697" custLinFactNeighborX="-1435" custLinFactNeighborY="4520"/>
      <dgm:spPr/>
      <dgm:t>
        <a:bodyPr/>
        <a:lstStyle/>
        <a:p>
          <a:endParaRPr lang="es-CO"/>
        </a:p>
      </dgm:t>
    </dgm:pt>
    <dgm:pt modelId="{AC0ECA4F-AD74-4969-B904-3C2A3B3ADBAD}" type="pres">
      <dgm:prSet presAssocID="{2889DC3E-90D4-402B-844E-356689BEAF36}" presName="circ1Tx" presStyleLbl="revTx" presStyleIdx="0" presStyleCnt="0">
        <dgm:presLayoutVars>
          <dgm:chMax val="0"/>
          <dgm:chPref val="0"/>
          <dgm:bulletEnabled val="1"/>
        </dgm:presLayoutVars>
      </dgm:prSet>
      <dgm:spPr/>
      <dgm:t>
        <a:bodyPr/>
        <a:lstStyle/>
        <a:p>
          <a:endParaRPr lang="es-CO"/>
        </a:p>
      </dgm:t>
    </dgm:pt>
    <dgm:pt modelId="{1DD195C6-8312-487F-986D-8E3786587870}" type="pres">
      <dgm:prSet presAssocID="{EE9CCA72-927A-4B04-BC2F-290BB38718CD}" presName="circ2" presStyleLbl="vennNode1" presStyleIdx="1" presStyleCnt="3" custScaleX="79470" custScaleY="55081" custLinFactNeighborX="2900" custLinFactNeighborY="-5456"/>
      <dgm:spPr/>
      <dgm:t>
        <a:bodyPr/>
        <a:lstStyle/>
        <a:p>
          <a:endParaRPr lang="es-MX"/>
        </a:p>
      </dgm:t>
    </dgm:pt>
    <dgm:pt modelId="{C576E972-3A95-446A-8C33-0B68040E1FDF}" type="pres">
      <dgm:prSet presAssocID="{EE9CCA72-927A-4B04-BC2F-290BB38718CD}" presName="circ2Tx" presStyleLbl="revTx" presStyleIdx="0" presStyleCnt="0">
        <dgm:presLayoutVars>
          <dgm:chMax val="0"/>
          <dgm:chPref val="0"/>
          <dgm:bulletEnabled val="1"/>
        </dgm:presLayoutVars>
      </dgm:prSet>
      <dgm:spPr/>
      <dgm:t>
        <a:bodyPr/>
        <a:lstStyle/>
        <a:p>
          <a:endParaRPr lang="es-MX"/>
        </a:p>
      </dgm:t>
    </dgm:pt>
    <dgm:pt modelId="{490BC2C9-8890-48F2-8727-19B0BAB9E3D2}" type="pres">
      <dgm:prSet presAssocID="{51D4CF24-19FF-436A-ACCE-905090DF33BE}" presName="circ3" presStyleLbl="vennNode1" presStyleIdx="2" presStyleCnt="3" custScaleX="83909" custScaleY="68969" custLinFactNeighborX="-319" custLinFactNeighborY="-12401"/>
      <dgm:spPr/>
      <dgm:t>
        <a:bodyPr/>
        <a:lstStyle/>
        <a:p>
          <a:endParaRPr lang="es-MX"/>
        </a:p>
      </dgm:t>
    </dgm:pt>
    <dgm:pt modelId="{0F1AD776-D6C6-4127-ABB5-2A7D14809DC5}" type="pres">
      <dgm:prSet presAssocID="{51D4CF24-19FF-436A-ACCE-905090DF33BE}" presName="circ3Tx" presStyleLbl="revTx" presStyleIdx="0" presStyleCnt="0">
        <dgm:presLayoutVars>
          <dgm:chMax val="0"/>
          <dgm:chPref val="0"/>
          <dgm:bulletEnabled val="1"/>
        </dgm:presLayoutVars>
      </dgm:prSet>
      <dgm:spPr/>
      <dgm:t>
        <a:bodyPr/>
        <a:lstStyle/>
        <a:p>
          <a:endParaRPr lang="es-MX"/>
        </a:p>
      </dgm:t>
    </dgm:pt>
  </dgm:ptLst>
  <dgm:cxnLst>
    <dgm:cxn modelId="{0D9CF602-B990-4D5D-AAEF-2AB4CE468745}" type="presOf" srcId="{EE9CCA72-927A-4B04-BC2F-290BB38718CD}" destId="{1DD195C6-8312-487F-986D-8E3786587870}" srcOrd="0" destOrd="0" presId="urn:microsoft.com/office/officeart/2005/8/layout/venn1"/>
    <dgm:cxn modelId="{2330D993-C8BD-413E-9F06-597331B4BC0B}" type="presOf" srcId="{51D4CF24-19FF-436A-ACCE-905090DF33BE}" destId="{0F1AD776-D6C6-4127-ABB5-2A7D14809DC5}" srcOrd="1" destOrd="0" presId="urn:microsoft.com/office/officeart/2005/8/layout/venn1"/>
    <dgm:cxn modelId="{A740DC1C-1609-4F27-BE65-00EFE2C3A656}" type="presOf" srcId="{2889DC3E-90D4-402B-844E-356689BEAF36}" destId="{CF124961-00AE-4E29-BE1F-61B3F42610C5}" srcOrd="0" destOrd="0" presId="urn:microsoft.com/office/officeart/2005/8/layout/venn1"/>
    <dgm:cxn modelId="{52FC4F42-C0BE-41DC-B6DF-DBDCD4729024}" type="presOf" srcId="{EE9CCA72-927A-4B04-BC2F-290BB38718CD}" destId="{C576E972-3A95-446A-8C33-0B68040E1FDF}" srcOrd="1" destOrd="0" presId="urn:microsoft.com/office/officeart/2005/8/layout/venn1"/>
    <dgm:cxn modelId="{D309144D-D260-453E-9E34-4EE4F8F766C0}" type="presOf" srcId="{2889DC3E-90D4-402B-844E-356689BEAF36}" destId="{AC0ECA4F-AD74-4969-B904-3C2A3B3ADBAD}" srcOrd="1" destOrd="0" presId="urn:microsoft.com/office/officeart/2005/8/layout/venn1"/>
    <dgm:cxn modelId="{B5981A3D-C25F-4436-BD56-ED673D6D709D}" type="presOf" srcId="{51D4CF24-19FF-436A-ACCE-905090DF33BE}" destId="{490BC2C9-8890-48F2-8727-19B0BAB9E3D2}" srcOrd="0" destOrd="0" presId="urn:microsoft.com/office/officeart/2005/8/layout/venn1"/>
    <dgm:cxn modelId="{3B23C4A5-FF07-4828-9F20-ED63EEB97318}" type="presOf" srcId="{BC49CB5F-449B-475F-B8B0-FE93C487396A}" destId="{4AA3E87A-321C-4121-9255-DEDE64F21D3E}" srcOrd="0" destOrd="0" presId="urn:microsoft.com/office/officeart/2005/8/layout/venn1"/>
    <dgm:cxn modelId="{A7FD0F20-5F96-448C-9AB7-95B56C01469D}" srcId="{BC49CB5F-449B-475F-B8B0-FE93C487396A}" destId="{51D4CF24-19FF-436A-ACCE-905090DF33BE}" srcOrd="2" destOrd="0" parTransId="{780BB4E6-6973-4D13-8B3F-7DC66ECAE5A0}" sibTransId="{A271C199-3962-4EBA-87B6-5199F8B8BDD0}"/>
    <dgm:cxn modelId="{1B191F02-CDA3-41B0-8942-CB21F264349E}" srcId="{BC49CB5F-449B-475F-B8B0-FE93C487396A}" destId="{2889DC3E-90D4-402B-844E-356689BEAF36}" srcOrd="0" destOrd="0" parTransId="{E1E6C6B0-F779-4B39-A0B6-9BFD61C5F49F}" sibTransId="{F8CA1BA3-A07C-4A02-A972-498DF57D6D65}"/>
    <dgm:cxn modelId="{F8E93336-8461-491E-8B51-345BBA934625}" srcId="{BC49CB5F-449B-475F-B8B0-FE93C487396A}" destId="{EE9CCA72-927A-4B04-BC2F-290BB38718CD}" srcOrd="1" destOrd="0" parTransId="{FE4D394E-7007-483B-B1B1-505AE31BDE91}" sibTransId="{27783FDF-8566-4731-B713-3804A1ABBA9D}"/>
    <dgm:cxn modelId="{D542BB6E-1F1B-4736-BE7D-E6D86025061C}" type="presParOf" srcId="{4AA3E87A-321C-4121-9255-DEDE64F21D3E}" destId="{CF124961-00AE-4E29-BE1F-61B3F42610C5}" srcOrd="0" destOrd="0" presId="urn:microsoft.com/office/officeart/2005/8/layout/venn1"/>
    <dgm:cxn modelId="{C9045CA8-2C2F-4704-8DDA-FA28BF926102}" type="presParOf" srcId="{4AA3E87A-321C-4121-9255-DEDE64F21D3E}" destId="{AC0ECA4F-AD74-4969-B904-3C2A3B3ADBAD}" srcOrd="1" destOrd="0" presId="urn:microsoft.com/office/officeart/2005/8/layout/venn1"/>
    <dgm:cxn modelId="{2D55A8B7-3361-445F-BBAD-6D5E46BA5E79}" type="presParOf" srcId="{4AA3E87A-321C-4121-9255-DEDE64F21D3E}" destId="{1DD195C6-8312-487F-986D-8E3786587870}" srcOrd="2" destOrd="0" presId="urn:microsoft.com/office/officeart/2005/8/layout/venn1"/>
    <dgm:cxn modelId="{DF1B4110-22A4-4584-9A51-888691F4F37F}" type="presParOf" srcId="{4AA3E87A-321C-4121-9255-DEDE64F21D3E}" destId="{C576E972-3A95-446A-8C33-0B68040E1FDF}" srcOrd="3" destOrd="0" presId="urn:microsoft.com/office/officeart/2005/8/layout/venn1"/>
    <dgm:cxn modelId="{1A373942-D95B-4402-9292-01BD92ADE914}" type="presParOf" srcId="{4AA3E87A-321C-4121-9255-DEDE64F21D3E}" destId="{490BC2C9-8890-48F2-8727-19B0BAB9E3D2}" srcOrd="4" destOrd="0" presId="urn:microsoft.com/office/officeart/2005/8/layout/venn1"/>
    <dgm:cxn modelId="{6F93AA63-25F8-4A84-826D-70E622DF3133}" type="presParOf" srcId="{4AA3E87A-321C-4121-9255-DEDE64F21D3E}" destId="{0F1AD776-D6C6-4127-ABB5-2A7D14809DC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A75C5A-8094-4C22-BE67-47713B3E2EE3}" type="datetimeFigureOut">
              <a:rPr lang="fr-FR" smtClean="0"/>
              <a:t>1/05/17</a:t>
            </a:fld>
            <a:endParaRPr lang="fr-FR"/>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fr-F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1FAB53-87C0-4C4D-866E-83BA49F297B4}" type="slidenum">
              <a:rPr lang="fr-FR" smtClean="0"/>
              <a:t>‹Nr.›</a:t>
            </a:fld>
            <a:endParaRPr lang="fr-FR"/>
          </a:p>
        </p:txBody>
      </p:sp>
    </p:spTree>
    <p:extLst>
      <p:ext uri="{BB962C8B-B14F-4D97-AF65-F5344CB8AC3E}">
        <p14:creationId xmlns:p14="http://schemas.microsoft.com/office/powerpoint/2010/main" val="4023803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92500" lnSpcReduction="10000"/>
          </a:bodyPr>
          <a:lstStyle/>
          <a:p>
            <a:r>
              <a:rPr lang="es-CO" sz="1100" dirty="0">
                <a:solidFill>
                  <a:srgbClr val="000000"/>
                </a:solidFill>
                <a:latin typeface="Times New Roman" pitchFamily="16" charset="0"/>
              </a:rPr>
              <a:t>De los doce últimos años (1995-2006), once fi </a:t>
            </a:r>
            <a:r>
              <a:rPr lang="es-CO" sz="1100" dirty="0" err="1">
                <a:solidFill>
                  <a:srgbClr val="000000"/>
                </a:solidFill>
                <a:latin typeface="Times New Roman" pitchFamily="16" charset="0"/>
              </a:rPr>
              <a:t>guran</a:t>
            </a:r>
            <a:r>
              <a:rPr lang="es-CO" sz="1100" dirty="0">
                <a:solidFill>
                  <a:srgbClr val="000000"/>
                </a:solidFill>
                <a:latin typeface="Times New Roman" pitchFamily="16" charset="0"/>
              </a:rPr>
              <a:t> entre</a:t>
            </a:r>
          </a:p>
          <a:p>
            <a:r>
              <a:rPr lang="es-CO" sz="1100" dirty="0">
                <a:solidFill>
                  <a:srgbClr val="000000"/>
                </a:solidFill>
                <a:latin typeface="Times New Roman" pitchFamily="16" charset="0"/>
              </a:rPr>
              <a:t>los doce más cálidos en los registros instrumentales de la</a:t>
            </a:r>
          </a:p>
          <a:p>
            <a:r>
              <a:rPr lang="es-CO" sz="1100" dirty="0">
                <a:solidFill>
                  <a:srgbClr val="000000"/>
                </a:solidFill>
                <a:latin typeface="Times New Roman" pitchFamily="16" charset="0"/>
              </a:rPr>
              <a:t>temperatura de la </a:t>
            </a:r>
            <a:r>
              <a:rPr lang="es-CO" sz="1100" dirty="0" err="1">
                <a:solidFill>
                  <a:srgbClr val="000000"/>
                </a:solidFill>
                <a:latin typeface="Times New Roman" pitchFamily="16" charset="0"/>
              </a:rPr>
              <a:t>superfi</a:t>
            </a:r>
            <a:r>
              <a:rPr lang="es-CO" sz="1100" dirty="0">
                <a:solidFill>
                  <a:srgbClr val="000000"/>
                </a:solidFill>
                <a:latin typeface="Times New Roman" pitchFamily="16" charset="0"/>
              </a:rPr>
              <a:t> cie mundial (desde 1850). La tendencia</a:t>
            </a:r>
          </a:p>
          <a:p>
            <a:r>
              <a:rPr lang="es-CO" sz="1100" dirty="0">
                <a:solidFill>
                  <a:srgbClr val="000000"/>
                </a:solidFill>
                <a:latin typeface="Times New Roman" pitchFamily="16" charset="0"/>
              </a:rPr>
              <a:t>lineal a 100 años (1906-2005), cifrada en 0,74°C [entre 0,56°C</a:t>
            </a:r>
          </a:p>
          <a:p>
            <a:r>
              <a:rPr lang="es-CO" sz="1100" dirty="0">
                <a:solidFill>
                  <a:srgbClr val="000000"/>
                </a:solidFill>
                <a:latin typeface="Times New Roman" pitchFamily="16" charset="0"/>
              </a:rPr>
              <a:t>y 0,92°C]1 es superior a la tendencia correspondiente de 0,6ºC</a:t>
            </a:r>
          </a:p>
          <a:p>
            <a:r>
              <a:rPr lang="es-CO" sz="1100" dirty="0">
                <a:solidFill>
                  <a:srgbClr val="000000"/>
                </a:solidFill>
                <a:latin typeface="Times New Roman" pitchFamily="16" charset="0"/>
              </a:rPr>
              <a:t>[entre 0,4ºC y 0,8ºC] (1901-2000) indicada en el Tercer</a:t>
            </a:r>
          </a:p>
          <a:p>
            <a:r>
              <a:rPr lang="es-CO" sz="1100" dirty="0">
                <a:solidFill>
                  <a:srgbClr val="000000"/>
                </a:solidFill>
                <a:latin typeface="Times New Roman" pitchFamily="16" charset="0"/>
              </a:rPr>
              <a:t>Informe de Evaluación (TIE) (Figura RRP.1). Este aumento</a:t>
            </a:r>
          </a:p>
          <a:p>
            <a:r>
              <a:rPr lang="es-CO" sz="1100" dirty="0">
                <a:solidFill>
                  <a:srgbClr val="000000"/>
                </a:solidFill>
                <a:latin typeface="Times New Roman" pitchFamily="16" charset="0"/>
              </a:rPr>
              <a:t>de temperatura está distribuido por todo el planeta y es más</a:t>
            </a:r>
          </a:p>
          <a:p>
            <a:r>
              <a:rPr lang="es-CO" sz="1100" dirty="0">
                <a:solidFill>
                  <a:srgbClr val="000000"/>
                </a:solidFill>
                <a:latin typeface="Times New Roman" pitchFamily="16" charset="0"/>
              </a:rPr>
              <a:t>acentuado en las latitudes septentrionales superiores. Las</a:t>
            </a:r>
          </a:p>
          <a:p>
            <a:r>
              <a:rPr lang="es-CO" sz="1100" dirty="0">
                <a:solidFill>
                  <a:srgbClr val="000000"/>
                </a:solidFill>
                <a:latin typeface="Times New Roman" pitchFamily="16" charset="0"/>
              </a:rPr>
              <a:t>regiones terrestres se han calentado más aprisa que los océanos</a:t>
            </a:r>
          </a:p>
          <a:p>
            <a:r>
              <a:rPr lang="pt-BR" sz="1100" dirty="0">
                <a:solidFill>
                  <a:srgbClr val="000000"/>
                </a:solidFill>
                <a:latin typeface="Times New Roman" pitchFamily="16" charset="0"/>
              </a:rPr>
              <a:t>(Figuras RRP.2, RRP.4). </a:t>
            </a:r>
            <a:r>
              <a:rPr lang="pt-BR" sz="1100" i="1" dirty="0">
                <a:solidFill>
                  <a:srgbClr val="000000"/>
                </a:solidFill>
                <a:latin typeface="Times New Roman" pitchFamily="16" charset="0"/>
              </a:rPr>
              <a:t>{1.1, 1.2}</a:t>
            </a:r>
          </a:p>
          <a:p>
            <a:r>
              <a:rPr lang="es-CO" sz="1100" dirty="0">
                <a:solidFill>
                  <a:srgbClr val="000000"/>
                </a:solidFill>
                <a:latin typeface="Times New Roman" pitchFamily="16" charset="0"/>
              </a:rPr>
              <a:t>El aumento de nivel del mar concuerda con este calentamiento</a:t>
            </a:r>
          </a:p>
          <a:p>
            <a:r>
              <a:rPr lang="es-CO" sz="1100" dirty="0">
                <a:solidFill>
                  <a:srgbClr val="000000"/>
                </a:solidFill>
                <a:latin typeface="Times New Roman" pitchFamily="16" charset="0"/>
              </a:rPr>
              <a:t>(Figura RRP.1). En promedio, el nivel de los océanos</a:t>
            </a:r>
          </a:p>
          <a:p>
            <a:r>
              <a:rPr lang="es-CO" sz="1100" dirty="0">
                <a:solidFill>
                  <a:srgbClr val="000000"/>
                </a:solidFill>
                <a:latin typeface="Times New Roman" pitchFamily="16" charset="0"/>
              </a:rPr>
              <a:t>mundiales ha aumentado desde 1961 a un promedio de 1,8 [entre</a:t>
            </a:r>
          </a:p>
          <a:p>
            <a:r>
              <a:rPr lang="es-CO" sz="1100" dirty="0">
                <a:solidFill>
                  <a:srgbClr val="000000"/>
                </a:solidFill>
                <a:latin typeface="Times New Roman" pitchFamily="16" charset="0"/>
              </a:rPr>
              <a:t>1,3 y 2,3] mm/año, y desde 1993 a 3,1 [entre 2,4 y 3,8] mm/año,</a:t>
            </a:r>
          </a:p>
          <a:p>
            <a:r>
              <a:rPr lang="es-CO" sz="1100" dirty="0">
                <a:solidFill>
                  <a:srgbClr val="000000"/>
                </a:solidFill>
                <a:latin typeface="Times New Roman" pitchFamily="16" charset="0"/>
              </a:rPr>
              <a:t>en parte por efecto de la dilatación térmica y del deshielo de los</a:t>
            </a:r>
          </a:p>
          <a:p>
            <a:r>
              <a:rPr lang="es-CO" sz="1100" dirty="0">
                <a:solidFill>
                  <a:srgbClr val="000000"/>
                </a:solidFill>
                <a:latin typeface="Times New Roman" pitchFamily="16" charset="0"/>
              </a:rPr>
              <a:t>glaciares, de los casquetes de hielo y de los mantos de hielo polares.</a:t>
            </a:r>
          </a:p>
          <a:p>
            <a:r>
              <a:rPr lang="es-CO" sz="1100" dirty="0">
                <a:solidFill>
                  <a:srgbClr val="000000"/>
                </a:solidFill>
                <a:latin typeface="Times New Roman" pitchFamily="16" charset="0"/>
              </a:rPr>
              <a:t>No es posible dilucidar hasta qué punto esa mayor rapidez</a:t>
            </a:r>
          </a:p>
          <a:p>
            <a:r>
              <a:rPr lang="es-CO" sz="1100" dirty="0">
                <a:solidFill>
                  <a:srgbClr val="000000"/>
                </a:solidFill>
                <a:latin typeface="Times New Roman" pitchFamily="16" charset="0"/>
              </a:rPr>
              <a:t>evidenciada entre 1993 y 2003 </a:t>
            </a:r>
            <a:r>
              <a:rPr lang="es-CO" sz="1100" dirty="0" err="1">
                <a:solidFill>
                  <a:srgbClr val="000000"/>
                </a:solidFill>
                <a:latin typeface="Times New Roman" pitchFamily="16" charset="0"/>
              </a:rPr>
              <a:t>refl</a:t>
            </a:r>
            <a:r>
              <a:rPr lang="es-CO" sz="1100" dirty="0">
                <a:solidFill>
                  <a:srgbClr val="000000"/>
                </a:solidFill>
                <a:latin typeface="Times New Roman" pitchFamily="16" charset="0"/>
              </a:rPr>
              <a:t> </a:t>
            </a:r>
            <a:r>
              <a:rPr lang="es-CO" sz="1100" dirty="0" err="1">
                <a:solidFill>
                  <a:srgbClr val="000000"/>
                </a:solidFill>
                <a:latin typeface="Times New Roman" pitchFamily="16" charset="0"/>
              </a:rPr>
              <a:t>eja</a:t>
            </a:r>
            <a:r>
              <a:rPr lang="es-CO" sz="1100" dirty="0">
                <a:solidFill>
                  <a:srgbClr val="000000"/>
                </a:solidFill>
                <a:latin typeface="Times New Roman" pitchFamily="16" charset="0"/>
              </a:rPr>
              <a:t> una variación decenal, o</a:t>
            </a:r>
          </a:p>
          <a:p>
            <a:r>
              <a:rPr lang="es-CO" sz="1100" dirty="0">
                <a:solidFill>
                  <a:srgbClr val="000000"/>
                </a:solidFill>
                <a:latin typeface="Times New Roman" pitchFamily="16" charset="0"/>
              </a:rPr>
              <a:t>bien un aumento de la tendencia a largo plazo. </a:t>
            </a:r>
            <a:r>
              <a:rPr lang="es-CO" sz="1100" i="1" dirty="0">
                <a:solidFill>
                  <a:srgbClr val="000000"/>
                </a:solidFill>
                <a:latin typeface="Times New Roman" pitchFamily="16" charset="0"/>
              </a:rPr>
              <a:t>{1.1}</a:t>
            </a:r>
          </a:p>
          <a:p>
            <a:r>
              <a:rPr lang="es-CO" sz="1100" dirty="0">
                <a:solidFill>
                  <a:srgbClr val="000000"/>
                </a:solidFill>
                <a:latin typeface="Times New Roman" pitchFamily="16" charset="0"/>
              </a:rPr>
              <a:t>La disminución observada de las extensiones de nieve y de</a:t>
            </a:r>
          </a:p>
          <a:p>
            <a:r>
              <a:rPr lang="es-CO" sz="1100" dirty="0">
                <a:solidFill>
                  <a:srgbClr val="000000"/>
                </a:solidFill>
                <a:latin typeface="Times New Roman" pitchFamily="16" charset="0"/>
              </a:rPr>
              <a:t>hielo concuerda también con el calentamiento (Figura RRP.1).</a:t>
            </a:r>
          </a:p>
          <a:p>
            <a:r>
              <a:rPr lang="es-CO" sz="1100" dirty="0">
                <a:solidFill>
                  <a:srgbClr val="000000"/>
                </a:solidFill>
                <a:latin typeface="Times New Roman" pitchFamily="16" charset="0"/>
              </a:rPr>
              <a:t>Datos satelitales obtenidos desde 1978 indican que el promedio</a:t>
            </a:r>
          </a:p>
          <a:p>
            <a:r>
              <a:rPr lang="es-CO" sz="1100" dirty="0">
                <a:solidFill>
                  <a:srgbClr val="000000"/>
                </a:solidFill>
                <a:latin typeface="Times New Roman" pitchFamily="16" charset="0"/>
              </a:rPr>
              <a:t>anual de la extensión de los hielos marinos árticos ha disminuido</a:t>
            </a:r>
          </a:p>
          <a:p>
            <a:r>
              <a:rPr lang="es-CO" sz="1100" dirty="0">
                <a:solidFill>
                  <a:srgbClr val="000000"/>
                </a:solidFill>
                <a:latin typeface="Times New Roman" pitchFamily="16" charset="0"/>
              </a:rPr>
              <a:t>en un 2,7 [entre 2,1 y 3,3] % por decenio, con disminuciones</a:t>
            </a:r>
          </a:p>
          <a:p>
            <a:r>
              <a:rPr lang="es-CO" sz="1100" dirty="0">
                <a:solidFill>
                  <a:srgbClr val="000000"/>
                </a:solidFill>
                <a:latin typeface="Times New Roman" pitchFamily="16" charset="0"/>
              </a:rPr>
              <a:t>estivales aun más acentuadas, de 7,4 [entre 5,0 y 9,8] % por</a:t>
            </a:r>
          </a:p>
          <a:p>
            <a:r>
              <a:rPr lang="es-CO" sz="1100" dirty="0">
                <a:solidFill>
                  <a:srgbClr val="000000"/>
                </a:solidFill>
                <a:latin typeface="Times New Roman" pitchFamily="16" charset="0"/>
              </a:rPr>
              <a:t>decenio. En promedio, los glaciares de montaña y la cubierta</a:t>
            </a:r>
          </a:p>
          <a:p>
            <a:r>
              <a:rPr lang="es-CO" sz="1100" dirty="0">
                <a:solidFill>
                  <a:srgbClr val="000000"/>
                </a:solidFill>
                <a:latin typeface="Times New Roman" pitchFamily="16" charset="0"/>
              </a:rPr>
              <a:t>de nieve han disminuido en ambos hemisferios. </a:t>
            </a:r>
            <a:r>
              <a:rPr lang="es-CO" sz="1100" i="1" dirty="0">
                <a:solidFill>
                  <a:srgbClr val="000000"/>
                </a:solidFill>
                <a:latin typeface="Times New Roman" pitchFamily="16" charset="0"/>
              </a:rPr>
              <a:t>{1.1}</a:t>
            </a:r>
            <a:endParaRPr lang="es-CO" dirty="0"/>
          </a:p>
        </p:txBody>
      </p:sp>
      <p:sp>
        <p:nvSpPr>
          <p:cNvPr id="4" name="3 Marcador de número de diapositiva"/>
          <p:cNvSpPr>
            <a:spLocks noGrp="1"/>
          </p:cNvSpPr>
          <p:nvPr>
            <p:ph type="sldNum" idx="10"/>
          </p:nvPr>
        </p:nvSpPr>
        <p:spPr/>
        <p:txBody>
          <a:bodyPr/>
          <a:lstStyle/>
          <a:p>
            <a:pPr>
              <a:defRPr/>
            </a:pPr>
            <a:fld id="{F62DC380-D1F6-4433-97D0-CD3ABFE7A199}" type="slidenum">
              <a:rPr lang="es-ES_tradnl" smtClean="0"/>
              <a:pPr>
                <a:defRPr/>
              </a:pPr>
              <a:t>4</a:t>
            </a:fld>
            <a:endParaRPr lang="es-ES_trad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CO" sz="1100" dirty="0">
                <a:solidFill>
                  <a:srgbClr val="000000"/>
                </a:solidFill>
                <a:latin typeface="Times New Roman" pitchFamily="16" charset="0"/>
              </a:rPr>
              <a:t>Características mas </a:t>
            </a:r>
            <a:r>
              <a:rPr lang="es-CO" sz="1100" dirty="0" err="1">
                <a:solidFill>
                  <a:srgbClr val="000000"/>
                </a:solidFill>
                <a:latin typeface="Times New Roman" pitchFamily="16" charset="0"/>
              </a:rPr>
              <a:t>sobresalienstes</a:t>
            </a:r>
            <a:r>
              <a:rPr lang="es-CO" sz="1100" dirty="0">
                <a:solidFill>
                  <a:srgbClr val="000000"/>
                </a:solidFill>
                <a:latin typeface="Times New Roman" pitchFamily="16" charset="0"/>
              </a:rPr>
              <a:t> de los escenarios esperados, con base en los resultados de los modelos corridos por el </a:t>
            </a:r>
            <a:r>
              <a:rPr lang="es-CO" sz="1100" dirty="0" err="1">
                <a:solidFill>
                  <a:srgbClr val="000000"/>
                </a:solidFill>
                <a:latin typeface="Times New Roman" pitchFamily="16" charset="0"/>
              </a:rPr>
              <a:t>ideam-ruiz</a:t>
            </a:r>
            <a:r>
              <a:rPr lang="es-CO" sz="1100" dirty="0">
                <a:solidFill>
                  <a:srgbClr val="000000"/>
                </a:solidFill>
                <a:latin typeface="Times New Roman" pitchFamily="16" charset="0"/>
              </a:rPr>
              <a:t> (2010) para el periodo 2011-2040</a:t>
            </a:r>
          </a:p>
          <a:p>
            <a:r>
              <a:rPr lang="es-CO" sz="1100" dirty="0">
                <a:solidFill>
                  <a:srgbClr val="000000"/>
                </a:solidFill>
                <a:latin typeface="Times New Roman" pitchFamily="16" charset="0"/>
              </a:rPr>
              <a:t> </a:t>
            </a:r>
          </a:p>
          <a:p>
            <a:r>
              <a:rPr lang="es-CO" sz="1100" dirty="0">
                <a:solidFill>
                  <a:srgbClr val="000000"/>
                </a:solidFill>
                <a:latin typeface="Times New Roman" pitchFamily="16" charset="0"/>
              </a:rPr>
              <a:t>Temperatura</a:t>
            </a:r>
          </a:p>
          <a:p>
            <a:r>
              <a:rPr lang="es-CO" sz="1100" dirty="0">
                <a:solidFill>
                  <a:srgbClr val="000000"/>
                </a:solidFill>
                <a:latin typeface="Times New Roman" pitchFamily="16" charset="0"/>
              </a:rPr>
              <a:t>Los mayores cambios en la </a:t>
            </a:r>
            <a:r>
              <a:rPr lang="es-CO" sz="1100" dirty="0" err="1">
                <a:solidFill>
                  <a:srgbClr val="000000"/>
                </a:solidFill>
                <a:latin typeface="Times New Roman" pitchFamily="16" charset="0"/>
              </a:rPr>
              <a:t>termpreatra</a:t>
            </a:r>
            <a:r>
              <a:rPr lang="es-CO" sz="1100" dirty="0">
                <a:solidFill>
                  <a:srgbClr val="000000"/>
                </a:solidFill>
                <a:latin typeface="Times New Roman" pitchFamily="16" charset="0"/>
              </a:rPr>
              <a:t> </a:t>
            </a:r>
            <a:r>
              <a:rPr lang="es-CO" sz="1100" dirty="0" err="1">
                <a:solidFill>
                  <a:srgbClr val="000000"/>
                </a:solidFill>
                <a:latin typeface="Times New Roman" pitchFamily="16" charset="0"/>
              </a:rPr>
              <a:t>delaire</a:t>
            </a:r>
            <a:r>
              <a:rPr lang="es-CO" sz="1100" dirty="0">
                <a:solidFill>
                  <a:srgbClr val="000000"/>
                </a:solidFill>
                <a:latin typeface="Times New Roman" pitchFamily="16" charset="0"/>
              </a:rPr>
              <a:t> se tendrían principalmente en las </a:t>
            </a:r>
            <a:r>
              <a:rPr lang="es-CO" sz="1100" dirty="0" err="1">
                <a:solidFill>
                  <a:srgbClr val="000000"/>
                </a:solidFill>
                <a:latin typeface="Times New Roman" pitchFamily="16" charset="0"/>
              </a:rPr>
              <a:t>termperaturas</a:t>
            </a:r>
            <a:r>
              <a:rPr lang="es-CO" sz="1100" dirty="0">
                <a:solidFill>
                  <a:srgbClr val="000000"/>
                </a:solidFill>
                <a:latin typeface="Times New Roman" pitchFamily="16" charset="0"/>
              </a:rPr>
              <a:t> máximas en diferente </a:t>
            </a:r>
            <a:r>
              <a:rPr lang="es-CO" sz="1100" dirty="0" err="1">
                <a:solidFill>
                  <a:srgbClr val="000000"/>
                </a:solidFill>
                <a:latin typeface="Times New Roman" pitchFamily="16" charset="0"/>
              </a:rPr>
              <a:t>areas</a:t>
            </a:r>
            <a:r>
              <a:rPr lang="es-CO" sz="1100" dirty="0">
                <a:solidFill>
                  <a:srgbClr val="000000"/>
                </a:solidFill>
                <a:latin typeface="Times New Roman" pitchFamily="16" charset="0"/>
              </a:rPr>
              <a:t> de los departamentos de Tolima, cauca y </a:t>
            </a:r>
            <a:r>
              <a:rPr lang="es-CO" sz="1100" dirty="0" err="1">
                <a:solidFill>
                  <a:srgbClr val="000000"/>
                </a:solidFill>
                <a:latin typeface="Times New Roman" pitchFamily="16" charset="0"/>
              </a:rPr>
              <a:t>vlla</a:t>
            </a:r>
            <a:r>
              <a:rPr lang="es-CO" sz="1100" dirty="0">
                <a:solidFill>
                  <a:srgbClr val="000000"/>
                </a:solidFill>
                <a:latin typeface="Times New Roman" pitchFamily="16" charset="0"/>
              </a:rPr>
              <a:t> del cauca.</a:t>
            </a:r>
          </a:p>
          <a:p>
            <a:r>
              <a:rPr lang="es-CO" sz="1100" dirty="0">
                <a:solidFill>
                  <a:srgbClr val="000000"/>
                </a:solidFill>
                <a:latin typeface="Times New Roman" pitchFamily="16" charset="0"/>
              </a:rPr>
              <a:t>Los aumentos mas significativos de la t media se observan en gran parte de la región Caribe y andina , los valores oscilan entre 3 y 4ºC</a:t>
            </a:r>
          </a:p>
          <a:p>
            <a:r>
              <a:rPr lang="es-CO" sz="1100" dirty="0">
                <a:solidFill>
                  <a:srgbClr val="000000"/>
                </a:solidFill>
                <a:latin typeface="Times New Roman" pitchFamily="16" charset="0"/>
              </a:rPr>
              <a:t> </a:t>
            </a:r>
          </a:p>
          <a:p>
            <a:r>
              <a:rPr lang="es-CO" sz="1100" dirty="0">
                <a:solidFill>
                  <a:srgbClr val="000000"/>
                </a:solidFill>
                <a:latin typeface="Times New Roman" pitchFamily="16" charset="0"/>
              </a:rPr>
              <a:t>Precipitación</a:t>
            </a:r>
          </a:p>
          <a:p>
            <a:r>
              <a:rPr lang="es-CO" sz="1100" dirty="0">
                <a:solidFill>
                  <a:srgbClr val="000000"/>
                </a:solidFill>
                <a:latin typeface="Times New Roman" pitchFamily="16" charset="0"/>
              </a:rPr>
              <a:t>Las zonas que en </a:t>
            </a:r>
            <a:r>
              <a:rPr lang="es-CO" sz="1100" dirty="0" err="1">
                <a:solidFill>
                  <a:srgbClr val="000000"/>
                </a:solidFill>
                <a:latin typeface="Times New Roman" pitchFamily="16" charset="0"/>
              </a:rPr>
              <a:t>promedioa</a:t>
            </a:r>
            <a:r>
              <a:rPr lang="es-CO" sz="1100" dirty="0">
                <a:solidFill>
                  <a:srgbClr val="000000"/>
                </a:solidFill>
                <a:latin typeface="Times New Roman" pitchFamily="16" charset="0"/>
              </a:rPr>
              <a:t>, para </a:t>
            </a:r>
            <a:r>
              <a:rPr lang="es-CO" sz="1100" dirty="0" err="1">
                <a:solidFill>
                  <a:srgbClr val="000000"/>
                </a:solidFill>
                <a:latin typeface="Times New Roman" pitchFamily="16" charset="0"/>
              </a:rPr>
              <a:t>fn</a:t>
            </a:r>
            <a:r>
              <a:rPr lang="es-CO" sz="1100" dirty="0">
                <a:solidFill>
                  <a:srgbClr val="000000"/>
                </a:solidFill>
                <a:latin typeface="Times New Roman" pitchFamily="16" charset="0"/>
              </a:rPr>
              <a:t> del siglo </a:t>
            </a:r>
            <a:r>
              <a:rPr lang="es-CO" sz="1100" dirty="0" err="1">
                <a:solidFill>
                  <a:srgbClr val="000000"/>
                </a:solidFill>
                <a:latin typeface="Times New Roman" pitchFamily="16" charset="0"/>
              </a:rPr>
              <a:t>xxi</a:t>
            </a:r>
            <a:r>
              <a:rPr lang="es-CO" sz="1100" dirty="0">
                <a:solidFill>
                  <a:srgbClr val="000000"/>
                </a:solidFill>
                <a:latin typeface="Times New Roman" pitchFamily="16" charset="0"/>
              </a:rPr>
              <a:t> , presentarían las mayores </a:t>
            </a:r>
            <a:r>
              <a:rPr lang="es-CO" sz="1100" dirty="0" err="1">
                <a:solidFill>
                  <a:srgbClr val="000000"/>
                </a:solidFill>
                <a:latin typeface="Times New Roman" pitchFamily="16" charset="0"/>
              </a:rPr>
              <a:t>reduccionde</a:t>
            </a:r>
            <a:r>
              <a:rPr lang="es-CO" sz="1100" dirty="0">
                <a:solidFill>
                  <a:srgbClr val="000000"/>
                </a:solidFill>
                <a:latin typeface="Times New Roman" pitchFamily="16" charset="0"/>
              </a:rPr>
              <a:t>  precipitación estarían ubicadas en los </a:t>
            </a:r>
            <a:r>
              <a:rPr lang="es-CO" sz="1100" dirty="0" err="1">
                <a:solidFill>
                  <a:srgbClr val="000000"/>
                </a:solidFill>
                <a:latin typeface="Times New Roman" pitchFamily="16" charset="0"/>
              </a:rPr>
              <a:t>deparamente</a:t>
            </a:r>
            <a:r>
              <a:rPr lang="es-CO" sz="1100" dirty="0">
                <a:solidFill>
                  <a:srgbClr val="000000"/>
                </a:solidFill>
                <a:latin typeface="Times New Roman" pitchFamily="16" charset="0"/>
              </a:rPr>
              <a:t> de </a:t>
            </a:r>
            <a:r>
              <a:rPr lang="es-CO" sz="1100" dirty="0" err="1">
                <a:solidFill>
                  <a:srgbClr val="000000"/>
                </a:solidFill>
                <a:latin typeface="Times New Roman" pitchFamily="16" charset="0"/>
              </a:rPr>
              <a:t>hile,a</a:t>
            </a:r>
            <a:r>
              <a:rPr lang="es-CO" sz="1100" dirty="0">
                <a:solidFill>
                  <a:srgbClr val="000000"/>
                </a:solidFill>
                <a:latin typeface="Times New Roman" pitchFamily="16" charset="0"/>
              </a:rPr>
              <a:t> </a:t>
            </a:r>
            <a:r>
              <a:rPr lang="es-CO" sz="1100" dirty="0" err="1">
                <a:solidFill>
                  <a:srgbClr val="000000"/>
                </a:solidFill>
                <a:latin typeface="Times New Roman" pitchFamily="16" charset="0"/>
              </a:rPr>
              <a:t>put</a:t>
            </a:r>
            <a:r>
              <a:rPr lang="es-CO" sz="1100" dirty="0">
                <a:solidFill>
                  <a:srgbClr val="000000"/>
                </a:solidFill>
                <a:latin typeface="Times New Roman" pitchFamily="16" charset="0"/>
              </a:rPr>
              <a:t>…</a:t>
            </a:r>
            <a:r>
              <a:rPr lang="es-CO" sz="1100" dirty="0" err="1">
                <a:solidFill>
                  <a:srgbClr val="000000"/>
                </a:solidFill>
                <a:latin typeface="Times New Roman" pitchFamily="16" charset="0"/>
              </a:rPr>
              <a:t>narino</a:t>
            </a:r>
            <a:r>
              <a:rPr lang="es-CO" sz="1100" dirty="0">
                <a:solidFill>
                  <a:srgbClr val="000000"/>
                </a:solidFill>
                <a:latin typeface="Times New Roman" pitchFamily="16" charset="0"/>
              </a:rPr>
              <a:t>, cauda, </a:t>
            </a:r>
            <a:r>
              <a:rPr lang="es-CO" sz="1100" dirty="0" err="1">
                <a:solidFill>
                  <a:srgbClr val="000000"/>
                </a:solidFill>
                <a:latin typeface="Times New Roman" pitchFamily="16" charset="0"/>
              </a:rPr>
              <a:t>tolina</a:t>
            </a:r>
            <a:r>
              <a:rPr lang="es-CO" sz="1100" dirty="0">
                <a:solidFill>
                  <a:srgbClr val="000000"/>
                </a:solidFill>
                <a:latin typeface="Times New Roman" pitchFamily="16" charset="0"/>
              </a:rPr>
              <a:t>, corbo, </a:t>
            </a:r>
            <a:r>
              <a:rPr lang="es-CO" sz="1100" dirty="0" err="1">
                <a:solidFill>
                  <a:srgbClr val="000000"/>
                </a:solidFill>
                <a:latin typeface="Times New Roman" pitchFamily="16" charset="0"/>
              </a:rPr>
              <a:t>blivar</a:t>
            </a:r>
            <a:r>
              <a:rPr lang="es-CO" sz="1100" dirty="0">
                <a:solidFill>
                  <a:srgbClr val="000000"/>
                </a:solidFill>
                <a:latin typeface="Times New Roman" pitchFamily="16" charset="0"/>
              </a:rPr>
              <a:t> y Risaralda, donde las lluvias se reducirán cerca al 15% con respecto a la climatología de 1971-2000</a:t>
            </a:r>
          </a:p>
          <a:p>
            <a:endParaRPr lang="es-CO" dirty="0"/>
          </a:p>
        </p:txBody>
      </p:sp>
      <p:sp>
        <p:nvSpPr>
          <p:cNvPr id="4" name="3 Marcador de número de diapositiva"/>
          <p:cNvSpPr>
            <a:spLocks noGrp="1"/>
          </p:cNvSpPr>
          <p:nvPr>
            <p:ph type="sldNum" idx="10"/>
          </p:nvPr>
        </p:nvSpPr>
        <p:spPr/>
        <p:txBody>
          <a:bodyPr/>
          <a:lstStyle/>
          <a:p>
            <a:pPr>
              <a:defRPr/>
            </a:pPr>
            <a:fld id="{F62DC380-D1F6-4433-97D0-CD3ABFE7A199}" type="slidenum">
              <a:rPr lang="es-ES_tradnl" smtClean="0"/>
              <a:pPr>
                <a:defRPr/>
              </a:pPr>
              <a:t>30</a:t>
            </a:fld>
            <a:endParaRPr lang="es-ES_trad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CO" sz="1100" dirty="0">
                <a:solidFill>
                  <a:srgbClr val="000000"/>
                </a:solidFill>
                <a:latin typeface="Times New Roman" pitchFamily="16" charset="0"/>
              </a:rPr>
              <a:t>Características mas </a:t>
            </a:r>
            <a:r>
              <a:rPr lang="es-CO" sz="1100" dirty="0" err="1">
                <a:solidFill>
                  <a:srgbClr val="000000"/>
                </a:solidFill>
                <a:latin typeface="Times New Roman" pitchFamily="16" charset="0"/>
              </a:rPr>
              <a:t>sobresalienstes</a:t>
            </a:r>
            <a:r>
              <a:rPr lang="es-CO" sz="1100" dirty="0">
                <a:solidFill>
                  <a:srgbClr val="000000"/>
                </a:solidFill>
                <a:latin typeface="Times New Roman" pitchFamily="16" charset="0"/>
              </a:rPr>
              <a:t> de los escenarios esperados, con base en los resultados de los modelos corridos por el </a:t>
            </a:r>
            <a:r>
              <a:rPr lang="es-CO" sz="1100" dirty="0" err="1">
                <a:solidFill>
                  <a:srgbClr val="000000"/>
                </a:solidFill>
                <a:latin typeface="Times New Roman" pitchFamily="16" charset="0"/>
              </a:rPr>
              <a:t>ideam-ruiz</a:t>
            </a:r>
            <a:r>
              <a:rPr lang="es-CO" sz="1100" dirty="0">
                <a:solidFill>
                  <a:srgbClr val="000000"/>
                </a:solidFill>
                <a:latin typeface="Times New Roman" pitchFamily="16" charset="0"/>
              </a:rPr>
              <a:t> (2010) para el periodo 2011-2040</a:t>
            </a:r>
          </a:p>
          <a:p>
            <a:r>
              <a:rPr lang="es-CO" sz="1100" dirty="0">
                <a:solidFill>
                  <a:srgbClr val="000000"/>
                </a:solidFill>
                <a:latin typeface="Times New Roman" pitchFamily="16" charset="0"/>
              </a:rPr>
              <a:t> </a:t>
            </a:r>
          </a:p>
          <a:p>
            <a:r>
              <a:rPr lang="es-CO" sz="1100" dirty="0">
                <a:solidFill>
                  <a:srgbClr val="000000"/>
                </a:solidFill>
                <a:latin typeface="Times New Roman" pitchFamily="16" charset="0"/>
              </a:rPr>
              <a:t>Temperatura</a:t>
            </a:r>
          </a:p>
          <a:p>
            <a:r>
              <a:rPr lang="es-CO" sz="1100" dirty="0">
                <a:solidFill>
                  <a:srgbClr val="000000"/>
                </a:solidFill>
                <a:latin typeface="Times New Roman" pitchFamily="16" charset="0"/>
              </a:rPr>
              <a:t>Los mayores cambios en la </a:t>
            </a:r>
            <a:r>
              <a:rPr lang="es-CO" sz="1100" dirty="0" err="1">
                <a:solidFill>
                  <a:srgbClr val="000000"/>
                </a:solidFill>
                <a:latin typeface="Times New Roman" pitchFamily="16" charset="0"/>
              </a:rPr>
              <a:t>termpreatra</a:t>
            </a:r>
            <a:r>
              <a:rPr lang="es-CO" sz="1100" dirty="0">
                <a:solidFill>
                  <a:srgbClr val="000000"/>
                </a:solidFill>
                <a:latin typeface="Times New Roman" pitchFamily="16" charset="0"/>
              </a:rPr>
              <a:t> </a:t>
            </a:r>
            <a:r>
              <a:rPr lang="es-CO" sz="1100" dirty="0" err="1">
                <a:solidFill>
                  <a:srgbClr val="000000"/>
                </a:solidFill>
                <a:latin typeface="Times New Roman" pitchFamily="16" charset="0"/>
              </a:rPr>
              <a:t>delaire</a:t>
            </a:r>
            <a:r>
              <a:rPr lang="es-CO" sz="1100" dirty="0">
                <a:solidFill>
                  <a:srgbClr val="000000"/>
                </a:solidFill>
                <a:latin typeface="Times New Roman" pitchFamily="16" charset="0"/>
              </a:rPr>
              <a:t> se tendrían principalmente en las </a:t>
            </a:r>
            <a:r>
              <a:rPr lang="es-CO" sz="1100" dirty="0" err="1">
                <a:solidFill>
                  <a:srgbClr val="000000"/>
                </a:solidFill>
                <a:latin typeface="Times New Roman" pitchFamily="16" charset="0"/>
              </a:rPr>
              <a:t>termperaturas</a:t>
            </a:r>
            <a:r>
              <a:rPr lang="es-CO" sz="1100" dirty="0">
                <a:solidFill>
                  <a:srgbClr val="000000"/>
                </a:solidFill>
                <a:latin typeface="Times New Roman" pitchFamily="16" charset="0"/>
              </a:rPr>
              <a:t> máximas en diferente </a:t>
            </a:r>
            <a:r>
              <a:rPr lang="es-CO" sz="1100" dirty="0" err="1">
                <a:solidFill>
                  <a:srgbClr val="000000"/>
                </a:solidFill>
                <a:latin typeface="Times New Roman" pitchFamily="16" charset="0"/>
              </a:rPr>
              <a:t>areas</a:t>
            </a:r>
            <a:r>
              <a:rPr lang="es-CO" sz="1100" dirty="0">
                <a:solidFill>
                  <a:srgbClr val="000000"/>
                </a:solidFill>
                <a:latin typeface="Times New Roman" pitchFamily="16" charset="0"/>
              </a:rPr>
              <a:t> de los departamentos de Tolima, cauca y </a:t>
            </a:r>
            <a:r>
              <a:rPr lang="es-CO" sz="1100" dirty="0" err="1">
                <a:solidFill>
                  <a:srgbClr val="000000"/>
                </a:solidFill>
                <a:latin typeface="Times New Roman" pitchFamily="16" charset="0"/>
              </a:rPr>
              <a:t>vlla</a:t>
            </a:r>
            <a:r>
              <a:rPr lang="es-CO" sz="1100" dirty="0">
                <a:solidFill>
                  <a:srgbClr val="000000"/>
                </a:solidFill>
                <a:latin typeface="Times New Roman" pitchFamily="16" charset="0"/>
              </a:rPr>
              <a:t> del cauca.</a:t>
            </a:r>
          </a:p>
          <a:p>
            <a:r>
              <a:rPr lang="es-CO" sz="1100" dirty="0">
                <a:solidFill>
                  <a:srgbClr val="000000"/>
                </a:solidFill>
                <a:latin typeface="Times New Roman" pitchFamily="16" charset="0"/>
              </a:rPr>
              <a:t>Los aumentos mas significativos de la t media se observan en gran parte de la región Caribe y andina , los valores oscilan entre 3 y 4ºC</a:t>
            </a:r>
          </a:p>
          <a:p>
            <a:r>
              <a:rPr lang="es-CO" sz="1100" dirty="0">
                <a:solidFill>
                  <a:srgbClr val="000000"/>
                </a:solidFill>
                <a:latin typeface="Times New Roman" pitchFamily="16" charset="0"/>
              </a:rPr>
              <a:t> </a:t>
            </a:r>
          </a:p>
          <a:p>
            <a:r>
              <a:rPr lang="es-CO" sz="1100" dirty="0">
                <a:solidFill>
                  <a:srgbClr val="000000"/>
                </a:solidFill>
                <a:latin typeface="Times New Roman" pitchFamily="16" charset="0"/>
              </a:rPr>
              <a:t>Precipitación</a:t>
            </a:r>
          </a:p>
          <a:p>
            <a:r>
              <a:rPr lang="es-CO" sz="1100" dirty="0">
                <a:solidFill>
                  <a:srgbClr val="000000"/>
                </a:solidFill>
                <a:latin typeface="Times New Roman" pitchFamily="16" charset="0"/>
              </a:rPr>
              <a:t>Las zonas que en </a:t>
            </a:r>
            <a:r>
              <a:rPr lang="es-CO" sz="1100" dirty="0" err="1">
                <a:solidFill>
                  <a:srgbClr val="000000"/>
                </a:solidFill>
                <a:latin typeface="Times New Roman" pitchFamily="16" charset="0"/>
              </a:rPr>
              <a:t>promedioa</a:t>
            </a:r>
            <a:r>
              <a:rPr lang="es-CO" sz="1100" dirty="0">
                <a:solidFill>
                  <a:srgbClr val="000000"/>
                </a:solidFill>
                <a:latin typeface="Times New Roman" pitchFamily="16" charset="0"/>
              </a:rPr>
              <a:t>, para </a:t>
            </a:r>
            <a:r>
              <a:rPr lang="es-CO" sz="1100" dirty="0" err="1">
                <a:solidFill>
                  <a:srgbClr val="000000"/>
                </a:solidFill>
                <a:latin typeface="Times New Roman" pitchFamily="16" charset="0"/>
              </a:rPr>
              <a:t>fn</a:t>
            </a:r>
            <a:r>
              <a:rPr lang="es-CO" sz="1100" dirty="0">
                <a:solidFill>
                  <a:srgbClr val="000000"/>
                </a:solidFill>
                <a:latin typeface="Times New Roman" pitchFamily="16" charset="0"/>
              </a:rPr>
              <a:t> del siglo </a:t>
            </a:r>
            <a:r>
              <a:rPr lang="es-CO" sz="1100" dirty="0" err="1">
                <a:solidFill>
                  <a:srgbClr val="000000"/>
                </a:solidFill>
                <a:latin typeface="Times New Roman" pitchFamily="16" charset="0"/>
              </a:rPr>
              <a:t>xxi</a:t>
            </a:r>
            <a:r>
              <a:rPr lang="es-CO" sz="1100" dirty="0">
                <a:solidFill>
                  <a:srgbClr val="000000"/>
                </a:solidFill>
                <a:latin typeface="Times New Roman" pitchFamily="16" charset="0"/>
              </a:rPr>
              <a:t> , presentarían las mayores </a:t>
            </a:r>
            <a:r>
              <a:rPr lang="es-CO" sz="1100" dirty="0" err="1">
                <a:solidFill>
                  <a:srgbClr val="000000"/>
                </a:solidFill>
                <a:latin typeface="Times New Roman" pitchFamily="16" charset="0"/>
              </a:rPr>
              <a:t>reduccionde</a:t>
            </a:r>
            <a:r>
              <a:rPr lang="es-CO" sz="1100" dirty="0">
                <a:solidFill>
                  <a:srgbClr val="000000"/>
                </a:solidFill>
                <a:latin typeface="Times New Roman" pitchFamily="16" charset="0"/>
              </a:rPr>
              <a:t>  precipitación estarían ubicadas en los </a:t>
            </a:r>
            <a:r>
              <a:rPr lang="es-CO" sz="1100" dirty="0" err="1">
                <a:solidFill>
                  <a:srgbClr val="000000"/>
                </a:solidFill>
                <a:latin typeface="Times New Roman" pitchFamily="16" charset="0"/>
              </a:rPr>
              <a:t>deparamente</a:t>
            </a:r>
            <a:r>
              <a:rPr lang="es-CO" sz="1100" dirty="0">
                <a:solidFill>
                  <a:srgbClr val="000000"/>
                </a:solidFill>
                <a:latin typeface="Times New Roman" pitchFamily="16" charset="0"/>
              </a:rPr>
              <a:t> de </a:t>
            </a:r>
            <a:r>
              <a:rPr lang="es-CO" sz="1100" dirty="0" err="1">
                <a:solidFill>
                  <a:srgbClr val="000000"/>
                </a:solidFill>
                <a:latin typeface="Times New Roman" pitchFamily="16" charset="0"/>
              </a:rPr>
              <a:t>hile,a</a:t>
            </a:r>
            <a:r>
              <a:rPr lang="es-CO" sz="1100" dirty="0">
                <a:solidFill>
                  <a:srgbClr val="000000"/>
                </a:solidFill>
                <a:latin typeface="Times New Roman" pitchFamily="16" charset="0"/>
              </a:rPr>
              <a:t> </a:t>
            </a:r>
            <a:r>
              <a:rPr lang="es-CO" sz="1100" dirty="0" err="1">
                <a:solidFill>
                  <a:srgbClr val="000000"/>
                </a:solidFill>
                <a:latin typeface="Times New Roman" pitchFamily="16" charset="0"/>
              </a:rPr>
              <a:t>put</a:t>
            </a:r>
            <a:r>
              <a:rPr lang="es-CO" sz="1100" dirty="0">
                <a:solidFill>
                  <a:srgbClr val="000000"/>
                </a:solidFill>
                <a:latin typeface="Times New Roman" pitchFamily="16" charset="0"/>
              </a:rPr>
              <a:t>…</a:t>
            </a:r>
            <a:r>
              <a:rPr lang="es-CO" sz="1100" dirty="0" err="1">
                <a:solidFill>
                  <a:srgbClr val="000000"/>
                </a:solidFill>
                <a:latin typeface="Times New Roman" pitchFamily="16" charset="0"/>
              </a:rPr>
              <a:t>narino</a:t>
            </a:r>
            <a:r>
              <a:rPr lang="es-CO" sz="1100" dirty="0">
                <a:solidFill>
                  <a:srgbClr val="000000"/>
                </a:solidFill>
                <a:latin typeface="Times New Roman" pitchFamily="16" charset="0"/>
              </a:rPr>
              <a:t>, cauda, </a:t>
            </a:r>
            <a:r>
              <a:rPr lang="es-CO" sz="1100" dirty="0" err="1">
                <a:solidFill>
                  <a:srgbClr val="000000"/>
                </a:solidFill>
                <a:latin typeface="Times New Roman" pitchFamily="16" charset="0"/>
              </a:rPr>
              <a:t>tolina</a:t>
            </a:r>
            <a:r>
              <a:rPr lang="es-CO" sz="1100" dirty="0">
                <a:solidFill>
                  <a:srgbClr val="000000"/>
                </a:solidFill>
                <a:latin typeface="Times New Roman" pitchFamily="16" charset="0"/>
              </a:rPr>
              <a:t>, corbo, </a:t>
            </a:r>
            <a:r>
              <a:rPr lang="es-CO" sz="1100" dirty="0" err="1">
                <a:solidFill>
                  <a:srgbClr val="000000"/>
                </a:solidFill>
                <a:latin typeface="Times New Roman" pitchFamily="16" charset="0"/>
              </a:rPr>
              <a:t>blivar</a:t>
            </a:r>
            <a:r>
              <a:rPr lang="es-CO" sz="1100" dirty="0">
                <a:solidFill>
                  <a:srgbClr val="000000"/>
                </a:solidFill>
                <a:latin typeface="Times New Roman" pitchFamily="16" charset="0"/>
              </a:rPr>
              <a:t> y Risaralda, donde las lluvias se reducirán cerca al 15% con respecto a la climatología de 1971-2000</a:t>
            </a:r>
          </a:p>
          <a:p>
            <a:endParaRPr lang="es-CO" dirty="0"/>
          </a:p>
        </p:txBody>
      </p:sp>
      <p:sp>
        <p:nvSpPr>
          <p:cNvPr id="4" name="3 Marcador de número de diapositiva"/>
          <p:cNvSpPr>
            <a:spLocks noGrp="1"/>
          </p:cNvSpPr>
          <p:nvPr>
            <p:ph type="sldNum" idx="10"/>
          </p:nvPr>
        </p:nvSpPr>
        <p:spPr/>
        <p:txBody>
          <a:bodyPr/>
          <a:lstStyle/>
          <a:p>
            <a:pPr>
              <a:defRPr/>
            </a:pPr>
            <a:fld id="{F62DC380-D1F6-4433-97D0-CD3ABFE7A199}" type="slidenum">
              <a:rPr lang="es-ES_tradnl" smtClean="0"/>
              <a:pPr>
                <a:defRPr/>
              </a:pPr>
              <a:t>31</a:t>
            </a:fld>
            <a:endParaRPr lang="es-ES_trad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CO" sz="1100" dirty="0">
                <a:solidFill>
                  <a:srgbClr val="000000"/>
                </a:solidFill>
                <a:latin typeface="Times New Roman" pitchFamily="16" charset="0"/>
              </a:rPr>
              <a:t>Características mas </a:t>
            </a:r>
            <a:r>
              <a:rPr lang="es-CO" sz="1100" dirty="0" err="1">
                <a:solidFill>
                  <a:srgbClr val="000000"/>
                </a:solidFill>
                <a:latin typeface="Times New Roman" pitchFamily="16" charset="0"/>
              </a:rPr>
              <a:t>sobresalienstes</a:t>
            </a:r>
            <a:r>
              <a:rPr lang="es-CO" sz="1100" dirty="0">
                <a:solidFill>
                  <a:srgbClr val="000000"/>
                </a:solidFill>
                <a:latin typeface="Times New Roman" pitchFamily="16" charset="0"/>
              </a:rPr>
              <a:t> de los escenarios esperados, con base en los resultados de los modelos corridos por el </a:t>
            </a:r>
            <a:r>
              <a:rPr lang="es-CO" sz="1100" dirty="0" err="1">
                <a:solidFill>
                  <a:srgbClr val="000000"/>
                </a:solidFill>
                <a:latin typeface="Times New Roman" pitchFamily="16" charset="0"/>
              </a:rPr>
              <a:t>ideam-ruiz</a:t>
            </a:r>
            <a:r>
              <a:rPr lang="es-CO" sz="1100" dirty="0">
                <a:solidFill>
                  <a:srgbClr val="000000"/>
                </a:solidFill>
                <a:latin typeface="Times New Roman" pitchFamily="16" charset="0"/>
              </a:rPr>
              <a:t> (2010) para el periodo 2011-2040</a:t>
            </a:r>
          </a:p>
          <a:p>
            <a:r>
              <a:rPr lang="es-CO" sz="1100" dirty="0">
                <a:solidFill>
                  <a:srgbClr val="000000"/>
                </a:solidFill>
                <a:latin typeface="Times New Roman" pitchFamily="16" charset="0"/>
              </a:rPr>
              <a:t> </a:t>
            </a:r>
          </a:p>
          <a:p>
            <a:r>
              <a:rPr lang="es-CO" sz="1100" dirty="0">
                <a:solidFill>
                  <a:srgbClr val="000000"/>
                </a:solidFill>
                <a:latin typeface="Times New Roman" pitchFamily="16" charset="0"/>
              </a:rPr>
              <a:t>Temperatura</a:t>
            </a:r>
          </a:p>
          <a:p>
            <a:r>
              <a:rPr lang="es-CO" sz="1100" dirty="0">
                <a:solidFill>
                  <a:srgbClr val="000000"/>
                </a:solidFill>
                <a:latin typeface="Times New Roman" pitchFamily="16" charset="0"/>
              </a:rPr>
              <a:t>Los mayores cambios en la </a:t>
            </a:r>
            <a:r>
              <a:rPr lang="es-CO" sz="1100" dirty="0" err="1">
                <a:solidFill>
                  <a:srgbClr val="000000"/>
                </a:solidFill>
                <a:latin typeface="Times New Roman" pitchFamily="16" charset="0"/>
              </a:rPr>
              <a:t>termpreatra</a:t>
            </a:r>
            <a:r>
              <a:rPr lang="es-CO" sz="1100" dirty="0">
                <a:solidFill>
                  <a:srgbClr val="000000"/>
                </a:solidFill>
                <a:latin typeface="Times New Roman" pitchFamily="16" charset="0"/>
              </a:rPr>
              <a:t> </a:t>
            </a:r>
            <a:r>
              <a:rPr lang="es-CO" sz="1100" dirty="0" err="1">
                <a:solidFill>
                  <a:srgbClr val="000000"/>
                </a:solidFill>
                <a:latin typeface="Times New Roman" pitchFamily="16" charset="0"/>
              </a:rPr>
              <a:t>delaire</a:t>
            </a:r>
            <a:r>
              <a:rPr lang="es-CO" sz="1100" dirty="0">
                <a:solidFill>
                  <a:srgbClr val="000000"/>
                </a:solidFill>
                <a:latin typeface="Times New Roman" pitchFamily="16" charset="0"/>
              </a:rPr>
              <a:t> se tendrían principalmente en las </a:t>
            </a:r>
            <a:r>
              <a:rPr lang="es-CO" sz="1100" dirty="0" err="1">
                <a:solidFill>
                  <a:srgbClr val="000000"/>
                </a:solidFill>
                <a:latin typeface="Times New Roman" pitchFamily="16" charset="0"/>
              </a:rPr>
              <a:t>termperaturas</a:t>
            </a:r>
            <a:r>
              <a:rPr lang="es-CO" sz="1100" dirty="0">
                <a:solidFill>
                  <a:srgbClr val="000000"/>
                </a:solidFill>
                <a:latin typeface="Times New Roman" pitchFamily="16" charset="0"/>
              </a:rPr>
              <a:t> máximas en diferente </a:t>
            </a:r>
            <a:r>
              <a:rPr lang="es-CO" sz="1100" dirty="0" err="1">
                <a:solidFill>
                  <a:srgbClr val="000000"/>
                </a:solidFill>
                <a:latin typeface="Times New Roman" pitchFamily="16" charset="0"/>
              </a:rPr>
              <a:t>areas</a:t>
            </a:r>
            <a:r>
              <a:rPr lang="es-CO" sz="1100" dirty="0">
                <a:solidFill>
                  <a:srgbClr val="000000"/>
                </a:solidFill>
                <a:latin typeface="Times New Roman" pitchFamily="16" charset="0"/>
              </a:rPr>
              <a:t> de los departamentos de Tolima, cauca y </a:t>
            </a:r>
            <a:r>
              <a:rPr lang="es-CO" sz="1100" dirty="0" err="1">
                <a:solidFill>
                  <a:srgbClr val="000000"/>
                </a:solidFill>
                <a:latin typeface="Times New Roman" pitchFamily="16" charset="0"/>
              </a:rPr>
              <a:t>vlla</a:t>
            </a:r>
            <a:r>
              <a:rPr lang="es-CO" sz="1100" dirty="0">
                <a:solidFill>
                  <a:srgbClr val="000000"/>
                </a:solidFill>
                <a:latin typeface="Times New Roman" pitchFamily="16" charset="0"/>
              </a:rPr>
              <a:t> del cauca.</a:t>
            </a:r>
          </a:p>
          <a:p>
            <a:r>
              <a:rPr lang="es-CO" sz="1100" dirty="0">
                <a:solidFill>
                  <a:srgbClr val="000000"/>
                </a:solidFill>
                <a:latin typeface="Times New Roman" pitchFamily="16" charset="0"/>
              </a:rPr>
              <a:t>Los aumentos mas significativos de la t media se observan en gran parte de la región Caribe y andina , los valores oscilan entre 3 y 4ºC</a:t>
            </a:r>
          </a:p>
          <a:p>
            <a:r>
              <a:rPr lang="es-CO" sz="1100" dirty="0">
                <a:solidFill>
                  <a:srgbClr val="000000"/>
                </a:solidFill>
                <a:latin typeface="Times New Roman" pitchFamily="16" charset="0"/>
              </a:rPr>
              <a:t> </a:t>
            </a:r>
          </a:p>
          <a:p>
            <a:r>
              <a:rPr lang="es-CO" sz="1100" dirty="0">
                <a:solidFill>
                  <a:srgbClr val="000000"/>
                </a:solidFill>
                <a:latin typeface="Times New Roman" pitchFamily="16" charset="0"/>
              </a:rPr>
              <a:t>Precipitación</a:t>
            </a:r>
          </a:p>
          <a:p>
            <a:r>
              <a:rPr lang="es-CO" sz="1100" dirty="0">
                <a:solidFill>
                  <a:srgbClr val="000000"/>
                </a:solidFill>
                <a:latin typeface="Times New Roman" pitchFamily="16" charset="0"/>
              </a:rPr>
              <a:t>Las zonas que en </a:t>
            </a:r>
            <a:r>
              <a:rPr lang="es-CO" sz="1100" dirty="0" err="1">
                <a:solidFill>
                  <a:srgbClr val="000000"/>
                </a:solidFill>
                <a:latin typeface="Times New Roman" pitchFamily="16" charset="0"/>
              </a:rPr>
              <a:t>promedioa</a:t>
            </a:r>
            <a:r>
              <a:rPr lang="es-CO" sz="1100" dirty="0">
                <a:solidFill>
                  <a:srgbClr val="000000"/>
                </a:solidFill>
                <a:latin typeface="Times New Roman" pitchFamily="16" charset="0"/>
              </a:rPr>
              <a:t>, para </a:t>
            </a:r>
            <a:r>
              <a:rPr lang="es-CO" sz="1100" dirty="0" err="1">
                <a:solidFill>
                  <a:srgbClr val="000000"/>
                </a:solidFill>
                <a:latin typeface="Times New Roman" pitchFamily="16" charset="0"/>
              </a:rPr>
              <a:t>fn</a:t>
            </a:r>
            <a:r>
              <a:rPr lang="es-CO" sz="1100" dirty="0">
                <a:solidFill>
                  <a:srgbClr val="000000"/>
                </a:solidFill>
                <a:latin typeface="Times New Roman" pitchFamily="16" charset="0"/>
              </a:rPr>
              <a:t> del siglo </a:t>
            </a:r>
            <a:r>
              <a:rPr lang="es-CO" sz="1100" dirty="0" err="1">
                <a:solidFill>
                  <a:srgbClr val="000000"/>
                </a:solidFill>
                <a:latin typeface="Times New Roman" pitchFamily="16" charset="0"/>
              </a:rPr>
              <a:t>xxi</a:t>
            </a:r>
            <a:r>
              <a:rPr lang="es-CO" sz="1100" dirty="0">
                <a:solidFill>
                  <a:srgbClr val="000000"/>
                </a:solidFill>
                <a:latin typeface="Times New Roman" pitchFamily="16" charset="0"/>
              </a:rPr>
              <a:t> , presentarían las mayores </a:t>
            </a:r>
            <a:r>
              <a:rPr lang="es-CO" sz="1100" dirty="0" err="1">
                <a:solidFill>
                  <a:srgbClr val="000000"/>
                </a:solidFill>
                <a:latin typeface="Times New Roman" pitchFamily="16" charset="0"/>
              </a:rPr>
              <a:t>reduccionde</a:t>
            </a:r>
            <a:r>
              <a:rPr lang="es-CO" sz="1100" dirty="0">
                <a:solidFill>
                  <a:srgbClr val="000000"/>
                </a:solidFill>
                <a:latin typeface="Times New Roman" pitchFamily="16" charset="0"/>
              </a:rPr>
              <a:t>  precipitación estarían ubicadas en los </a:t>
            </a:r>
            <a:r>
              <a:rPr lang="es-CO" sz="1100" dirty="0" err="1">
                <a:solidFill>
                  <a:srgbClr val="000000"/>
                </a:solidFill>
                <a:latin typeface="Times New Roman" pitchFamily="16" charset="0"/>
              </a:rPr>
              <a:t>deparamente</a:t>
            </a:r>
            <a:r>
              <a:rPr lang="es-CO" sz="1100" dirty="0">
                <a:solidFill>
                  <a:srgbClr val="000000"/>
                </a:solidFill>
                <a:latin typeface="Times New Roman" pitchFamily="16" charset="0"/>
              </a:rPr>
              <a:t> de </a:t>
            </a:r>
            <a:r>
              <a:rPr lang="es-CO" sz="1100" dirty="0" err="1">
                <a:solidFill>
                  <a:srgbClr val="000000"/>
                </a:solidFill>
                <a:latin typeface="Times New Roman" pitchFamily="16" charset="0"/>
              </a:rPr>
              <a:t>hile,a</a:t>
            </a:r>
            <a:r>
              <a:rPr lang="es-CO" sz="1100" dirty="0">
                <a:solidFill>
                  <a:srgbClr val="000000"/>
                </a:solidFill>
                <a:latin typeface="Times New Roman" pitchFamily="16" charset="0"/>
              </a:rPr>
              <a:t> </a:t>
            </a:r>
            <a:r>
              <a:rPr lang="es-CO" sz="1100" dirty="0" err="1">
                <a:solidFill>
                  <a:srgbClr val="000000"/>
                </a:solidFill>
                <a:latin typeface="Times New Roman" pitchFamily="16" charset="0"/>
              </a:rPr>
              <a:t>put</a:t>
            </a:r>
            <a:r>
              <a:rPr lang="es-CO" sz="1100" dirty="0">
                <a:solidFill>
                  <a:srgbClr val="000000"/>
                </a:solidFill>
                <a:latin typeface="Times New Roman" pitchFamily="16" charset="0"/>
              </a:rPr>
              <a:t>…</a:t>
            </a:r>
            <a:r>
              <a:rPr lang="es-CO" sz="1100" dirty="0" err="1">
                <a:solidFill>
                  <a:srgbClr val="000000"/>
                </a:solidFill>
                <a:latin typeface="Times New Roman" pitchFamily="16" charset="0"/>
              </a:rPr>
              <a:t>narino</a:t>
            </a:r>
            <a:r>
              <a:rPr lang="es-CO" sz="1100" dirty="0">
                <a:solidFill>
                  <a:srgbClr val="000000"/>
                </a:solidFill>
                <a:latin typeface="Times New Roman" pitchFamily="16" charset="0"/>
              </a:rPr>
              <a:t>, cauda, </a:t>
            </a:r>
            <a:r>
              <a:rPr lang="es-CO" sz="1100" dirty="0" err="1">
                <a:solidFill>
                  <a:srgbClr val="000000"/>
                </a:solidFill>
                <a:latin typeface="Times New Roman" pitchFamily="16" charset="0"/>
              </a:rPr>
              <a:t>tolina</a:t>
            </a:r>
            <a:r>
              <a:rPr lang="es-CO" sz="1100" dirty="0">
                <a:solidFill>
                  <a:srgbClr val="000000"/>
                </a:solidFill>
                <a:latin typeface="Times New Roman" pitchFamily="16" charset="0"/>
              </a:rPr>
              <a:t>, corbo, </a:t>
            </a:r>
            <a:r>
              <a:rPr lang="es-CO" sz="1100" dirty="0" err="1">
                <a:solidFill>
                  <a:srgbClr val="000000"/>
                </a:solidFill>
                <a:latin typeface="Times New Roman" pitchFamily="16" charset="0"/>
              </a:rPr>
              <a:t>blivar</a:t>
            </a:r>
            <a:r>
              <a:rPr lang="es-CO" sz="1100" dirty="0">
                <a:solidFill>
                  <a:srgbClr val="000000"/>
                </a:solidFill>
                <a:latin typeface="Times New Roman" pitchFamily="16" charset="0"/>
              </a:rPr>
              <a:t> y Risaralda, donde las lluvias se reducirán cerca al 15% con respecto a la climatología de 1971-2000</a:t>
            </a:r>
          </a:p>
          <a:p>
            <a:endParaRPr lang="es-CO" dirty="0"/>
          </a:p>
        </p:txBody>
      </p:sp>
      <p:sp>
        <p:nvSpPr>
          <p:cNvPr id="4" name="3 Marcador de número de diapositiva"/>
          <p:cNvSpPr>
            <a:spLocks noGrp="1"/>
          </p:cNvSpPr>
          <p:nvPr>
            <p:ph type="sldNum" idx="10"/>
          </p:nvPr>
        </p:nvSpPr>
        <p:spPr/>
        <p:txBody>
          <a:bodyPr/>
          <a:lstStyle/>
          <a:p>
            <a:pPr>
              <a:defRPr/>
            </a:pPr>
            <a:fld id="{F62DC380-D1F6-4433-97D0-CD3ABFE7A199}" type="slidenum">
              <a:rPr lang="es-ES_tradnl" smtClean="0"/>
              <a:pPr>
                <a:defRPr/>
              </a:pPr>
              <a:t>32</a:t>
            </a:fld>
            <a:endParaRPr lang="es-ES_tradn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7C2E38D9-13E6-413B-BC40-DA33B3A70B09}" type="slidenum">
              <a:rPr lang="es-ES" smtClean="0">
                <a:latin typeface="Arial" pitchFamily="34" charset="0"/>
              </a:rPr>
              <a:pPr/>
              <a:t>34</a:t>
            </a:fld>
            <a:endParaRPr lang="es-ES" smtClean="0">
              <a:latin typeface="Arial" pitchFamily="34"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xfrm>
            <a:off x="685800" y="4343400"/>
            <a:ext cx="5486400" cy="4114800"/>
          </a:xfrm>
          <a:noFill/>
          <a:ln/>
        </p:spPr>
        <p:txBody>
          <a:bodyPr/>
          <a:lstStyle/>
          <a:p>
            <a:pPr eaLnBrk="1" hangingPunct="1"/>
            <a:endParaRPr lang="es-CO"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5318D774-DD48-4A51-B798-87592EDE9B76}" type="slidenum">
              <a:rPr lang="es-ES" smtClean="0">
                <a:latin typeface="Arial" pitchFamily="34" charset="0"/>
              </a:rPr>
              <a:pPr/>
              <a:t>35</a:t>
            </a:fld>
            <a:endParaRPr lang="es-ES" smtClean="0">
              <a:latin typeface="Arial" pitchFamily="34"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xfrm>
            <a:off x="685800" y="4343400"/>
            <a:ext cx="5486400" cy="4114800"/>
          </a:xfrm>
          <a:noFill/>
          <a:ln/>
        </p:spPr>
        <p:txBody>
          <a:bodyPr/>
          <a:lstStyle/>
          <a:p>
            <a:pPr eaLnBrk="1" hangingPunct="1"/>
            <a:endParaRPr lang="es-CO"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5318D774-DD48-4A51-B798-87592EDE9B76}" type="slidenum">
              <a:rPr lang="es-ES" smtClean="0">
                <a:latin typeface="Arial" pitchFamily="34" charset="0"/>
              </a:rPr>
              <a:pPr/>
              <a:t>36</a:t>
            </a:fld>
            <a:endParaRPr lang="es-ES" smtClean="0">
              <a:latin typeface="Arial" pitchFamily="34"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xfrm>
            <a:off x="685800" y="4343400"/>
            <a:ext cx="5486400" cy="4114800"/>
          </a:xfrm>
          <a:noFill/>
          <a:ln/>
        </p:spPr>
        <p:txBody>
          <a:bodyPr/>
          <a:lstStyle/>
          <a:p>
            <a:pPr eaLnBrk="1" hangingPunct="1"/>
            <a:endParaRPr lang="es-CO"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6E7F13-4FFA-45F1-8ADA-04662657D4D4}" type="slidenum">
              <a:rPr lang="es-ES"/>
              <a:pPr/>
              <a:t>41</a:t>
            </a:fld>
            <a:endParaRPr lang="es-ES"/>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xfrm>
            <a:off x="685800" y="4343400"/>
            <a:ext cx="5486400" cy="4114800"/>
          </a:xfrm>
        </p:spPr>
        <p:txBody>
          <a:bodyPr/>
          <a:lstStyle/>
          <a:p>
            <a:endParaRPr lang="es-ES_tradn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dirty="0" smtClean="0"/>
              <a:t>Ya empezamos a poner medidas q  va para </a:t>
            </a:r>
            <a:r>
              <a:rPr lang="es-CO" dirty="0" err="1" smtClean="0"/>
              <a:t>revision</a:t>
            </a:r>
            <a:r>
              <a:rPr lang="es-CO" dirty="0" smtClean="0"/>
              <a:t>- </a:t>
            </a:r>
            <a:endParaRPr lang="es-MX" dirty="0"/>
          </a:p>
        </p:txBody>
      </p:sp>
      <p:sp>
        <p:nvSpPr>
          <p:cNvPr id="4" name="3 Marcador de número de diapositiva"/>
          <p:cNvSpPr>
            <a:spLocks noGrp="1"/>
          </p:cNvSpPr>
          <p:nvPr>
            <p:ph type="sldNum" idx="10"/>
          </p:nvPr>
        </p:nvSpPr>
        <p:spPr/>
        <p:txBody>
          <a:bodyPr/>
          <a:lstStyle/>
          <a:p>
            <a:pPr>
              <a:defRPr/>
            </a:pPr>
            <a:fld id="{F62DC380-D1F6-4433-97D0-CD3ABFE7A199}" type="slidenum">
              <a:rPr lang="es-ES_tradnl" smtClean="0"/>
              <a:pPr>
                <a:defRPr/>
              </a:pPr>
              <a:t>47</a:t>
            </a:fld>
            <a:endParaRPr lang="es-ES_tradnl"/>
          </a:p>
        </p:txBody>
      </p:sp>
    </p:spTree>
    <p:extLst>
      <p:ext uri="{BB962C8B-B14F-4D97-AF65-F5344CB8AC3E}">
        <p14:creationId xmlns:p14="http://schemas.microsoft.com/office/powerpoint/2010/main" val="2360890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Marcador de imagen de diapositiva"/>
          <p:cNvSpPr>
            <a:spLocks noGrp="1" noRot="1" noChangeAspect="1" noTextEdit="1"/>
          </p:cNvSpPr>
          <p:nvPr>
            <p:ph type="sldImg"/>
          </p:nvPr>
        </p:nvSpPr>
        <p:spPr>
          <a:ln/>
        </p:spPr>
      </p:sp>
      <p:sp>
        <p:nvSpPr>
          <p:cNvPr id="31747" name="2 Marcador de notas"/>
          <p:cNvSpPr>
            <a:spLocks noGrp="1"/>
          </p:cNvSpPr>
          <p:nvPr>
            <p:ph type="body" idx="1"/>
          </p:nvPr>
        </p:nvSpPr>
        <p:spPr>
          <a:noFill/>
          <a:ln/>
        </p:spPr>
        <p:txBody>
          <a:bodyPr/>
          <a:lstStyle/>
          <a:p>
            <a:pPr eaLnBrk="1" hangingPunct="1">
              <a:spcBef>
                <a:spcPct val="0"/>
              </a:spcBef>
            </a:pPr>
            <a:r>
              <a:rPr lang="es-ES" smtClean="0"/>
              <a:t>Implícitos en una buena planeación y en las opciones de gestión, están la zonificación y los subsidios de control. La elevación del nivel mar y otros efectos del cambio climático pueden ser muy costosos en el futuro si una infraestructura se erige en lugar donde es probable que se convierta en inviable. Una zonificación inadecuada puede dar lugar a incentivar la construcción de infraestructura en lugares vulnerables, provocando a futuro demandas para proteger las inversiones.</a:t>
            </a:r>
          </a:p>
          <a:p>
            <a:pPr eaLnBrk="1" hangingPunct="1">
              <a:spcBef>
                <a:spcPct val="0"/>
              </a:spcBef>
            </a:pPr>
            <a:r>
              <a:rPr lang="es-ES" smtClean="0"/>
              <a:t>Las zonas que hoy en día presentan inundaciones por la coincidencia de niveles altos de marea y mares de leva y/o lluvias torrenciales como el sector turístico , el sector de la Plaza de la Aduana, el Parque de la Marina, el sector amurallado (Santo Domingo, San Pedro) y la Boquilla (Marlinda y Villa Gloria) sufrirán de inundaciones mas severas cada año. En la revisión de estos controles debe incorporarse los periodos de retorno, con estimaciones lo suficientemente extensas que permitan incluir las variaciones del nivel del mar por el cambio climático global. </a:t>
            </a:r>
          </a:p>
          <a:p>
            <a:pPr eaLnBrk="1" hangingPunct="1">
              <a:spcBef>
                <a:spcPct val="0"/>
              </a:spcBef>
            </a:pPr>
            <a:endParaRPr lang="es-ES" smtClean="0"/>
          </a:p>
        </p:txBody>
      </p:sp>
      <p:sp>
        <p:nvSpPr>
          <p:cNvPr id="31748" name="3 Marcador de número de diapositiva"/>
          <p:cNvSpPr txBox="1">
            <a:spLocks noGrp="1"/>
          </p:cNvSpPr>
          <p:nvPr/>
        </p:nvSpPr>
        <p:spPr bwMode="auto">
          <a:xfrm>
            <a:off x="3883828" y="8686489"/>
            <a:ext cx="2972590" cy="455950"/>
          </a:xfrm>
          <a:prstGeom prst="rect">
            <a:avLst/>
          </a:prstGeom>
          <a:noFill/>
          <a:ln w="9525">
            <a:noFill/>
            <a:miter lim="800000"/>
            <a:headEnd/>
            <a:tailEnd/>
          </a:ln>
        </p:spPr>
        <p:txBody>
          <a:bodyPr lIns="91383" tIns="45693" rIns="91383" bIns="45693" anchor="b"/>
          <a:lstStyle/>
          <a:p>
            <a:pPr algn="r" defTabSz="913770"/>
            <a:fld id="{146AD46F-8376-4229-851F-5A6BD9E5D763}" type="slidenum">
              <a:rPr lang="es-ES" sz="1200">
                <a:latin typeface="Calibri" pitchFamily="34" charset="0"/>
                <a:cs typeface="Arial" charset="0"/>
              </a:rPr>
              <a:pPr algn="r" defTabSz="913770"/>
              <a:t>48</a:t>
            </a:fld>
            <a:endParaRPr lang="es-ES" sz="1200" dirty="0">
              <a:latin typeface="Calibri" pitchFamily="34" charset="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E6530E-FCA5-4B86-B5D8-18796AAB64FF}" type="slidenum">
              <a:rPr lang="es-ES"/>
              <a:pPr/>
              <a:t>51</a:t>
            </a:fld>
            <a:endParaRPr lang="es-ES"/>
          </a:p>
        </p:txBody>
      </p:sp>
      <p:sp>
        <p:nvSpPr>
          <p:cNvPr id="664578" name="Rectangle 2"/>
          <p:cNvSpPr>
            <a:spLocks noGrp="1" noRot="1" noChangeAspect="1" noChangeArrowheads="1" noTextEdit="1"/>
          </p:cNvSpPr>
          <p:nvPr>
            <p:ph type="sldImg"/>
          </p:nvPr>
        </p:nvSpPr>
        <p:spPr>
          <a:ln/>
        </p:spPr>
      </p:sp>
      <p:sp>
        <p:nvSpPr>
          <p:cNvPr id="664579"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O" sz="1100" i="1" dirty="0">
              <a:solidFill>
                <a:srgbClr val="000000"/>
              </a:solidFill>
              <a:latin typeface="Times New Roman" pitchFamily="16" charset="0"/>
            </a:endParaRPr>
          </a:p>
          <a:p>
            <a:r>
              <a:rPr lang="es-CO" sz="1100" dirty="0">
                <a:solidFill>
                  <a:srgbClr val="000000"/>
                </a:solidFill>
                <a:latin typeface="Times New Roman" pitchFamily="16" charset="0"/>
              </a:rPr>
              <a:t>Conocimiento actual sobre los impactos observados del cambio climático en entornos naturales y humanos </a:t>
            </a:r>
          </a:p>
          <a:p>
            <a:endParaRPr lang="es-CO" sz="1100" i="1" dirty="0">
              <a:solidFill>
                <a:srgbClr val="000000"/>
              </a:solidFill>
              <a:latin typeface="Times New Roman" pitchFamily="16" charset="0"/>
            </a:endParaRPr>
          </a:p>
          <a:p>
            <a:r>
              <a:rPr lang="es-CO" sz="1100" i="1" dirty="0">
                <a:solidFill>
                  <a:srgbClr val="000000"/>
                </a:solidFill>
                <a:latin typeface="Times New Roman" pitchFamily="16" charset="0"/>
              </a:rPr>
              <a:t>Gráfico RRP-1. Se muestran lugares con cambios significativos observados en sistemas físicos (nieve, hielo y terreno congelado; hidrología y procesos</a:t>
            </a:r>
          </a:p>
          <a:p>
            <a:r>
              <a:rPr lang="es-CO" sz="1100" i="1" dirty="0">
                <a:solidFill>
                  <a:srgbClr val="000000"/>
                </a:solidFill>
                <a:latin typeface="Times New Roman" pitchFamily="16" charset="0"/>
              </a:rPr>
              <a:t>costeros) y biológicos (sistemas biológicos terrestres, marinos y de agua dulce), conjuntamente con los cambios en la temperatura del aire en superficie</a:t>
            </a:r>
          </a:p>
          <a:p>
            <a:r>
              <a:rPr lang="es-CO" sz="1100" i="1" dirty="0">
                <a:solidFill>
                  <a:srgbClr val="000000"/>
                </a:solidFill>
                <a:latin typeface="Times New Roman" pitchFamily="16" charset="0"/>
              </a:rPr>
              <a:t>durante el período de 1970-2004. </a:t>
            </a:r>
            <a:endParaRPr lang="es-CO" dirty="0"/>
          </a:p>
        </p:txBody>
      </p:sp>
      <p:sp>
        <p:nvSpPr>
          <p:cNvPr id="4" name="3 Marcador de número de diapositiva"/>
          <p:cNvSpPr>
            <a:spLocks noGrp="1"/>
          </p:cNvSpPr>
          <p:nvPr>
            <p:ph type="sldNum" idx="10"/>
          </p:nvPr>
        </p:nvSpPr>
        <p:spPr/>
        <p:txBody>
          <a:bodyPr/>
          <a:lstStyle/>
          <a:p>
            <a:pPr>
              <a:defRPr/>
            </a:pPr>
            <a:fld id="{F62DC380-D1F6-4433-97D0-CD3ABFE7A199}" type="slidenum">
              <a:rPr lang="es-ES_tradnl" smtClean="0"/>
              <a:pPr>
                <a:defRPr/>
              </a:pPr>
              <a:t>6</a:t>
            </a:fld>
            <a:endParaRPr lang="es-ES_trad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defTabSz="414715" eaLnBrk="0" fontAlgn="base" hangingPunct="0">
              <a:spcBef>
                <a:spcPct val="30000"/>
              </a:spcBef>
              <a:spcAft>
                <a:spcPct val="0"/>
              </a:spcAft>
              <a:buClr>
                <a:srgbClr val="000000"/>
              </a:buClr>
              <a:buSzPct val="100000"/>
              <a:defRPr/>
            </a:pPr>
            <a:r>
              <a:rPr lang="es-CO" sz="1100" dirty="0">
                <a:solidFill>
                  <a:srgbClr val="000000"/>
                </a:solidFill>
                <a:latin typeface="Times New Roman" pitchFamily="16" charset="0"/>
              </a:rPr>
              <a:t>En </a:t>
            </a:r>
            <a:r>
              <a:rPr lang="es-CO" sz="1100" dirty="0" err="1">
                <a:solidFill>
                  <a:srgbClr val="000000"/>
                </a:solidFill>
                <a:latin typeface="Times New Roman" pitchFamily="16" charset="0"/>
              </a:rPr>
              <a:t>colombia</a:t>
            </a:r>
            <a:r>
              <a:rPr lang="es-CO" sz="1100" dirty="0">
                <a:solidFill>
                  <a:srgbClr val="000000"/>
                </a:solidFill>
                <a:latin typeface="Times New Roman" pitchFamily="16" charset="0"/>
              </a:rPr>
              <a:t> la estación </a:t>
            </a:r>
            <a:r>
              <a:rPr lang="es-CO" sz="1100" dirty="0" err="1">
                <a:solidFill>
                  <a:srgbClr val="000000"/>
                </a:solidFill>
                <a:latin typeface="Times New Roman" pitchFamily="16" charset="0"/>
              </a:rPr>
              <a:t>mareografica</a:t>
            </a:r>
            <a:r>
              <a:rPr lang="es-CO" sz="1100" dirty="0">
                <a:solidFill>
                  <a:srgbClr val="000000"/>
                </a:solidFill>
                <a:latin typeface="Times New Roman" pitchFamily="16" charset="0"/>
              </a:rPr>
              <a:t> de Cartagena (bolívar) cuenta con una serie de registros históricos horarios de la marea de mas de cuarenta años, pertinentes para los </a:t>
            </a:r>
            <a:r>
              <a:rPr lang="es-CO" sz="1100" dirty="0" err="1">
                <a:solidFill>
                  <a:srgbClr val="000000"/>
                </a:solidFill>
                <a:latin typeface="Times New Roman" pitchFamily="16" charset="0"/>
              </a:rPr>
              <a:t>analisis</a:t>
            </a:r>
            <a:r>
              <a:rPr lang="es-CO" sz="1100" dirty="0">
                <a:solidFill>
                  <a:srgbClr val="000000"/>
                </a:solidFill>
                <a:latin typeface="Times New Roman" pitchFamily="16" charset="0"/>
              </a:rPr>
              <a:t> de tendencias, en ellos se evidencia un </a:t>
            </a:r>
            <a:r>
              <a:rPr lang="es-CO" sz="1100" dirty="0" err="1">
                <a:solidFill>
                  <a:srgbClr val="000000"/>
                </a:solidFill>
                <a:latin typeface="Times New Roman" pitchFamily="16" charset="0"/>
              </a:rPr>
              <a:t>anm</a:t>
            </a:r>
            <a:r>
              <a:rPr lang="es-CO" sz="1100" dirty="0">
                <a:solidFill>
                  <a:srgbClr val="000000"/>
                </a:solidFill>
                <a:latin typeface="Times New Roman" pitchFamily="16" charset="0"/>
              </a:rPr>
              <a:t> en el Caribe de </a:t>
            </a:r>
            <a:r>
              <a:rPr lang="es-CO" sz="1100" dirty="0" err="1">
                <a:solidFill>
                  <a:srgbClr val="000000"/>
                </a:solidFill>
                <a:latin typeface="Times New Roman" pitchFamily="16" charset="0"/>
              </a:rPr>
              <a:t>aprox</a:t>
            </a:r>
            <a:r>
              <a:rPr lang="es-CO" sz="1100" dirty="0">
                <a:solidFill>
                  <a:srgbClr val="000000"/>
                </a:solidFill>
                <a:latin typeface="Times New Roman" pitchFamily="16" charset="0"/>
              </a:rPr>
              <a:t> 3,5 mm/año , atribuibles posiblemente al cambio climático </a:t>
            </a:r>
            <a:r>
              <a:rPr lang="es-CO" sz="1100" dirty="0" err="1">
                <a:solidFill>
                  <a:srgbClr val="000000"/>
                </a:solidFill>
                <a:latin typeface="Times New Roman" pitchFamily="16" charset="0"/>
              </a:rPr>
              <a:t>globa</a:t>
            </a:r>
            <a:r>
              <a:rPr lang="es-CO" sz="1100" dirty="0">
                <a:solidFill>
                  <a:srgbClr val="000000"/>
                </a:solidFill>
                <a:latin typeface="Times New Roman" pitchFamily="16" charset="0"/>
              </a:rPr>
              <a:t>, entre otros factores</a:t>
            </a:r>
          </a:p>
          <a:p>
            <a:endParaRPr lang="es-CO" dirty="0"/>
          </a:p>
        </p:txBody>
      </p:sp>
      <p:sp>
        <p:nvSpPr>
          <p:cNvPr id="4" name="3 Marcador de número de diapositiva"/>
          <p:cNvSpPr>
            <a:spLocks noGrp="1"/>
          </p:cNvSpPr>
          <p:nvPr>
            <p:ph type="sldNum" idx="10"/>
          </p:nvPr>
        </p:nvSpPr>
        <p:spPr/>
        <p:txBody>
          <a:bodyPr/>
          <a:lstStyle/>
          <a:p>
            <a:pPr>
              <a:defRPr/>
            </a:pPr>
            <a:fld id="{F62DC380-D1F6-4433-97D0-CD3ABFE7A199}" type="slidenum">
              <a:rPr lang="es-ES_tradnl" smtClean="0"/>
              <a:pPr>
                <a:defRPr/>
              </a:pPr>
              <a:t>10</a:t>
            </a:fld>
            <a:endParaRPr lang="es-ES_trad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2E5C5378-8FBD-4866-8835-2CA25E01F8A4}" type="slidenum">
              <a:rPr lang="es-ES" smtClean="0">
                <a:latin typeface="Arial" pitchFamily="34" charset="0"/>
              </a:rPr>
              <a:pPr/>
              <a:t>11</a:t>
            </a:fld>
            <a:endParaRPr lang="es-ES" smtClean="0">
              <a:latin typeface="Arial" pitchFamily="34"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s-CO"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pitchFamily="34" charset="0"/>
              </a:defRPr>
            </a:lvl1pPr>
            <a:lvl2pPr marL="742877" indent="-285722" eaLnBrk="0" hangingPunct="0">
              <a:defRPr sz="2000">
                <a:solidFill>
                  <a:schemeClr val="tx1"/>
                </a:solidFill>
                <a:latin typeface="Tahoma" pitchFamily="34" charset="0"/>
              </a:defRPr>
            </a:lvl2pPr>
            <a:lvl3pPr marL="1142888" indent="-228578" eaLnBrk="0" hangingPunct="0">
              <a:defRPr sz="2000">
                <a:solidFill>
                  <a:schemeClr val="tx1"/>
                </a:solidFill>
                <a:latin typeface="Tahoma" pitchFamily="34" charset="0"/>
              </a:defRPr>
            </a:lvl3pPr>
            <a:lvl4pPr marL="1600043" indent="-228578" eaLnBrk="0" hangingPunct="0">
              <a:defRPr sz="2000">
                <a:solidFill>
                  <a:schemeClr val="tx1"/>
                </a:solidFill>
                <a:latin typeface="Tahoma" pitchFamily="34" charset="0"/>
              </a:defRPr>
            </a:lvl4pPr>
            <a:lvl5pPr marL="2057199" indent="-228578" eaLnBrk="0" hangingPunct="0">
              <a:defRPr sz="2000">
                <a:solidFill>
                  <a:schemeClr val="tx1"/>
                </a:solidFill>
                <a:latin typeface="Tahoma" pitchFamily="34" charset="0"/>
              </a:defRPr>
            </a:lvl5pPr>
            <a:lvl6pPr marL="2514354" indent="-228578" eaLnBrk="0" fontAlgn="base" hangingPunct="0">
              <a:spcBef>
                <a:spcPct val="0"/>
              </a:spcBef>
              <a:spcAft>
                <a:spcPct val="0"/>
              </a:spcAft>
              <a:defRPr sz="2000">
                <a:solidFill>
                  <a:schemeClr val="tx1"/>
                </a:solidFill>
                <a:latin typeface="Tahoma" pitchFamily="34" charset="0"/>
              </a:defRPr>
            </a:lvl6pPr>
            <a:lvl7pPr marL="2971509" indent="-228578" eaLnBrk="0" fontAlgn="base" hangingPunct="0">
              <a:spcBef>
                <a:spcPct val="0"/>
              </a:spcBef>
              <a:spcAft>
                <a:spcPct val="0"/>
              </a:spcAft>
              <a:defRPr sz="2000">
                <a:solidFill>
                  <a:schemeClr val="tx1"/>
                </a:solidFill>
                <a:latin typeface="Tahoma" pitchFamily="34" charset="0"/>
              </a:defRPr>
            </a:lvl7pPr>
            <a:lvl8pPr marL="3428664" indent="-228578" eaLnBrk="0" fontAlgn="base" hangingPunct="0">
              <a:spcBef>
                <a:spcPct val="0"/>
              </a:spcBef>
              <a:spcAft>
                <a:spcPct val="0"/>
              </a:spcAft>
              <a:defRPr sz="2000">
                <a:solidFill>
                  <a:schemeClr val="tx1"/>
                </a:solidFill>
                <a:latin typeface="Tahoma" pitchFamily="34" charset="0"/>
              </a:defRPr>
            </a:lvl8pPr>
            <a:lvl9pPr marL="3885819" indent="-228578" eaLnBrk="0" fontAlgn="base" hangingPunct="0">
              <a:spcBef>
                <a:spcPct val="0"/>
              </a:spcBef>
              <a:spcAft>
                <a:spcPct val="0"/>
              </a:spcAft>
              <a:defRPr sz="2000">
                <a:solidFill>
                  <a:schemeClr val="tx1"/>
                </a:solidFill>
                <a:latin typeface="Tahoma" pitchFamily="34" charset="0"/>
              </a:defRPr>
            </a:lvl9pPr>
          </a:lstStyle>
          <a:p>
            <a:pPr eaLnBrk="1" hangingPunct="1"/>
            <a:fld id="{9E0C96CC-62E9-40BB-9B64-3AEEA4DAEBD7}" type="slidenum">
              <a:rPr lang="es-ES" sz="1200">
                <a:latin typeface="Arial" pitchFamily="34" charset="0"/>
              </a:rPr>
              <a:pPr eaLnBrk="1" hangingPunct="1"/>
              <a:t>21</a:t>
            </a:fld>
            <a:endParaRPr lang="es-ES" sz="1200" dirty="0">
              <a:latin typeface="Arial" pitchFamily="34" charset="0"/>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pitchFamily="34" charset="0"/>
              </a:defRPr>
            </a:lvl1pPr>
            <a:lvl2pPr marL="742877" indent="-285722" eaLnBrk="0" hangingPunct="0">
              <a:defRPr sz="2000">
                <a:solidFill>
                  <a:schemeClr val="tx1"/>
                </a:solidFill>
                <a:latin typeface="Tahoma" pitchFamily="34" charset="0"/>
              </a:defRPr>
            </a:lvl2pPr>
            <a:lvl3pPr marL="1142888" indent="-228578" eaLnBrk="0" hangingPunct="0">
              <a:defRPr sz="2000">
                <a:solidFill>
                  <a:schemeClr val="tx1"/>
                </a:solidFill>
                <a:latin typeface="Tahoma" pitchFamily="34" charset="0"/>
              </a:defRPr>
            </a:lvl3pPr>
            <a:lvl4pPr marL="1600043" indent="-228578" eaLnBrk="0" hangingPunct="0">
              <a:defRPr sz="2000">
                <a:solidFill>
                  <a:schemeClr val="tx1"/>
                </a:solidFill>
                <a:latin typeface="Tahoma" pitchFamily="34" charset="0"/>
              </a:defRPr>
            </a:lvl4pPr>
            <a:lvl5pPr marL="2057199" indent="-228578" eaLnBrk="0" hangingPunct="0">
              <a:defRPr sz="2000">
                <a:solidFill>
                  <a:schemeClr val="tx1"/>
                </a:solidFill>
                <a:latin typeface="Tahoma" pitchFamily="34" charset="0"/>
              </a:defRPr>
            </a:lvl5pPr>
            <a:lvl6pPr marL="2514354" indent="-228578" eaLnBrk="0" fontAlgn="base" hangingPunct="0">
              <a:spcBef>
                <a:spcPct val="0"/>
              </a:spcBef>
              <a:spcAft>
                <a:spcPct val="0"/>
              </a:spcAft>
              <a:defRPr sz="2000">
                <a:solidFill>
                  <a:schemeClr val="tx1"/>
                </a:solidFill>
                <a:latin typeface="Tahoma" pitchFamily="34" charset="0"/>
              </a:defRPr>
            </a:lvl6pPr>
            <a:lvl7pPr marL="2971509" indent="-228578" eaLnBrk="0" fontAlgn="base" hangingPunct="0">
              <a:spcBef>
                <a:spcPct val="0"/>
              </a:spcBef>
              <a:spcAft>
                <a:spcPct val="0"/>
              </a:spcAft>
              <a:defRPr sz="2000">
                <a:solidFill>
                  <a:schemeClr val="tx1"/>
                </a:solidFill>
                <a:latin typeface="Tahoma" pitchFamily="34" charset="0"/>
              </a:defRPr>
            </a:lvl7pPr>
            <a:lvl8pPr marL="3428664" indent="-228578" eaLnBrk="0" fontAlgn="base" hangingPunct="0">
              <a:spcBef>
                <a:spcPct val="0"/>
              </a:spcBef>
              <a:spcAft>
                <a:spcPct val="0"/>
              </a:spcAft>
              <a:defRPr sz="2000">
                <a:solidFill>
                  <a:schemeClr val="tx1"/>
                </a:solidFill>
                <a:latin typeface="Tahoma" pitchFamily="34" charset="0"/>
              </a:defRPr>
            </a:lvl8pPr>
            <a:lvl9pPr marL="3885819" indent="-228578" eaLnBrk="0" fontAlgn="base" hangingPunct="0">
              <a:spcBef>
                <a:spcPct val="0"/>
              </a:spcBef>
              <a:spcAft>
                <a:spcPct val="0"/>
              </a:spcAft>
              <a:defRPr sz="2000">
                <a:solidFill>
                  <a:schemeClr val="tx1"/>
                </a:solidFill>
                <a:latin typeface="Tahoma" pitchFamily="34" charset="0"/>
              </a:defRPr>
            </a:lvl9pPr>
          </a:lstStyle>
          <a:p>
            <a:pPr eaLnBrk="1" hangingPunct="1"/>
            <a:fld id="{526E2FC8-E465-49A1-8D3A-D9CD2C059808}" type="slidenum">
              <a:rPr lang="es-ES" sz="1200">
                <a:latin typeface="Arial" pitchFamily="34" charset="0"/>
              </a:rPr>
              <a:pPr eaLnBrk="1" hangingPunct="1"/>
              <a:t>22</a:t>
            </a:fld>
            <a:endParaRPr lang="es-ES" sz="1200" dirty="0">
              <a:latin typeface="Arial" pitchFamily="34" charset="0"/>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1798B6-BFDA-46C9-AADE-7D5ED2435F74}" type="slidenum">
              <a:rPr lang="es-ES"/>
              <a:pPr/>
              <a:t>23</a:t>
            </a:fld>
            <a:endParaRPr lang="es-ES"/>
          </a:p>
        </p:txBody>
      </p:sp>
      <p:sp>
        <p:nvSpPr>
          <p:cNvPr id="661506" name="Rectangle 2"/>
          <p:cNvSpPr>
            <a:spLocks noGrp="1" noRot="1" noChangeAspect="1" noChangeArrowheads="1" noTextEdit="1"/>
          </p:cNvSpPr>
          <p:nvPr>
            <p:ph type="sldImg"/>
          </p:nvPr>
        </p:nvSpPr>
        <p:spPr>
          <a:ln/>
        </p:spPr>
      </p:sp>
      <p:sp>
        <p:nvSpPr>
          <p:cNvPr id="661507"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B51F55-F5B1-4A96-AB88-347E441A4942}" type="slidenum">
              <a:rPr lang="es-ES"/>
              <a:pPr/>
              <a:t>25</a:t>
            </a:fld>
            <a:endParaRPr lang="es-ES"/>
          </a:p>
        </p:txBody>
      </p:sp>
      <p:sp>
        <p:nvSpPr>
          <p:cNvPr id="629762" name="Rectangle 2"/>
          <p:cNvSpPr>
            <a:spLocks noGrp="1" noRot="1" noChangeAspect="1" noChangeArrowheads="1" noTextEdit="1"/>
          </p:cNvSpPr>
          <p:nvPr>
            <p:ph type="sldImg"/>
          </p:nvPr>
        </p:nvSpPr>
        <p:spPr>
          <a:ln/>
        </p:spPr>
      </p:sp>
      <p:sp>
        <p:nvSpPr>
          <p:cNvPr id="629763"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CO" sz="1100" dirty="0">
                <a:solidFill>
                  <a:srgbClr val="000000"/>
                </a:solidFill>
                <a:latin typeface="Times New Roman" pitchFamily="16" charset="0"/>
              </a:rPr>
              <a:t>Las aguas continentales que </a:t>
            </a:r>
            <a:r>
              <a:rPr lang="es-CO" sz="1100" dirty="0" err="1">
                <a:solidFill>
                  <a:srgbClr val="000000"/>
                </a:solidFill>
                <a:latin typeface="Times New Roman" pitchFamily="16" charset="0"/>
              </a:rPr>
              <a:t>terndrian</a:t>
            </a:r>
            <a:r>
              <a:rPr lang="es-CO" sz="1100" dirty="0">
                <a:solidFill>
                  <a:srgbClr val="000000"/>
                </a:solidFill>
                <a:latin typeface="Times New Roman" pitchFamily="16" charset="0"/>
              </a:rPr>
              <a:t> muy alto impacto potencial para el </a:t>
            </a:r>
            <a:r>
              <a:rPr lang="es-CO" sz="1100" dirty="0" err="1">
                <a:solidFill>
                  <a:srgbClr val="000000"/>
                </a:solidFill>
                <a:latin typeface="Times New Roman" pitchFamily="16" charset="0"/>
              </a:rPr>
              <a:t>peiodod</a:t>
            </a:r>
            <a:r>
              <a:rPr lang="es-CO" sz="1100" dirty="0">
                <a:solidFill>
                  <a:srgbClr val="000000"/>
                </a:solidFill>
                <a:latin typeface="Times New Roman" pitchFamily="16" charset="0"/>
              </a:rPr>
              <a:t> 2011 a 2040 </a:t>
            </a:r>
            <a:r>
              <a:rPr lang="es-CO" sz="1100" dirty="0" err="1">
                <a:solidFill>
                  <a:srgbClr val="000000"/>
                </a:solidFill>
                <a:latin typeface="Times New Roman" pitchFamily="16" charset="0"/>
              </a:rPr>
              <a:t>estan</a:t>
            </a:r>
            <a:r>
              <a:rPr lang="es-CO" sz="1100" dirty="0">
                <a:solidFill>
                  <a:srgbClr val="000000"/>
                </a:solidFill>
                <a:latin typeface="Times New Roman" pitchFamily="16" charset="0"/>
              </a:rPr>
              <a:t> en los </a:t>
            </a:r>
            <a:r>
              <a:rPr lang="es-CO" sz="1100" dirty="0" err="1">
                <a:solidFill>
                  <a:srgbClr val="000000"/>
                </a:solidFill>
                <a:latin typeface="Times New Roman" pitchFamily="16" charset="0"/>
              </a:rPr>
              <a:t>dprto</a:t>
            </a:r>
            <a:r>
              <a:rPr lang="es-CO" sz="1100" dirty="0">
                <a:solidFill>
                  <a:srgbClr val="000000"/>
                </a:solidFill>
                <a:latin typeface="Times New Roman" pitchFamily="16" charset="0"/>
              </a:rPr>
              <a:t> de </a:t>
            </a:r>
            <a:r>
              <a:rPr lang="es-CO" sz="1100" dirty="0" err="1">
                <a:solidFill>
                  <a:srgbClr val="000000"/>
                </a:solidFill>
                <a:latin typeface="Times New Roman" pitchFamily="16" charset="0"/>
              </a:rPr>
              <a:t>Bolivar</a:t>
            </a:r>
            <a:r>
              <a:rPr lang="es-CO" sz="1100" dirty="0">
                <a:solidFill>
                  <a:srgbClr val="000000"/>
                </a:solidFill>
                <a:latin typeface="Times New Roman" pitchFamily="16" charset="0"/>
              </a:rPr>
              <a:t> (72.00 0ha) entre otros. Con impactos alto , las mayores superficies estarían en bolívar 221.000 ha es decir el 50%</a:t>
            </a:r>
            <a:endParaRPr lang="es-CO" dirty="0"/>
          </a:p>
        </p:txBody>
      </p:sp>
      <p:sp>
        <p:nvSpPr>
          <p:cNvPr id="4" name="3 Marcador de número de diapositiva"/>
          <p:cNvSpPr>
            <a:spLocks noGrp="1"/>
          </p:cNvSpPr>
          <p:nvPr>
            <p:ph type="sldNum" idx="10"/>
          </p:nvPr>
        </p:nvSpPr>
        <p:spPr/>
        <p:txBody>
          <a:bodyPr/>
          <a:lstStyle/>
          <a:p>
            <a:pPr>
              <a:defRPr/>
            </a:pPr>
            <a:fld id="{F62DC380-D1F6-4433-97D0-CD3ABFE7A199}" type="slidenum">
              <a:rPr lang="es-ES_tradnl" smtClean="0"/>
              <a:pPr>
                <a:defRPr/>
              </a:pPr>
              <a:t>28</a:t>
            </a:fld>
            <a:endParaRPr lang="es-ES_trad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fr-F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fr-FR"/>
          </a:p>
        </p:txBody>
      </p:sp>
      <p:sp>
        <p:nvSpPr>
          <p:cNvPr id="4" name="3 Marcador de fecha"/>
          <p:cNvSpPr>
            <a:spLocks noGrp="1"/>
          </p:cNvSpPr>
          <p:nvPr>
            <p:ph type="dt" sz="half" idx="10"/>
          </p:nvPr>
        </p:nvSpPr>
        <p:spPr/>
        <p:txBody>
          <a:bodyPr/>
          <a:lstStyle/>
          <a:p>
            <a:fld id="{45C23325-C237-49EC-8937-D078F70B302E}" type="datetimeFigureOut">
              <a:rPr lang="fr-FR" smtClean="0"/>
              <a:t>1/05/17</a:t>
            </a:fld>
            <a:endParaRPr lang="fr-FR"/>
          </a:p>
        </p:txBody>
      </p:sp>
      <p:sp>
        <p:nvSpPr>
          <p:cNvPr id="5" name="4 Marcador de pie de página"/>
          <p:cNvSpPr>
            <a:spLocks noGrp="1"/>
          </p:cNvSpPr>
          <p:nvPr>
            <p:ph type="ftr" sz="quarter" idx="11"/>
          </p:nvPr>
        </p:nvSpPr>
        <p:spPr/>
        <p:txBody>
          <a:bodyPr/>
          <a:lstStyle/>
          <a:p>
            <a:endParaRPr lang="fr-FR"/>
          </a:p>
        </p:txBody>
      </p:sp>
      <p:sp>
        <p:nvSpPr>
          <p:cNvPr id="6" name="5 Marcador de número de diapositiva"/>
          <p:cNvSpPr>
            <a:spLocks noGrp="1"/>
          </p:cNvSpPr>
          <p:nvPr>
            <p:ph type="sldNum" sz="quarter" idx="12"/>
          </p:nvPr>
        </p:nvSpPr>
        <p:spPr/>
        <p:txBody>
          <a:bodyPr/>
          <a:lstStyle/>
          <a:p>
            <a:fld id="{BE501315-B5E9-4757-B08F-6B2AFB742671}" type="slidenum">
              <a:rPr lang="fr-FR" smtClean="0"/>
              <a:t>‹Nr.›</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fr-F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fr-FR"/>
          </a:p>
        </p:txBody>
      </p:sp>
      <p:sp>
        <p:nvSpPr>
          <p:cNvPr id="4" name="3 Marcador de fecha"/>
          <p:cNvSpPr>
            <a:spLocks noGrp="1"/>
          </p:cNvSpPr>
          <p:nvPr>
            <p:ph type="dt" sz="half" idx="10"/>
          </p:nvPr>
        </p:nvSpPr>
        <p:spPr/>
        <p:txBody>
          <a:bodyPr/>
          <a:lstStyle/>
          <a:p>
            <a:fld id="{45C23325-C237-49EC-8937-D078F70B302E}" type="datetimeFigureOut">
              <a:rPr lang="fr-FR" smtClean="0"/>
              <a:t>1/05/17</a:t>
            </a:fld>
            <a:endParaRPr lang="fr-FR"/>
          </a:p>
        </p:txBody>
      </p:sp>
      <p:sp>
        <p:nvSpPr>
          <p:cNvPr id="5" name="4 Marcador de pie de página"/>
          <p:cNvSpPr>
            <a:spLocks noGrp="1"/>
          </p:cNvSpPr>
          <p:nvPr>
            <p:ph type="ftr" sz="quarter" idx="11"/>
          </p:nvPr>
        </p:nvSpPr>
        <p:spPr/>
        <p:txBody>
          <a:bodyPr/>
          <a:lstStyle/>
          <a:p>
            <a:endParaRPr lang="fr-FR"/>
          </a:p>
        </p:txBody>
      </p:sp>
      <p:sp>
        <p:nvSpPr>
          <p:cNvPr id="6" name="5 Marcador de número de diapositiva"/>
          <p:cNvSpPr>
            <a:spLocks noGrp="1"/>
          </p:cNvSpPr>
          <p:nvPr>
            <p:ph type="sldNum" sz="quarter" idx="12"/>
          </p:nvPr>
        </p:nvSpPr>
        <p:spPr/>
        <p:txBody>
          <a:bodyPr/>
          <a:lstStyle/>
          <a:p>
            <a:fld id="{BE501315-B5E9-4757-B08F-6B2AFB742671}" type="slidenum">
              <a:rPr lang="fr-FR" smtClean="0"/>
              <a:t>‹Nr.›</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fr-F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fr-FR"/>
          </a:p>
        </p:txBody>
      </p:sp>
      <p:sp>
        <p:nvSpPr>
          <p:cNvPr id="4" name="3 Marcador de fecha"/>
          <p:cNvSpPr>
            <a:spLocks noGrp="1"/>
          </p:cNvSpPr>
          <p:nvPr>
            <p:ph type="dt" sz="half" idx="10"/>
          </p:nvPr>
        </p:nvSpPr>
        <p:spPr/>
        <p:txBody>
          <a:bodyPr/>
          <a:lstStyle/>
          <a:p>
            <a:fld id="{45C23325-C237-49EC-8937-D078F70B302E}" type="datetimeFigureOut">
              <a:rPr lang="fr-FR" smtClean="0"/>
              <a:t>1/05/17</a:t>
            </a:fld>
            <a:endParaRPr lang="fr-FR"/>
          </a:p>
        </p:txBody>
      </p:sp>
      <p:sp>
        <p:nvSpPr>
          <p:cNvPr id="5" name="4 Marcador de pie de página"/>
          <p:cNvSpPr>
            <a:spLocks noGrp="1"/>
          </p:cNvSpPr>
          <p:nvPr>
            <p:ph type="ftr" sz="quarter" idx="11"/>
          </p:nvPr>
        </p:nvSpPr>
        <p:spPr/>
        <p:txBody>
          <a:bodyPr/>
          <a:lstStyle/>
          <a:p>
            <a:endParaRPr lang="fr-FR"/>
          </a:p>
        </p:txBody>
      </p:sp>
      <p:sp>
        <p:nvSpPr>
          <p:cNvPr id="6" name="5 Marcador de número de diapositiva"/>
          <p:cNvSpPr>
            <a:spLocks noGrp="1"/>
          </p:cNvSpPr>
          <p:nvPr>
            <p:ph type="sldNum" sz="quarter" idx="12"/>
          </p:nvPr>
        </p:nvSpPr>
        <p:spPr/>
        <p:txBody>
          <a:bodyPr/>
          <a:lstStyle/>
          <a:p>
            <a:fld id="{BE501315-B5E9-4757-B08F-6B2AFB742671}" type="slidenum">
              <a:rPr lang="fr-FR" smtClean="0"/>
              <a:t>‹Nr.›</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a:xfrm>
            <a:off x="251520" y="1556792"/>
            <a:ext cx="8228013" cy="1430338"/>
          </a:xfrm>
        </p:spPr>
        <p:txBody>
          <a:bodyPr/>
          <a:lstStyle/>
          <a:p>
            <a:r>
              <a:rPr lang="es-ES" smtClean="0"/>
              <a:t>Haga clic para modificar el estilo de título del patrón</a:t>
            </a:r>
            <a:endParaRPr lang="es-ES"/>
          </a:p>
        </p:txBody>
      </p:sp>
      <p:sp>
        <p:nvSpPr>
          <p:cNvPr id="3" name="Rectangle 5"/>
          <p:cNvSpPr>
            <a:spLocks noGrp="1" noChangeArrowheads="1"/>
          </p:cNvSpPr>
          <p:nvPr>
            <p:ph type="sldNum" idx="10"/>
          </p:nvPr>
        </p:nvSpPr>
        <p:spPr>
          <a:ln/>
        </p:spPr>
        <p:txBody>
          <a:bodyPr/>
          <a:lstStyle>
            <a:lvl1pPr>
              <a:defRPr/>
            </a:lvl1pPr>
          </a:lstStyle>
          <a:p>
            <a:pPr>
              <a:defRPr/>
            </a:pPr>
            <a:fld id="{93D08D4E-7F63-4E59-8D71-785CA01B88ED}" type="slidenum">
              <a:rPr lang="es-ES_tradnl"/>
              <a:pPr>
                <a:defRPr/>
              </a:pPr>
              <a:t>‹Nr.›</a:t>
            </a:fld>
            <a:endParaRPr lang="es-ES_trad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fr-F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fr-FR"/>
          </a:p>
        </p:txBody>
      </p:sp>
      <p:sp>
        <p:nvSpPr>
          <p:cNvPr id="4" name="3 Marcador de fecha"/>
          <p:cNvSpPr>
            <a:spLocks noGrp="1"/>
          </p:cNvSpPr>
          <p:nvPr>
            <p:ph type="dt" sz="half" idx="10"/>
          </p:nvPr>
        </p:nvSpPr>
        <p:spPr/>
        <p:txBody>
          <a:bodyPr/>
          <a:lstStyle/>
          <a:p>
            <a:fld id="{45C23325-C237-49EC-8937-D078F70B302E}" type="datetimeFigureOut">
              <a:rPr lang="fr-FR" smtClean="0"/>
              <a:t>1/05/17</a:t>
            </a:fld>
            <a:endParaRPr lang="fr-FR"/>
          </a:p>
        </p:txBody>
      </p:sp>
      <p:sp>
        <p:nvSpPr>
          <p:cNvPr id="5" name="4 Marcador de pie de página"/>
          <p:cNvSpPr>
            <a:spLocks noGrp="1"/>
          </p:cNvSpPr>
          <p:nvPr>
            <p:ph type="ftr" sz="quarter" idx="11"/>
          </p:nvPr>
        </p:nvSpPr>
        <p:spPr/>
        <p:txBody>
          <a:bodyPr/>
          <a:lstStyle/>
          <a:p>
            <a:endParaRPr lang="fr-FR"/>
          </a:p>
        </p:txBody>
      </p:sp>
      <p:sp>
        <p:nvSpPr>
          <p:cNvPr id="6" name="5 Marcador de número de diapositiva"/>
          <p:cNvSpPr>
            <a:spLocks noGrp="1"/>
          </p:cNvSpPr>
          <p:nvPr>
            <p:ph type="sldNum" sz="quarter" idx="12"/>
          </p:nvPr>
        </p:nvSpPr>
        <p:spPr/>
        <p:txBody>
          <a:bodyPr/>
          <a:lstStyle/>
          <a:p>
            <a:fld id="{BE501315-B5E9-4757-B08F-6B2AFB742671}" type="slidenum">
              <a:rPr lang="fr-FR" smtClean="0"/>
              <a:t>‹Nr.›</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fr-F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45C23325-C237-49EC-8937-D078F70B302E}" type="datetimeFigureOut">
              <a:rPr lang="fr-FR" smtClean="0"/>
              <a:t>1/05/17</a:t>
            </a:fld>
            <a:endParaRPr lang="fr-FR"/>
          </a:p>
        </p:txBody>
      </p:sp>
      <p:sp>
        <p:nvSpPr>
          <p:cNvPr id="5" name="4 Marcador de pie de página"/>
          <p:cNvSpPr>
            <a:spLocks noGrp="1"/>
          </p:cNvSpPr>
          <p:nvPr>
            <p:ph type="ftr" sz="quarter" idx="11"/>
          </p:nvPr>
        </p:nvSpPr>
        <p:spPr/>
        <p:txBody>
          <a:bodyPr/>
          <a:lstStyle/>
          <a:p>
            <a:endParaRPr lang="fr-FR"/>
          </a:p>
        </p:txBody>
      </p:sp>
      <p:sp>
        <p:nvSpPr>
          <p:cNvPr id="6" name="5 Marcador de número de diapositiva"/>
          <p:cNvSpPr>
            <a:spLocks noGrp="1"/>
          </p:cNvSpPr>
          <p:nvPr>
            <p:ph type="sldNum" sz="quarter" idx="12"/>
          </p:nvPr>
        </p:nvSpPr>
        <p:spPr/>
        <p:txBody>
          <a:bodyPr/>
          <a:lstStyle/>
          <a:p>
            <a:fld id="{BE501315-B5E9-4757-B08F-6B2AFB742671}" type="slidenum">
              <a:rPr lang="fr-FR" smtClean="0"/>
              <a:t>‹Nr.›</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fr-F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fr-F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fr-FR"/>
          </a:p>
        </p:txBody>
      </p:sp>
      <p:sp>
        <p:nvSpPr>
          <p:cNvPr id="5" name="4 Marcador de fecha"/>
          <p:cNvSpPr>
            <a:spLocks noGrp="1"/>
          </p:cNvSpPr>
          <p:nvPr>
            <p:ph type="dt" sz="half" idx="10"/>
          </p:nvPr>
        </p:nvSpPr>
        <p:spPr/>
        <p:txBody>
          <a:bodyPr/>
          <a:lstStyle/>
          <a:p>
            <a:fld id="{45C23325-C237-49EC-8937-D078F70B302E}" type="datetimeFigureOut">
              <a:rPr lang="fr-FR" smtClean="0"/>
              <a:t>1/05/17</a:t>
            </a:fld>
            <a:endParaRPr lang="fr-FR"/>
          </a:p>
        </p:txBody>
      </p:sp>
      <p:sp>
        <p:nvSpPr>
          <p:cNvPr id="6" name="5 Marcador de pie de página"/>
          <p:cNvSpPr>
            <a:spLocks noGrp="1"/>
          </p:cNvSpPr>
          <p:nvPr>
            <p:ph type="ftr" sz="quarter" idx="11"/>
          </p:nvPr>
        </p:nvSpPr>
        <p:spPr/>
        <p:txBody>
          <a:bodyPr/>
          <a:lstStyle/>
          <a:p>
            <a:endParaRPr lang="fr-FR"/>
          </a:p>
        </p:txBody>
      </p:sp>
      <p:sp>
        <p:nvSpPr>
          <p:cNvPr id="7" name="6 Marcador de número de diapositiva"/>
          <p:cNvSpPr>
            <a:spLocks noGrp="1"/>
          </p:cNvSpPr>
          <p:nvPr>
            <p:ph type="sldNum" sz="quarter" idx="12"/>
          </p:nvPr>
        </p:nvSpPr>
        <p:spPr/>
        <p:txBody>
          <a:bodyPr/>
          <a:lstStyle/>
          <a:p>
            <a:fld id="{BE501315-B5E9-4757-B08F-6B2AFB742671}" type="slidenum">
              <a:rPr lang="fr-FR" smtClean="0"/>
              <a:t>‹Nr.›</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fr-F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fr-F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fr-FR"/>
          </a:p>
        </p:txBody>
      </p:sp>
      <p:sp>
        <p:nvSpPr>
          <p:cNvPr id="7" name="6 Marcador de fecha"/>
          <p:cNvSpPr>
            <a:spLocks noGrp="1"/>
          </p:cNvSpPr>
          <p:nvPr>
            <p:ph type="dt" sz="half" idx="10"/>
          </p:nvPr>
        </p:nvSpPr>
        <p:spPr/>
        <p:txBody>
          <a:bodyPr/>
          <a:lstStyle/>
          <a:p>
            <a:fld id="{45C23325-C237-49EC-8937-D078F70B302E}" type="datetimeFigureOut">
              <a:rPr lang="fr-FR" smtClean="0"/>
              <a:t>1/05/17</a:t>
            </a:fld>
            <a:endParaRPr lang="fr-FR"/>
          </a:p>
        </p:txBody>
      </p:sp>
      <p:sp>
        <p:nvSpPr>
          <p:cNvPr id="8" name="7 Marcador de pie de página"/>
          <p:cNvSpPr>
            <a:spLocks noGrp="1"/>
          </p:cNvSpPr>
          <p:nvPr>
            <p:ph type="ftr" sz="quarter" idx="11"/>
          </p:nvPr>
        </p:nvSpPr>
        <p:spPr/>
        <p:txBody>
          <a:bodyPr/>
          <a:lstStyle/>
          <a:p>
            <a:endParaRPr lang="fr-FR"/>
          </a:p>
        </p:txBody>
      </p:sp>
      <p:sp>
        <p:nvSpPr>
          <p:cNvPr id="9" name="8 Marcador de número de diapositiva"/>
          <p:cNvSpPr>
            <a:spLocks noGrp="1"/>
          </p:cNvSpPr>
          <p:nvPr>
            <p:ph type="sldNum" sz="quarter" idx="12"/>
          </p:nvPr>
        </p:nvSpPr>
        <p:spPr/>
        <p:txBody>
          <a:bodyPr/>
          <a:lstStyle/>
          <a:p>
            <a:fld id="{BE501315-B5E9-4757-B08F-6B2AFB742671}" type="slidenum">
              <a:rPr lang="fr-FR" smtClean="0"/>
              <a:t>‹Nr.›</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fr-FR"/>
          </a:p>
        </p:txBody>
      </p:sp>
      <p:sp>
        <p:nvSpPr>
          <p:cNvPr id="3" name="2 Marcador de fecha"/>
          <p:cNvSpPr>
            <a:spLocks noGrp="1"/>
          </p:cNvSpPr>
          <p:nvPr>
            <p:ph type="dt" sz="half" idx="10"/>
          </p:nvPr>
        </p:nvSpPr>
        <p:spPr/>
        <p:txBody>
          <a:bodyPr/>
          <a:lstStyle/>
          <a:p>
            <a:fld id="{45C23325-C237-49EC-8937-D078F70B302E}" type="datetimeFigureOut">
              <a:rPr lang="fr-FR" smtClean="0"/>
              <a:t>1/05/17</a:t>
            </a:fld>
            <a:endParaRPr lang="fr-FR"/>
          </a:p>
        </p:txBody>
      </p:sp>
      <p:sp>
        <p:nvSpPr>
          <p:cNvPr id="4" name="3 Marcador de pie de página"/>
          <p:cNvSpPr>
            <a:spLocks noGrp="1"/>
          </p:cNvSpPr>
          <p:nvPr>
            <p:ph type="ftr" sz="quarter" idx="11"/>
          </p:nvPr>
        </p:nvSpPr>
        <p:spPr/>
        <p:txBody>
          <a:bodyPr/>
          <a:lstStyle/>
          <a:p>
            <a:endParaRPr lang="fr-FR"/>
          </a:p>
        </p:txBody>
      </p:sp>
      <p:sp>
        <p:nvSpPr>
          <p:cNvPr id="5" name="4 Marcador de número de diapositiva"/>
          <p:cNvSpPr>
            <a:spLocks noGrp="1"/>
          </p:cNvSpPr>
          <p:nvPr>
            <p:ph type="sldNum" sz="quarter" idx="12"/>
          </p:nvPr>
        </p:nvSpPr>
        <p:spPr/>
        <p:txBody>
          <a:bodyPr/>
          <a:lstStyle/>
          <a:p>
            <a:fld id="{BE501315-B5E9-4757-B08F-6B2AFB742671}" type="slidenum">
              <a:rPr lang="fr-FR" smtClean="0"/>
              <a:t>‹Nr.›</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5C23325-C237-49EC-8937-D078F70B302E}" type="datetimeFigureOut">
              <a:rPr lang="fr-FR" smtClean="0"/>
              <a:t>1/05/17</a:t>
            </a:fld>
            <a:endParaRPr lang="fr-FR"/>
          </a:p>
        </p:txBody>
      </p:sp>
      <p:sp>
        <p:nvSpPr>
          <p:cNvPr id="3" name="2 Marcador de pie de página"/>
          <p:cNvSpPr>
            <a:spLocks noGrp="1"/>
          </p:cNvSpPr>
          <p:nvPr>
            <p:ph type="ftr" sz="quarter" idx="11"/>
          </p:nvPr>
        </p:nvSpPr>
        <p:spPr/>
        <p:txBody>
          <a:bodyPr/>
          <a:lstStyle/>
          <a:p>
            <a:endParaRPr lang="fr-FR"/>
          </a:p>
        </p:txBody>
      </p:sp>
      <p:sp>
        <p:nvSpPr>
          <p:cNvPr id="4" name="3 Marcador de número de diapositiva"/>
          <p:cNvSpPr>
            <a:spLocks noGrp="1"/>
          </p:cNvSpPr>
          <p:nvPr>
            <p:ph type="sldNum" sz="quarter" idx="12"/>
          </p:nvPr>
        </p:nvSpPr>
        <p:spPr/>
        <p:txBody>
          <a:bodyPr/>
          <a:lstStyle/>
          <a:p>
            <a:fld id="{BE501315-B5E9-4757-B08F-6B2AFB742671}" type="slidenum">
              <a:rPr lang="fr-FR" smtClean="0"/>
              <a:t>‹Nr.›</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fr-F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fr-F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45C23325-C237-49EC-8937-D078F70B302E}" type="datetimeFigureOut">
              <a:rPr lang="fr-FR" smtClean="0"/>
              <a:t>1/05/17</a:t>
            </a:fld>
            <a:endParaRPr lang="fr-FR"/>
          </a:p>
        </p:txBody>
      </p:sp>
      <p:sp>
        <p:nvSpPr>
          <p:cNvPr id="6" name="5 Marcador de pie de página"/>
          <p:cNvSpPr>
            <a:spLocks noGrp="1"/>
          </p:cNvSpPr>
          <p:nvPr>
            <p:ph type="ftr" sz="quarter" idx="11"/>
          </p:nvPr>
        </p:nvSpPr>
        <p:spPr/>
        <p:txBody>
          <a:bodyPr/>
          <a:lstStyle/>
          <a:p>
            <a:endParaRPr lang="fr-FR"/>
          </a:p>
        </p:txBody>
      </p:sp>
      <p:sp>
        <p:nvSpPr>
          <p:cNvPr id="7" name="6 Marcador de número de diapositiva"/>
          <p:cNvSpPr>
            <a:spLocks noGrp="1"/>
          </p:cNvSpPr>
          <p:nvPr>
            <p:ph type="sldNum" sz="quarter" idx="12"/>
          </p:nvPr>
        </p:nvSpPr>
        <p:spPr/>
        <p:txBody>
          <a:bodyPr/>
          <a:lstStyle/>
          <a:p>
            <a:fld id="{BE501315-B5E9-4757-B08F-6B2AFB742671}" type="slidenum">
              <a:rPr lang="fr-FR" smtClean="0"/>
              <a:t>‹Nr.›</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fr-F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45C23325-C237-49EC-8937-D078F70B302E}" type="datetimeFigureOut">
              <a:rPr lang="fr-FR" smtClean="0"/>
              <a:t>1/05/17</a:t>
            </a:fld>
            <a:endParaRPr lang="fr-FR"/>
          </a:p>
        </p:txBody>
      </p:sp>
      <p:sp>
        <p:nvSpPr>
          <p:cNvPr id="6" name="5 Marcador de pie de página"/>
          <p:cNvSpPr>
            <a:spLocks noGrp="1"/>
          </p:cNvSpPr>
          <p:nvPr>
            <p:ph type="ftr" sz="quarter" idx="11"/>
          </p:nvPr>
        </p:nvSpPr>
        <p:spPr/>
        <p:txBody>
          <a:bodyPr/>
          <a:lstStyle/>
          <a:p>
            <a:endParaRPr lang="fr-FR"/>
          </a:p>
        </p:txBody>
      </p:sp>
      <p:sp>
        <p:nvSpPr>
          <p:cNvPr id="7" name="6 Marcador de número de diapositiva"/>
          <p:cNvSpPr>
            <a:spLocks noGrp="1"/>
          </p:cNvSpPr>
          <p:nvPr>
            <p:ph type="sldNum" sz="quarter" idx="12"/>
          </p:nvPr>
        </p:nvSpPr>
        <p:spPr/>
        <p:txBody>
          <a:bodyPr/>
          <a:lstStyle/>
          <a:p>
            <a:fld id="{BE501315-B5E9-4757-B08F-6B2AFB742671}" type="slidenum">
              <a:rPr lang="fr-FR" smtClean="0"/>
              <a:t>‹Nr.›</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l="-1000" r="-1000"/>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fr-F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fr-F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23325-C237-49EC-8937-D078F70B302E}" type="datetimeFigureOut">
              <a:rPr lang="fr-FR" smtClean="0"/>
              <a:t>1/05/17</a:t>
            </a:fld>
            <a:endParaRPr lang="fr-F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01315-B5E9-4757-B08F-6B2AFB742671}" type="slidenum">
              <a:rPr lang="fr-FR" smtClean="0"/>
              <a:t>‹Nr.›</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 Id="rId3" Type="http://schemas.openxmlformats.org/officeDocument/2006/relationships/image" Target="../media/image2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 Id="rId3" Type="http://schemas.openxmlformats.org/officeDocument/2006/relationships/image" Target="../media/image3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5.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jpeg"/><Relationship Id="rId8"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wmf"/><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1" Type="http://schemas.openxmlformats.org/officeDocument/2006/relationships/slideLayout" Target="../slideLayouts/slideLayout12.xml"/><Relationship Id="rId2" Type="http://schemas.openxmlformats.org/officeDocument/2006/relationships/image" Target="../media/image53.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508104" y="1052736"/>
            <a:ext cx="2354082" cy="727071"/>
          </a:xfrm>
        </p:spPr>
        <p:txBody>
          <a:bodyPr>
            <a:normAutofit fontScale="90000"/>
          </a:bodyPr>
          <a:lstStyle/>
          <a:p>
            <a:pPr algn="r"/>
            <a:r>
              <a:rPr lang="es-CO" sz="3200" u="sng" dirty="0" smtClean="0"/>
              <a:t/>
            </a:r>
            <a:br>
              <a:rPr lang="es-CO" sz="3200" u="sng" dirty="0" smtClean="0"/>
            </a:br>
            <a:r>
              <a:rPr lang="es-CO" sz="3200" u="sng" dirty="0"/>
              <a:t/>
            </a:r>
            <a:br>
              <a:rPr lang="es-CO" sz="3200" u="sng" dirty="0"/>
            </a:br>
            <a:r>
              <a:rPr lang="es-CO" sz="3200" u="sng" dirty="0" smtClean="0"/>
              <a:t/>
            </a:r>
            <a:br>
              <a:rPr lang="es-CO" sz="3200" u="sng" dirty="0" smtClean="0"/>
            </a:br>
            <a:r>
              <a:rPr lang="es-CO" sz="3200" u="sng" dirty="0" smtClean="0"/>
              <a:t/>
            </a:r>
            <a:br>
              <a:rPr lang="es-CO" sz="3200" u="sng" dirty="0" smtClean="0"/>
            </a:br>
            <a:r>
              <a:rPr lang="es-CO" sz="3200" u="sng" dirty="0"/>
              <a:t/>
            </a:r>
            <a:br>
              <a:rPr lang="es-CO" sz="3200" u="sng" dirty="0"/>
            </a:br>
            <a:r>
              <a:rPr lang="es-CO" sz="3200" dirty="0" smtClean="0"/>
              <a:t>LA </a:t>
            </a:r>
            <a:r>
              <a:rPr lang="es-CO" sz="3200" dirty="0" smtClean="0"/>
              <a:t>IMPORTANCIA DEL OCEANO EN LA REGULACION </a:t>
            </a:r>
            <a:r>
              <a:rPr lang="es-CO" sz="3200" dirty="0" smtClean="0"/>
              <a:t>CLIMATICA</a:t>
            </a:r>
            <a:r>
              <a:rPr lang="es-CO" sz="3200" u="sng" dirty="0" smtClean="0"/>
              <a:t/>
            </a:r>
            <a:br>
              <a:rPr lang="es-CO" sz="3200" u="sng" dirty="0" smtClean="0"/>
            </a:br>
            <a:r>
              <a:rPr lang="es-CO" sz="3200" u="sng" dirty="0"/>
              <a:t/>
            </a:r>
            <a:br>
              <a:rPr lang="es-CO" sz="3200" u="sng" dirty="0"/>
            </a:br>
            <a:r>
              <a:rPr lang="es-CO" sz="1600" dirty="0" smtClean="0"/>
              <a:t>Por: Francisco A. Castillo Gonzalez-Biomar- M.S.c. Gestion Ambiental Enfasis Zonas Costeras.</a:t>
            </a:r>
            <a:endParaRPr lang="es-ES" sz="1600" dirty="0"/>
          </a:p>
        </p:txBody>
      </p:sp>
      <p:pic>
        <p:nvPicPr>
          <p:cNvPr id="5" name="Picture 2" descr="C:\Documents and Settings\LA EMPRESA\Mis documentos\Mis imágenes\DOCUMENTOS INTERESANTES\David Doubilet\3844238060185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692696"/>
            <a:ext cx="4896544" cy="56526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836712"/>
            <a:ext cx="9144000" cy="1512168"/>
          </a:xfrm>
        </p:spPr>
        <p:txBody>
          <a:bodyPr/>
          <a:lstStyle/>
          <a:p>
            <a:pPr algn="ctr"/>
            <a:r>
              <a:rPr lang="es-CO" sz="3600" b="1" kern="1200" dirty="0" smtClean="0">
                <a:solidFill>
                  <a:srgbClr val="C00000"/>
                </a:solidFill>
                <a:latin typeface="Calibri" pitchFamily="34" charset="0"/>
              </a:rPr>
              <a:t>Amenazas </a:t>
            </a:r>
            <a:endParaRPr lang="es-CO" sz="3600" dirty="0">
              <a:solidFill>
                <a:srgbClr val="C00000"/>
              </a:solidFill>
              <a:latin typeface="Calibri" pitchFamily="34" charset="0"/>
            </a:endParaRPr>
          </a:p>
        </p:txBody>
      </p:sp>
      <p:sp>
        <p:nvSpPr>
          <p:cNvPr id="4" name="3 Rectángulo"/>
          <p:cNvSpPr/>
          <p:nvPr/>
        </p:nvSpPr>
        <p:spPr>
          <a:xfrm>
            <a:off x="611560" y="2420888"/>
            <a:ext cx="4032448" cy="3046988"/>
          </a:xfrm>
          <a:prstGeom prst="rect">
            <a:avLst/>
          </a:prstGeom>
        </p:spPr>
        <p:txBody>
          <a:bodyPr wrap="square">
            <a:spAutoFit/>
          </a:bodyPr>
          <a:lstStyle/>
          <a:p>
            <a:pPr>
              <a:buFont typeface="Arial" pitchFamily="34" charset="0"/>
              <a:buChar char="•"/>
              <a:defRPr/>
            </a:pPr>
            <a:r>
              <a:rPr lang="es-ES" sz="2400" dirty="0" smtClean="0">
                <a:solidFill>
                  <a:srgbClr val="003366"/>
                </a:solidFill>
                <a:latin typeface="Calibri" pitchFamily="34" charset="0"/>
                <a:ea typeface="Lucida Sans Unicode" pitchFamily="34" charset="0"/>
                <a:cs typeface="+mn-cs"/>
              </a:rPr>
              <a:t>Aumento </a:t>
            </a:r>
            <a:r>
              <a:rPr lang="es-ES" sz="2400" dirty="0">
                <a:solidFill>
                  <a:srgbClr val="003366"/>
                </a:solidFill>
                <a:latin typeface="Calibri" pitchFamily="34" charset="0"/>
                <a:ea typeface="Lucida Sans Unicode" pitchFamily="34" charset="0"/>
                <a:cs typeface="+mn-cs"/>
              </a:rPr>
              <a:t>del nivel del </a:t>
            </a:r>
            <a:r>
              <a:rPr lang="es-ES" sz="2400" dirty="0" smtClean="0">
                <a:solidFill>
                  <a:srgbClr val="003366"/>
                </a:solidFill>
                <a:latin typeface="Calibri" pitchFamily="34" charset="0"/>
                <a:ea typeface="Lucida Sans Unicode" pitchFamily="34" charset="0"/>
                <a:cs typeface="+mn-cs"/>
              </a:rPr>
              <a:t>mar (ANM)</a:t>
            </a:r>
          </a:p>
          <a:p>
            <a:pPr>
              <a:buFont typeface="Arial" pitchFamily="34" charset="0"/>
              <a:buChar char="•"/>
              <a:defRPr/>
            </a:pPr>
            <a:endParaRPr lang="es-ES" sz="2400" dirty="0" smtClean="0">
              <a:solidFill>
                <a:srgbClr val="003366"/>
              </a:solidFill>
              <a:latin typeface="Calibri" pitchFamily="34" charset="0"/>
              <a:ea typeface="Lucida Sans Unicode" pitchFamily="34" charset="0"/>
              <a:cs typeface="+mn-cs"/>
            </a:endParaRPr>
          </a:p>
          <a:p>
            <a:pPr>
              <a:buFont typeface="Arial" pitchFamily="34" charset="0"/>
              <a:buChar char="•"/>
              <a:defRPr/>
            </a:pPr>
            <a:r>
              <a:rPr lang="es-ES" sz="2400" dirty="0" smtClean="0">
                <a:solidFill>
                  <a:srgbClr val="003366"/>
                </a:solidFill>
                <a:latin typeface="Calibri" pitchFamily="34" charset="0"/>
                <a:ea typeface="Lucida Sans Unicode" pitchFamily="34" charset="0"/>
                <a:cs typeface="+mn-cs"/>
              </a:rPr>
              <a:t>Mayor </a:t>
            </a:r>
            <a:r>
              <a:rPr lang="es-ES" sz="2400" dirty="0">
                <a:solidFill>
                  <a:srgbClr val="003366"/>
                </a:solidFill>
                <a:latin typeface="Calibri" pitchFamily="34" charset="0"/>
                <a:ea typeface="Lucida Sans Unicode" pitchFamily="34" charset="0"/>
                <a:cs typeface="+mn-cs"/>
              </a:rPr>
              <a:t>riesgo de mareas </a:t>
            </a:r>
            <a:r>
              <a:rPr lang="es-ES" sz="2400" dirty="0" smtClean="0">
                <a:solidFill>
                  <a:srgbClr val="003366"/>
                </a:solidFill>
                <a:latin typeface="Calibri" pitchFamily="34" charset="0"/>
                <a:ea typeface="Lucida Sans Unicode" pitchFamily="34" charset="0"/>
                <a:cs typeface="+mn-cs"/>
              </a:rPr>
              <a:t>y tormentas</a:t>
            </a:r>
          </a:p>
          <a:p>
            <a:pPr>
              <a:buFont typeface="Arial" pitchFamily="34" charset="0"/>
              <a:buChar char="•"/>
              <a:defRPr/>
            </a:pPr>
            <a:endParaRPr lang="es-ES" sz="2400" dirty="0" smtClean="0">
              <a:solidFill>
                <a:srgbClr val="003366"/>
              </a:solidFill>
              <a:latin typeface="Calibri" pitchFamily="34" charset="0"/>
              <a:ea typeface="Lucida Sans Unicode" pitchFamily="34" charset="0"/>
              <a:cs typeface="+mn-cs"/>
            </a:endParaRPr>
          </a:p>
          <a:p>
            <a:pPr>
              <a:buFont typeface="Arial" pitchFamily="34" charset="0"/>
              <a:buChar char="•"/>
              <a:defRPr/>
            </a:pPr>
            <a:r>
              <a:rPr lang="es-ES" sz="2400" dirty="0" smtClean="0">
                <a:solidFill>
                  <a:srgbClr val="003366"/>
                </a:solidFill>
                <a:latin typeface="Calibri" pitchFamily="34" charset="0"/>
                <a:ea typeface="Lucida Sans Unicode" pitchFamily="34" charset="0"/>
                <a:cs typeface="+mn-cs"/>
              </a:rPr>
              <a:t>Cambios en frecuencia </a:t>
            </a:r>
            <a:r>
              <a:rPr lang="es-ES" sz="2400" dirty="0">
                <a:solidFill>
                  <a:srgbClr val="003366"/>
                </a:solidFill>
                <a:latin typeface="Calibri" pitchFamily="34" charset="0"/>
                <a:ea typeface="Lucida Sans Unicode" pitchFamily="34" charset="0"/>
                <a:cs typeface="+mn-cs"/>
              </a:rPr>
              <a:t>y/o intensidad de </a:t>
            </a:r>
            <a:r>
              <a:rPr lang="es-ES" sz="2400" dirty="0" smtClean="0">
                <a:solidFill>
                  <a:srgbClr val="003366"/>
                </a:solidFill>
                <a:latin typeface="Calibri" pitchFamily="34" charset="0"/>
                <a:ea typeface="Lucida Sans Unicode" pitchFamily="34" charset="0"/>
                <a:cs typeface="+mn-cs"/>
              </a:rPr>
              <a:t>lluvias y sequias</a:t>
            </a:r>
            <a:endParaRPr lang="es-ES" sz="2400" dirty="0">
              <a:solidFill>
                <a:srgbClr val="003366"/>
              </a:solidFill>
              <a:latin typeface="Calibri" pitchFamily="34" charset="0"/>
              <a:ea typeface="Lucida Sans Unicode" pitchFamily="34" charset="0"/>
              <a:cs typeface="+mn-cs"/>
            </a:endParaRPr>
          </a:p>
        </p:txBody>
      </p:sp>
      <p:pic>
        <p:nvPicPr>
          <p:cNvPr id="1026" name="Picture 2" descr="D:\3_INVEMAR\1_CDKN-2011\3sep\FOTOS\FOTOS2\Reconocimiento\I.TierraBomba-30sep\TierraBomba\DSC049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2276872"/>
            <a:ext cx="4264826" cy="31986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p:txBody>
          <a:bodyPr/>
          <a:lstStyle/>
          <a:p>
            <a:pPr eaLnBrk="1" hangingPunct="1">
              <a:defRPr/>
            </a:pPr>
            <a:r>
              <a:rPr lang="es-ES" smtClean="0"/>
              <a:t>Cambios en el nivel del mar</a:t>
            </a:r>
          </a:p>
        </p:txBody>
      </p:sp>
      <p:pic>
        <p:nvPicPr>
          <p:cNvPr id="31747" name="Picture 3" descr="CausasANM"/>
          <p:cNvPicPr>
            <a:picLocks noChangeAspect="1" noChangeArrowheads="1"/>
          </p:cNvPicPr>
          <p:nvPr/>
        </p:nvPicPr>
        <p:blipFill>
          <a:blip r:embed="rId3" cstate="print"/>
          <a:srcRect/>
          <a:stretch>
            <a:fillRect/>
          </a:stretch>
        </p:blipFill>
        <p:spPr bwMode="auto">
          <a:xfrm>
            <a:off x="714348" y="1214422"/>
            <a:ext cx="7513531" cy="4680000"/>
          </a:xfrm>
          <a:prstGeom prst="rect">
            <a:avLst/>
          </a:prstGeom>
          <a:noFill/>
          <a:ln w="9525">
            <a:noFill/>
            <a:miter lim="800000"/>
            <a:headEnd/>
            <a:tailEnd/>
          </a:ln>
          <a:effectLst>
            <a:prstShdw prst="shdw13" dist="53882" dir="13500000">
              <a:srgbClr val="89AFD9">
                <a:alpha val="50000"/>
              </a:srgbClr>
            </a:prstShdw>
          </a:effectLst>
        </p:spPr>
      </p:pic>
      <p:sp>
        <p:nvSpPr>
          <p:cNvPr id="31748" name="Text Box 4"/>
          <p:cNvSpPr txBox="1">
            <a:spLocks noChangeArrowheads="1"/>
          </p:cNvSpPr>
          <p:nvPr/>
        </p:nvSpPr>
        <p:spPr bwMode="auto">
          <a:xfrm>
            <a:off x="1000100" y="2714620"/>
            <a:ext cx="1587498" cy="523220"/>
          </a:xfrm>
          <a:prstGeom prst="rect">
            <a:avLst/>
          </a:prstGeom>
          <a:noFill/>
          <a:ln w="9525">
            <a:noFill/>
            <a:miter lim="800000"/>
            <a:headEnd/>
            <a:tailEnd/>
          </a:ln>
        </p:spPr>
        <p:txBody>
          <a:bodyPr wrap="square">
            <a:spAutoFit/>
          </a:bodyPr>
          <a:lstStyle/>
          <a:p>
            <a:pPr algn="ctr">
              <a:spcBef>
                <a:spcPct val="50000"/>
              </a:spcBef>
            </a:pPr>
            <a:r>
              <a:rPr lang="es-ES" sz="1400" dirty="0" smtClean="0">
                <a:solidFill>
                  <a:schemeClr val="tx1"/>
                </a:solidFill>
              </a:rPr>
              <a:t>Aportes de agua terrestre</a:t>
            </a:r>
            <a:endParaRPr lang="es-ES" sz="1400" dirty="0">
              <a:solidFill>
                <a:schemeClr val="tx1"/>
              </a:solidFill>
            </a:endParaRPr>
          </a:p>
        </p:txBody>
      </p:sp>
      <p:sp>
        <p:nvSpPr>
          <p:cNvPr id="31749" name="Text Box 5"/>
          <p:cNvSpPr txBox="1">
            <a:spLocks noChangeArrowheads="1"/>
          </p:cNvSpPr>
          <p:nvPr/>
        </p:nvSpPr>
        <p:spPr bwMode="auto">
          <a:xfrm>
            <a:off x="2428860" y="3429000"/>
            <a:ext cx="1944704" cy="523220"/>
          </a:xfrm>
          <a:prstGeom prst="rect">
            <a:avLst/>
          </a:prstGeom>
          <a:noFill/>
          <a:ln w="9525">
            <a:noFill/>
            <a:miter lim="800000"/>
            <a:headEnd/>
            <a:tailEnd/>
          </a:ln>
        </p:spPr>
        <p:txBody>
          <a:bodyPr wrap="square">
            <a:spAutoFit/>
          </a:bodyPr>
          <a:lstStyle/>
          <a:p>
            <a:pPr algn="ctr">
              <a:spcBef>
                <a:spcPct val="50000"/>
              </a:spcBef>
            </a:pPr>
            <a:r>
              <a:rPr lang="es-ES" sz="1400" dirty="0">
                <a:solidFill>
                  <a:schemeClr val="tx1"/>
                </a:solidFill>
              </a:rPr>
              <a:t>Subsidencia </a:t>
            </a:r>
            <a:r>
              <a:rPr lang="es-ES" sz="1400" dirty="0" smtClean="0">
                <a:solidFill>
                  <a:schemeClr val="tx1"/>
                </a:solidFill>
              </a:rPr>
              <a:t>de la costa</a:t>
            </a:r>
            <a:endParaRPr lang="es-ES" sz="1400" dirty="0">
              <a:solidFill>
                <a:schemeClr val="tx1"/>
              </a:solidFill>
            </a:endParaRPr>
          </a:p>
        </p:txBody>
      </p:sp>
      <p:sp>
        <p:nvSpPr>
          <p:cNvPr id="31750" name="Text Box 6"/>
          <p:cNvSpPr txBox="1">
            <a:spLocks noChangeArrowheads="1"/>
          </p:cNvSpPr>
          <p:nvPr/>
        </p:nvSpPr>
        <p:spPr bwMode="auto">
          <a:xfrm>
            <a:off x="3714744" y="2571744"/>
            <a:ext cx="1571630" cy="523220"/>
          </a:xfrm>
          <a:prstGeom prst="rect">
            <a:avLst/>
          </a:prstGeom>
          <a:noFill/>
          <a:ln w="9525">
            <a:noFill/>
            <a:miter lim="800000"/>
            <a:headEnd/>
            <a:tailEnd/>
          </a:ln>
        </p:spPr>
        <p:txBody>
          <a:bodyPr wrap="square">
            <a:spAutoFit/>
          </a:bodyPr>
          <a:lstStyle/>
          <a:p>
            <a:pPr algn="ctr">
              <a:spcBef>
                <a:spcPct val="50000"/>
              </a:spcBef>
            </a:pPr>
            <a:r>
              <a:rPr lang="es-ES" sz="1400" dirty="0">
                <a:solidFill>
                  <a:schemeClr val="tx1"/>
                </a:solidFill>
              </a:rPr>
              <a:t>Cambios </a:t>
            </a:r>
            <a:r>
              <a:rPr lang="es-ES" sz="1400" dirty="0" smtClean="0">
                <a:solidFill>
                  <a:schemeClr val="tx1"/>
                </a:solidFill>
              </a:rPr>
              <a:t>en circulación</a:t>
            </a:r>
          </a:p>
        </p:txBody>
      </p:sp>
      <p:sp>
        <p:nvSpPr>
          <p:cNvPr id="31751" name="Text Box 7"/>
          <p:cNvSpPr txBox="1">
            <a:spLocks noChangeArrowheads="1"/>
          </p:cNvSpPr>
          <p:nvPr/>
        </p:nvSpPr>
        <p:spPr bwMode="auto">
          <a:xfrm>
            <a:off x="4572000" y="3357562"/>
            <a:ext cx="1441450" cy="738187"/>
          </a:xfrm>
          <a:prstGeom prst="rect">
            <a:avLst/>
          </a:prstGeom>
          <a:noFill/>
          <a:ln w="9525">
            <a:noFill/>
            <a:miter lim="800000"/>
            <a:headEnd/>
            <a:tailEnd/>
          </a:ln>
        </p:spPr>
        <p:txBody>
          <a:bodyPr>
            <a:spAutoFit/>
          </a:bodyPr>
          <a:lstStyle/>
          <a:p>
            <a:pPr algn="ctr">
              <a:spcBef>
                <a:spcPct val="50000"/>
              </a:spcBef>
            </a:pPr>
            <a:r>
              <a:rPr lang="es-ES" sz="1400" dirty="0">
                <a:solidFill>
                  <a:schemeClr val="tx1"/>
                </a:solidFill>
              </a:rPr>
              <a:t>Expansión del agua por calentamiento</a:t>
            </a:r>
          </a:p>
        </p:txBody>
      </p:sp>
      <p:sp>
        <p:nvSpPr>
          <p:cNvPr id="31752" name="Text Box 8"/>
          <p:cNvSpPr txBox="1">
            <a:spLocks noChangeArrowheads="1"/>
          </p:cNvSpPr>
          <p:nvPr/>
        </p:nvSpPr>
        <p:spPr bwMode="auto">
          <a:xfrm>
            <a:off x="6429388" y="3357562"/>
            <a:ext cx="1643063" cy="523220"/>
          </a:xfrm>
          <a:prstGeom prst="rect">
            <a:avLst/>
          </a:prstGeom>
          <a:noFill/>
          <a:ln w="9525">
            <a:noFill/>
            <a:miter lim="800000"/>
            <a:headEnd/>
            <a:tailEnd/>
          </a:ln>
        </p:spPr>
        <p:txBody>
          <a:bodyPr>
            <a:spAutoFit/>
          </a:bodyPr>
          <a:lstStyle/>
          <a:p>
            <a:pPr algn="ctr">
              <a:spcBef>
                <a:spcPct val="50000"/>
              </a:spcBef>
            </a:pPr>
            <a:r>
              <a:rPr lang="es-ES" sz="1400" dirty="0" smtClean="0">
                <a:solidFill>
                  <a:schemeClr val="tx1"/>
                </a:solidFill>
              </a:rPr>
              <a:t>Deshielo de glaciares</a:t>
            </a:r>
            <a:endParaRPr lang="es-ES" sz="1400" dirty="0">
              <a:solidFill>
                <a:schemeClr val="tx1"/>
              </a:solidFill>
            </a:endParaRPr>
          </a:p>
        </p:txBody>
      </p:sp>
      <p:sp>
        <p:nvSpPr>
          <p:cNvPr id="9" name="Rectangle 2"/>
          <p:cNvSpPr txBox="1">
            <a:spLocks noChangeArrowheads="1"/>
          </p:cNvSpPr>
          <p:nvPr/>
        </p:nvSpPr>
        <p:spPr bwMode="auto">
          <a:xfrm>
            <a:off x="714348" y="1428736"/>
            <a:ext cx="6707187" cy="7064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449263" rtl="0" eaLnBrk="1" fontAlgn="base" latinLnBrk="0" hangingPunct="1">
              <a:lnSpc>
                <a:spcPct val="100000"/>
              </a:lnSpc>
              <a:spcBef>
                <a:spcPct val="0"/>
              </a:spcBef>
              <a:spcAft>
                <a:spcPct val="0"/>
              </a:spcAft>
              <a:buClr>
                <a:srgbClr val="00256E"/>
              </a:buClr>
              <a:buSzPct val="100000"/>
              <a:buFont typeface="Arial" charset="0"/>
              <a:buNone/>
              <a:tabLst/>
              <a:defRPr/>
            </a:pPr>
            <a:r>
              <a:rPr lang="es-ES" sz="2800" b="1" dirty="0" smtClean="0">
                <a:solidFill>
                  <a:srgbClr val="003366"/>
                </a:solidFill>
                <a:latin typeface="+mj-lt"/>
                <a:ea typeface="Lucida Sans Unicode" pitchFamily="34" charset="0"/>
                <a:cs typeface="+mj-cs"/>
              </a:rPr>
              <a:t>Cambios en el nivel del mar</a:t>
            </a:r>
          </a:p>
        </p:txBody>
      </p:sp>
      <p:sp>
        <p:nvSpPr>
          <p:cNvPr id="10" name="9 Rectángulo"/>
          <p:cNvSpPr/>
          <p:nvPr/>
        </p:nvSpPr>
        <p:spPr>
          <a:xfrm>
            <a:off x="714348" y="5286388"/>
            <a:ext cx="7632848" cy="584775"/>
          </a:xfrm>
          <a:prstGeom prst="rect">
            <a:avLst/>
          </a:prstGeom>
        </p:spPr>
        <p:txBody>
          <a:bodyPr wrap="square">
            <a:spAutoFit/>
          </a:bodyPr>
          <a:lstStyle/>
          <a:p>
            <a:r>
              <a:rPr lang="es-ES" sz="1600" dirty="0" smtClean="0">
                <a:solidFill>
                  <a:srgbClr val="00256E"/>
                </a:solidFill>
              </a:rPr>
              <a:t>El nivel “relativo” del mar (NRM) =  actividad tectónica,+  levantamiento o subsidencia, +expansión o contracción de la columna de agua.</a:t>
            </a:r>
            <a:endParaRPr lang="es-ES" sz="1600" dirty="0">
              <a:solidFill>
                <a:srgbClr val="00256E"/>
              </a:solidFill>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395536" y="2060848"/>
            <a:ext cx="2880320" cy="4154984"/>
          </a:xfrm>
          <a:prstGeom prst="rect">
            <a:avLst/>
          </a:prstGeom>
        </p:spPr>
        <p:txBody>
          <a:bodyPr wrap="square">
            <a:spAutoFit/>
          </a:bodyPr>
          <a:lstStyle/>
          <a:p>
            <a:pPr algn="just">
              <a:defRPr/>
            </a:pPr>
            <a:r>
              <a:rPr lang="es-MX" sz="2200" dirty="0" smtClean="0">
                <a:solidFill>
                  <a:srgbClr val="002060"/>
                </a:solidFill>
                <a:latin typeface="Calibri" pitchFamily="34" charset="0"/>
                <a:ea typeface="Lucida Sans Unicode" pitchFamily="34" charset="0"/>
              </a:rPr>
              <a:t>Retroceso </a:t>
            </a:r>
            <a:r>
              <a:rPr lang="es-MX" sz="2200" dirty="0">
                <a:solidFill>
                  <a:srgbClr val="002060"/>
                </a:solidFill>
                <a:latin typeface="Calibri" pitchFamily="34" charset="0"/>
                <a:ea typeface="Lucida Sans Unicode" pitchFamily="34" charset="0"/>
              </a:rPr>
              <a:t>generalizado de la línea de costa </a:t>
            </a:r>
            <a:r>
              <a:rPr lang="es-MX" sz="2200" dirty="0" smtClean="0">
                <a:solidFill>
                  <a:srgbClr val="002060"/>
                </a:solidFill>
                <a:latin typeface="Calibri" pitchFamily="34" charset="0"/>
                <a:ea typeface="Lucida Sans Unicode" pitchFamily="34" charset="0"/>
              </a:rPr>
              <a:t>colombiana (perdidas superiores 1 m/año).</a:t>
            </a:r>
            <a:endParaRPr lang="es-MX" sz="2200" dirty="0">
              <a:solidFill>
                <a:srgbClr val="002060"/>
              </a:solidFill>
              <a:latin typeface="Calibri" pitchFamily="34" charset="0"/>
              <a:ea typeface="Lucida Sans Unicode" pitchFamily="34" charset="0"/>
            </a:endParaRPr>
          </a:p>
          <a:p>
            <a:pPr algn="just">
              <a:defRPr/>
            </a:pPr>
            <a:endParaRPr lang="es-MX" sz="2200" dirty="0" smtClean="0">
              <a:solidFill>
                <a:srgbClr val="002060"/>
              </a:solidFill>
              <a:latin typeface="Calibri" pitchFamily="34" charset="0"/>
              <a:ea typeface="Lucida Sans Unicode" pitchFamily="34" charset="0"/>
            </a:endParaRPr>
          </a:p>
          <a:p>
            <a:pPr algn="just">
              <a:defRPr/>
            </a:pPr>
            <a:endParaRPr lang="es-MX" sz="2200" dirty="0" smtClean="0">
              <a:solidFill>
                <a:srgbClr val="002060"/>
              </a:solidFill>
              <a:latin typeface="Calibri" pitchFamily="34" charset="0"/>
              <a:ea typeface="Lucida Sans Unicode" pitchFamily="34" charset="0"/>
            </a:endParaRPr>
          </a:p>
          <a:p>
            <a:pPr algn="just">
              <a:defRPr/>
            </a:pPr>
            <a:r>
              <a:rPr lang="es-MX" sz="2200" dirty="0" smtClean="0">
                <a:solidFill>
                  <a:srgbClr val="002060"/>
                </a:solidFill>
                <a:latin typeface="Calibri" pitchFamily="34" charset="0"/>
                <a:ea typeface="Lucida Sans Unicode" pitchFamily="34" charset="0"/>
              </a:rPr>
              <a:t>Erosión </a:t>
            </a:r>
            <a:r>
              <a:rPr lang="es-MX" sz="2200" dirty="0">
                <a:solidFill>
                  <a:srgbClr val="002060"/>
                </a:solidFill>
                <a:latin typeface="Calibri" pitchFamily="34" charset="0"/>
                <a:ea typeface="Lucida Sans Unicode" pitchFamily="34" charset="0"/>
              </a:rPr>
              <a:t>de playas, acantilados y </a:t>
            </a:r>
            <a:r>
              <a:rPr lang="es-MX" sz="2200" dirty="0" smtClean="0">
                <a:solidFill>
                  <a:srgbClr val="002060"/>
                </a:solidFill>
                <a:latin typeface="Calibri" pitchFamily="34" charset="0"/>
                <a:ea typeface="Lucida Sans Unicode" pitchFamily="34" charset="0"/>
              </a:rPr>
              <a:t>terrazas.</a:t>
            </a:r>
          </a:p>
          <a:p>
            <a:pPr algn="just">
              <a:defRPr/>
            </a:pPr>
            <a:endParaRPr lang="es-MX" sz="2200" dirty="0" smtClean="0">
              <a:solidFill>
                <a:srgbClr val="002060"/>
              </a:solidFill>
              <a:latin typeface="Calibri" pitchFamily="34" charset="0"/>
              <a:ea typeface="Lucida Sans Unicode" pitchFamily="34" charset="0"/>
            </a:endParaRPr>
          </a:p>
          <a:p>
            <a:pPr algn="just">
              <a:defRPr/>
            </a:pPr>
            <a:r>
              <a:rPr lang="es-MX" sz="2200" dirty="0" smtClean="0">
                <a:solidFill>
                  <a:srgbClr val="002060"/>
                </a:solidFill>
                <a:latin typeface="Calibri" pitchFamily="34" charset="0"/>
                <a:ea typeface="Lucida Sans Unicode" pitchFamily="34" charset="0"/>
              </a:rPr>
              <a:t>Destrucción </a:t>
            </a:r>
            <a:r>
              <a:rPr lang="es-MX" sz="2200" dirty="0">
                <a:solidFill>
                  <a:srgbClr val="002060"/>
                </a:solidFill>
                <a:latin typeface="Calibri" pitchFamily="34" charset="0"/>
                <a:ea typeface="Lucida Sans Unicode" pitchFamily="34" charset="0"/>
              </a:rPr>
              <a:t>de poblados y pérdida de ecosistemas.</a:t>
            </a:r>
          </a:p>
        </p:txBody>
      </p:sp>
      <p:pic>
        <p:nvPicPr>
          <p:cNvPr id="5" name="4 Imagen" descr="playetas.jpg"/>
          <p:cNvPicPr>
            <a:picLocks noChangeAspect="1"/>
          </p:cNvPicPr>
          <p:nvPr/>
        </p:nvPicPr>
        <p:blipFill>
          <a:blip r:embed="rId2" cstate="print"/>
          <a:stretch>
            <a:fillRect/>
          </a:stretch>
        </p:blipFill>
        <p:spPr>
          <a:xfrm>
            <a:off x="3275856" y="1916832"/>
            <a:ext cx="5591210" cy="4320480"/>
          </a:xfrm>
          <a:prstGeom prst="rect">
            <a:avLst/>
          </a:prstGeom>
        </p:spPr>
      </p:pic>
      <p:sp>
        <p:nvSpPr>
          <p:cNvPr id="7" name="6 Título"/>
          <p:cNvSpPr>
            <a:spLocks noGrp="1"/>
          </p:cNvSpPr>
          <p:nvPr>
            <p:ph type="title"/>
          </p:nvPr>
        </p:nvSpPr>
        <p:spPr>
          <a:xfrm>
            <a:off x="395536" y="1052736"/>
            <a:ext cx="8228013" cy="504056"/>
          </a:xfrm>
        </p:spPr>
        <p:txBody>
          <a:bodyPr>
            <a:normAutofit fontScale="90000"/>
          </a:bodyPr>
          <a:lstStyle/>
          <a:p>
            <a:pPr algn="l"/>
            <a:r>
              <a:rPr lang="es-CO" sz="3600" b="1" kern="1200" dirty="0" smtClean="0">
                <a:solidFill>
                  <a:srgbClr val="C00000"/>
                </a:solidFill>
              </a:rPr>
              <a:t>Evidencias del cambio </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987" y="620688"/>
            <a:ext cx="8228013" cy="1430338"/>
          </a:xfrm>
        </p:spPr>
        <p:txBody>
          <a:bodyPr>
            <a:normAutofit/>
          </a:bodyPr>
          <a:lstStyle/>
          <a:p>
            <a:pPr algn="ctr"/>
            <a:r>
              <a:rPr lang="es-ES" sz="3600" b="1" dirty="0" smtClean="0">
                <a:solidFill>
                  <a:srgbClr val="C00000"/>
                </a:solidFill>
                <a:latin typeface="Calibri" pitchFamily="34" charset="0"/>
              </a:rPr>
              <a:t>Los científicos estiman que</a:t>
            </a:r>
            <a:r>
              <a:rPr lang="es-ES" b="1" dirty="0" smtClean="0">
                <a:solidFill>
                  <a:srgbClr val="C00000"/>
                </a:solidFill>
              </a:rPr>
              <a:t>:</a:t>
            </a:r>
            <a:endParaRPr lang="en-US" b="1" dirty="0">
              <a:solidFill>
                <a:srgbClr val="C00000"/>
              </a:solidFill>
            </a:endParaRPr>
          </a:p>
        </p:txBody>
      </p:sp>
      <p:sp>
        <p:nvSpPr>
          <p:cNvPr id="3" name="Content Placeholder 2"/>
          <p:cNvSpPr>
            <a:spLocks noGrp="1"/>
          </p:cNvSpPr>
          <p:nvPr>
            <p:ph idx="1"/>
          </p:nvPr>
        </p:nvSpPr>
        <p:spPr>
          <a:xfrm>
            <a:off x="467544" y="2143397"/>
            <a:ext cx="3384376" cy="4309939"/>
          </a:xfrm>
        </p:spPr>
        <p:txBody>
          <a:bodyPr/>
          <a:lstStyle/>
          <a:p>
            <a:pPr>
              <a:buNone/>
            </a:pPr>
            <a:r>
              <a:rPr lang="es-ES" sz="2400" b="1" dirty="0" smtClean="0">
                <a:solidFill>
                  <a:schemeClr val="tx1"/>
                </a:solidFill>
              </a:rPr>
              <a:t>En el clima del futuro habrá:</a:t>
            </a:r>
          </a:p>
          <a:p>
            <a:pPr>
              <a:buNone/>
            </a:pPr>
            <a:endParaRPr lang="es-ES" sz="2400" b="1" dirty="0" smtClean="0">
              <a:solidFill>
                <a:schemeClr val="tx1"/>
              </a:solidFill>
            </a:endParaRPr>
          </a:p>
          <a:p>
            <a:pPr lvl="1"/>
            <a:r>
              <a:rPr lang="es-ES" sz="2000" dirty="0" smtClean="0">
                <a:solidFill>
                  <a:schemeClr val="tx1"/>
                </a:solidFill>
              </a:rPr>
              <a:t>Aumento en el nivel del mar</a:t>
            </a:r>
          </a:p>
          <a:p>
            <a:pPr lvl="1"/>
            <a:r>
              <a:rPr lang="es-ES" sz="2000" dirty="0" smtClean="0">
                <a:solidFill>
                  <a:schemeClr val="tx1"/>
                </a:solidFill>
              </a:rPr>
              <a:t>Temperaturas mas altas</a:t>
            </a:r>
          </a:p>
          <a:p>
            <a:pPr lvl="1"/>
            <a:r>
              <a:rPr lang="es-ES" sz="2000" dirty="0" smtClean="0">
                <a:solidFill>
                  <a:schemeClr val="tx1"/>
                </a:solidFill>
              </a:rPr>
              <a:t>Cambios en lluvias</a:t>
            </a:r>
          </a:p>
          <a:p>
            <a:pPr lvl="1"/>
            <a:r>
              <a:rPr lang="es-ES" sz="2000" dirty="0" smtClean="0">
                <a:solidFill>
                  <a:schemeClr val="tx1"/>
                </a:solidFill>
              </a:rPr>
              <a:t>Lluvias y tormentas mas fuertes y veranos mas secos</a:t>
            </a:r>
          </a:p>
          <a:p>
            <a:pPr lvl="1">
              <a:buNone/>
            </a:pPr>
            <a:endParaRPr lang="es-ES" dirty="0" smtClean="0"/>
          </a:p>
          <a:p>
            <a:pPr lvl="1"/>
            <a:endParaRPr lang="es-ES" dirty="0" smtClean="0"/>
          </a:p>
          <a:p>
            <a:pPr lvl="1"/>
            <a:endParaRPr lang="es-ES" dirty="0" smtClean="0"/>
          </a:p>
        </p:txBody>
      </p:sp>
      <p:sp>
        <p:nvSpPr>
          <p:cNvPr id="4" name="Content Placeholder 2"/>
          <p:cNvSpPr txBox="1">
            <a:spLocks/>
          </p:cNvSpPr>
          <p:nvPr/>
        </p:nvSpPr>
        <p:spPr>
          <a:xfrm>
            <a:off x="5357890" y="2204864"/>
            <a:ext cx="3312368" cy="3962439"/>
          </a:xfrm>
          <a:prstGeom prst="rect">
            <a:avLst/>
          </a:prstGeom>
        </p:spPr>
        <p:txBody>
          <a:bodyPr vert="horz" lIns="91440" tIns="45720" rIns="91440" bIns="45720" rtlCol="0">
            <a:normAutofit fontScale="92500" lnSpcReduction="10000"/>
          </a:bodyPr>
          <a:lstStyle/>
          <a:p>
            <a:pPr marL="342900" lvl="0" indent="-342900" defTabSz="914400" fontAlgn="auto">
              <a:spcBef>
                <a:spcPct val="20000"/>
              </a:spcBef>
              <a:spcAft>
                <a:spcPts val="0"/>
              </a:spcAft>
              <a:defRPr/>
            </a:pPr>
            <a:r>
              <a:rPr lang="es-ES" sz="2400" b="1" dirty="0" smtClean="0">
                <a:solidFill>
                  <a:schemeClr val="tx1"/>
                </a:solidFill>
                <a:latin typeface="+mn-lt"/>
                <a:cs typeface="+mn-cs"/>
              </a:rPr>
              <a:t>y que podría traer…:</a:t>
            </a:r>
            <a:r>
              <a:rPr kumimoji="0" lang="es-ES" sz="2400" b="1" i="0" u="none" strike="noStrike" kern="1200" cap="none" spc="0" normalizeH="0" baseline="0" noProof="0" dirty="0" smtClean="0">
                <a:ln>
                  <a:noFill/>
                </a:ln>
                <a:solidFill>
                  <a:srgbClr val="C00000"/>
                </a:solidFill>
                <a:effectLst/>
                <a:uLnTx/>
                <a:uFillTx/>
                <a:latin typeface="+mn-lt"/>
                <a:ea typeface="+mn-ea"/>
                <a:cs typeface="+mn-cs"/>
              </a:rPr>
              <a:t> </a:t>
            </a:r>
            <a:endParaRPr kumimoji="0" lang="es-ES" sz="24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s-ES" sz="2400" b="0" i="0" u="none" strike="noStrike" kern="1200" cap="none" spc="0" normalizeH="0" baseline="0" noProof="0" dirty="0" smtClean="0">
              <a:ln>
                <a:noFill/>
              </a:ln>
              <a:solidFill>
                <a:srgbClr val="C00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s-ES" sz="2400" b="0" i="0" u="none" strike="noStrike" kern="1200" cap="none" spc="0" normalizeH="0" baseline="0" noProof="0" dirty="0" smtClean="0">
              <a:ln>
                <a:noFill/>
              </a:ln>
              <a:solidFill>
                <a:srgbClr val="C00000"/>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ES" sz="2200" b="0" i="0" u="none" strike="noStrike" kern="1200" cap="none" spc="0" normalizeH="0" baseline="0" noProof="0" dirty="0" smtClean="0">
                <a:ln>
                  <a:noFill/>
                </a:ln>
                <a:solidFill>
                  <a:srgbClr val="C00000"/>
                </a:solidFill>
                <a:effectLst/>
                <a:uLnTx/>
                <a:uFillTx/>
                <a:latin typeface="+mn-lt"/>
                <a:cs typeface="+mn-cs"/>
              </a:rPr>
              <a:t>Inundaciones</a:t>
            </a:r>
            <a:endParaRPr kumimoji="0" lang="es-ES" sz="2200" b="0" i="0" u="none" strike="noStrike" kern="1200" cap="none" spc="0" normalizeH="0" noProof="0" dirty="0" smtClean="0">
              <a:ln>
                <a:noFill/>
              </a:ln>
              <a:solidFill>
                <a:srgbClr val="C00000"/>
              </a:solidFill>
              <a:effectLst/>
              <a:uLnTx/>
              <a:uFillTx/>
              <a:latin typeface="+mn-lt"/>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s-ES" sz="2200" baseline="0" dirty="0" smtClean="0">
                <a:solidFill>
                  <a:srgbClr val="C00000"/>
                </a:solidFill>
              </a:rPr>
              <a:t>Pérdida</a:t>
            </a:r>
            <a:r>
              <a:rPr lang="es-ES" sz="2200" dirty="0" smtClean="0">
                <a:solidFill>
                  <a:srgbClr val="C00000"/>
                </a:solidFill>
              </a:rPr>
              <a:t> de playas y costas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s-ES" sz="2200" dirty="0" smtClean="0">
                <a:solidFill>
                  <a:srgbClr val="C00000"/>
                </a:solidFill>
              </a:rPr>
              <a:t>Pérdida de cultivos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s-ES" sz="2200" dirty="0" smtClean="0">
                <a:solidFill>
                  <a:srgbClr val="C00000"/>
                </a:solidFill>
              </a:rPr>
              <a:t>Sequias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s-ES" sz="2200" dirty="0" smtClean="0">
                <a:solidFill>
                  <a:srgbClr val="C00000"/>
                </a:solidFill>
              </a:rPr>
              <a:t>Menos peces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ES" sz="2200" b="0" i="0" u="none" strike="noStrike" kern="1200" cap="none" spc="0" normalizeH="0" baseline="0" noProof="0" dirty="0" smtClean="0">
                <a:ln>
                  <a:noFill/>
                </a:ln>
                <a:solidFill>
                  <a:srgbClr val="C00000"/>
                </a:solidFill>
                <a:effectLst/>
                <a:uLnTx/>
                <a:uFillTx/>
                <a:latin typeface="+mn-lt"/>
                <a:cs typeface="+mn-cs"/>
              </a:rPr>
              <a:t>Aumento en casos de malaria y dengue</a:t>
            </a:r>
          </a:p>
          <a:p>
            <a:pPr marL="742950" marR="0" lvl="1" indent="-285750" algn="l" defTabSz="914400" rtl="0" eaLnBrk="1" fontAlgn="auto" latinLnBrk="0" hangingPunct="1">
              <a:lnSpc>
                <a:spcPct val="100000"/>
              </a:lnSpc>
              <a:spcBef>
                <a:spcPct val="20000"/>
              </a:spcBef>
              <a:spcAft>
                <a:spcPts val="0"/>
              </a:spcAft>
              <a:buClrTx/>
              <a:buSzTx/>
              <a:tabLst/>
              <a:defRPr/>
            </a:pPr>
            <a:endParaRPr kumimoji="0" lang="es-ES" sz="2400" b="0" i="0" u="none" strike="noStrike" kern="1200" cap="none" spc="0" normalizeH="0" baseline="0" noProof="0" dirty="0" smtClean="0">
              <a:ln>
                <a:noFill/>
              </a:ln>
              <a:solidFill>
                <a:srgbClr val="C00000"/>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ES" sz="2400" b="0" i="0" u="none" strike="noStrike" kern="1200" cap="none" spc="0" normalizeH="0" baseline="0" noProof="0" dirty="0" smtClean="0">
              <a:ln>
                <a:noFill/>
              </a:ln>
              <a:solidFill>
                <a:srgbClr val="C00000"/>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4 Flecha derecha"/>
          <p:cNvSpPr/>
          <p:nvPr/>
        </p:nvSpPr>
        <p:spPr bwMode="auto">
          <a:xfrm>
            <a:off x="4355976" y="3719030"/>
            <a:ext cx="648072" cy="467053"/>
          </a:xfrm>
          <a:prstGeom prst="right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es-MX" sz="1800" b="0" i="0" u="none" strike="noStrike" cap="none" normalizeH="0" baseline="0" smtClean="0">
              <a:ln>
                <a:noFill/>
              </a:ln>
              <a:solidFill>
                <a:schemeClr val="bg1"/>
              </a:solidFill>
              <a:effectLst/>
              <a:latin typeface="Arial" charset="0"/>
              <a:cs typeface="Lucida Sans Unicode"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571480"/>
            <a:ext cx="8229600" cy="1071570"/>
          </a:xfrm>
        </p:spPr>
        <p:txBody>
          <a:bodyPr/>
          <a:lstStyle/>
          <a:p>
            <a:pPr indent="15875" algn="ctr">
              <a:spcBef>
                <a:spcPct val="0"/>
              </a:spcBef>
              <a:buFont typeface="Arial" charset="0"/>
              <a:buNone/>
            </a:pPr>
            <a:r>
              <a:rPr lang="es-ES" b="1" kern="1200" dirty="0" smtClean="0">
                <a:solidFill>
                  <a:srgbClr val="003366"/>
                </a:solidFill>
                <a:latin typeface="Calibri" pitchFamily="34" charset="0"/>
                <a:cs typeface="+mj-cs"/>
              </a:rPr>
              <a:t>El clima está cambiando en</a:t>
            </a:r>
            <a:r>
              <a:rPr lang="es-ES" b="1" kern="1200" dirty="0" smtClean="0">
                <a:solidFill>
                  <a:srgbClr val="C00000"/>
                </a:solidFill>
                <a:latin typeface="Calibri" pitchFamily="34" charset="0"/>
                <a:cs typeface="+mj-cs"/>
              </a:rPr>
              <a:t> Cartagena</a:t>
            </a:r>
            <a:r>
              <a:rPr lang="es-ES" b="1" kern="1200" dirty="0" smtClean="0">
                <a:solidFill>
                  <a:srgbClr val="003366"/>
                </a:solidFill>
                <a:latin typeface="Calibri" pitchFamily="34" charset="0"/>
                <a:cs typeface="+mj-cs"/>
              </a:rPr>
              <a:t>, en Colombia y en todo el mundo…. </a:t>
            </a:r>
          </a:p>
          <a:p>
            <a:endParaRPr lang="es-ES" dirty="0" smtClean="0"/>
          </a:p>
          <a:p>
            <a:pPr lvl="1"/>
            <a:endParaRPr lang="es-ES" dirty="0" smtClean="0"/>
          </a:p>
          <a:p>
            <a:pPr lvl="1"/>
            <a:endParaRPr lang="es-ES" dirty="0" smtClean="0"/>
          </a:p>
          <a:p>
            <a:pPr lvl="1"/>
            <a:endParaRPr lang="es-ES" dirty="0" smtClean="0"/>
          </a:p>
          <a:p>
            <a:endParaRPr lang="es-ES" dirty="0" smtClean="0"/>
          </a:p>
          <a:p>
            <a:endParaRPr lang="en-US" dirty="0"/>
          </a:p>
        </p:txBody>
      </p:sp>
      <p:pic>
        <p:nvPicPr>
          <p:cNvPr id="5" name="Picture 4" descr="Via la Cordialidad.jpg"/>
          <p:cNvPicPr>
            <a:picLocks noChangeAspect="1"/>
          </p:cNvPicPr>
          <p:nvPr/>
        </p:nvPicPr>
        <p:blipFill>
          <a:blip r:embed="rId2" cstate="print"/>
          <a:stretch>
            <a:fillRect/>
          </a:stretch>
        </p:blipFill>
        <p:spPr>
          <a:xfrm>
            <a:off x="1652162" y="1723608"/>
            <a:ext cx="5807568" cy="3868255"/>
          </a:xfrm>
          <a:prstGeom prst="rect">
            <a:avLst/>
          </a:prstGeom>
        </p:spPr>
      </p:pic>
      <p:sp>
        <p:nvSpPr>
          <p:cNvPr id="13" name="Rectangle 12"/>
          <p:cNvSpPr/>
          <p:nvPr/>
        </p:nvSpPr>
        <p:spPr>
          <a:xfrm>
            <a:off x="356018" y="5612040"/>
            <a:ext cx="7786742" cy="584775"/>
          </a:xfrm>
          <a:prstGeom prst="rect">
            <a:avLst/>
          </a:prstGeom>
        </p:spPr>
        <p:txBody>
          <a:bodyPr wrap="square">
            <a:spAutoFit/>
          </a:bodyPr>
          <a:lstStyle/>
          <a:p>
            <a:pPr marL="341313" indent="15875" algn="ctr" eaLnBrk="0" hangingPunct="0">
              <a:buClr>
                <a:srgbClr val="00256E"/>
              </a:buClr>
              <a:buSzPct val="100000"/>
            </a:pPr>
            <a:r>
              <a:rPr lang="es-ES" sz="3200" b="1" dirty="0">
                <a:solidFill>
                  <a:srgbClr val="C00000"/>
                </a:solidFill>
                <a:latin typeface="Calibri" pitchFamily="34" charset="0"/>
                <a:ea typeface="Lucida Sans Unicode" pitchFamily="34" charset="0"/>
                <a:cs typeface="+mj-cs"/>
              </a:rPr>
              <a:t>y seguirá cambiando…</a:t>
            </a:r>
            <a:endParaRPr lang="en-US" sz="3200" b="1" dirty="0">
              <a:solidFill>
                <a:srgbClr val="C00000"/>
              </a:solidFill>
              <a:latin typeface="Calibri" pitchFamily="34" charset="0"/>
              <a:ea typeface="Lucida Sans Unicode" pitchFamily="34" charset="0"/>
              <a:cs typeface="+mj-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4648" y="2924944"/>
            <a:ext cx="4109359" cy="1800200"/>
          </a:xfrm>
        </p:spPr>
        <p:txBody>
          <a:bodyPr>
            <a:normAutofit fontScale="90000"/>
          </a:bodyPr>
          <a:lstStyle/>
          <a:p>
            <a:pPr marL="514350" lvl="0" indent="-514350" algn="l"/>
            <a:r>
              <a:rPr lang="es-CO" b="1" dirty="0">
                <a:solidFill>
                  <a:srgbClr val="0070C0"/>
                </a:solidFill>
                <a:latin typeface="Calibri" pitchFamily="34" charset="0"/>
                <a:cs typeface="Calibri" pitchFamily="34" charset="0"/>
              </a:rPr>
              <a:t>III. Los impactos del </a:t>
            </a:r>
            <a:r>
              <a:rPr lang="es-CO" b="1" dirty="0" smtClean="0">
                <a:solidFill>
                  <a:srgbClr val="0070C0"/>
                </a:solidFill>
                <a:latin typeface="Calibri" pitchFamily="34" charset="0"/>
                <a:cs typeface="Calibri" pitchFamily="34" charset="0"/>
              </a:rPr>
              <a:t>Oceano-clima </a:t>
            </a:r>
            <a:r>
              <a:rPr lang="es-CO" b="1" dirty="0">
                <a:solidFill>
                  <a:srgbClr val="0070C0"/>
                </a:solidFill>
                <a:latin typeface="Calibri" pitchFamily="34" charset="0"/>
                <a:cs typeface="Calibri" pitchFamily="34" charset="0"/>
              </a:rPr>
              <a:t>en Cartagena</a:t>
            </a:r>
          </a:p>
        </p:txBody>
      </p:sp>
      <p:pic>
        <p:nvPicPr>
          <p:cNvPr id="5" name="4 Imagen" descr="ctg_loc_lluvias_sin_consecuencias1.jpg"/>
          <p:cNvPicPr>
            <a:picLocks noChangeAspect="1"/>
          </p:cNvPicPr>
          <p:nvPr/>
        </p:nvPicPr>
        <p:blipFill>
          <a:blip r:embed="rId2" cstate="print"/>
          <a:stretch>
            <a:fillRect/>
          </a:stretch>
        </p:blipFill>
        <p:spPr>
          <a:xfrm>
            <a:off x="5220072" y="1556792"/>
            <a:ext cx="2723210" cy="40786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409474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28596" y="1142984"/>
            <a:ext cx="8064896" cy="2132856"/>
          </a:xfrm>
        </p:spPr>
        <p:txBody>
          <a:bodyPr/>
          <a:lstStyle/>
          <a:p>
            <a:pPr algn="l"/>
            <a:r>
              <a:rPr lang="es-ES" sz="3200" b="1" kern="1200" dirty="0" smtClean="0">
                <a:solidFill>
                  <a:srgbClr val="92D050"/>
                </a:solidFill>
                <a:latin typeface="Calibri" pitchFamily="34" charset="0"/>
              </a:rPr>
              <a:t>Nuestro objetivo es brindar a la Ciudad de Cartagena</a:t>
            </a:r>
            <a:r>
              <a:rPr lang="es-ES" sz="3200" b="1" kern="1200" dirty="0" smtClean="0">
                <a:solidFill>
                  <a:srgbClr val="003366"/>
                </a:solidFill>
                <a:latin typeface="Calibri" pitchFamily="34" charset="0"/>
              </a:rPr>
              <a:t> la mejor información disponible </a:t>
            </a:r>
            <a:br>
              <a:rPr lang="es-ES" sz="3200" b="1" kern="1200" dirty="0" smtClean="0">
                <a:solidFill>
                  <a:srgbClr val="003366"/>
                </a:solidFill>
                <a:latin typeface="Calibri" pitchFamily="34" charset="0"/>
              </a:rPr>
            </a:br>
            <a:endParaRPr lang="en-US" sz="3200" b="1" kern="1200" dirty="0">
              <a:solidFill>
                <a:srgbClr val="003366"/>
              </a:solidFill>
              <a:latin typeface="Calibri" pitchFamily="34" charset="0"/>
            </a:endParaRPr>
          </a:p>
        </p:txBody>
      </p:sp>
      <p:pic>
        <p:nvPicPr>
          <p:cNvPr id="3" name="Picture 6" descr="CartagenaJaimeBorda10"/>
          <p:cNvPicPr>
            <a:picLocks noChangeAspect="1" noChangeArrowheads="1"/>
          </p:cNvPicPr>
          <p:nvPr/>
        </p:nvPicPr>
        <p:blipFill>
          <a:blip r:embed="rId2" cstate="print"/>
          <a:srcRect/>
          <a:stretch>
            <a:fillRect/>
          </a:stretch>
        </p:blipFill>
        <p:spPr bwMode="auto">
          <a:xfrm>
            <a:off x="4050137" y="2727160"/>
            <a:ext cx="4320480" cy="3244861"/>
          </a:xfrm>
          <a:prstGeom prst="rect">
            <a:avLst/>
          </a:prstGeom>
          <a:noFill/>
          <a:ln w="9525">
            <a:noFill/>
            <a:miter lim="800000"/>
            <a:headEnd/>
            <a:tailEnd/>
          </a:ln>
        </p:spPr>
      </p:pic>
      <p:sp>
        <p:nvSpPr>
          <p:cNvPr id="5" name="4 Rectángulo"/>
          <p:cNvSpPr/>
          <p:nvPr/>
        </p:nvSpPr>
        <p:spPr>
          <a:xfrm>
            <a:off x="428596" y="2583144"/>
            <a:ext cx="3600400" cy="1569660"/>
          </a:xfrm>
          <a:prstGeom prst="rect">
            <a:avLst/>
          </a:prstGeom>
        </p:spPr>
        <p:txBody>
          <a:bodyPr wrap="square">
            <a:spAutoFit/>
          </a:bodyPr>
          <a:lstStyle/>
          <a:p>
            <a:r>
              <a:rPr lang="es-ES" sz="3200" b="1" dirty="0" smtClean="0">
                <a:solidFill>
                  <a:srgbClr val="003366"/>
                </a:solidFill>
                <a:latin typeface="Calibri" pitchFamily="34" charset="0"/>
                <a:ea typeface="Lucida Sans Unicode" pitchFamily="34" charset="0"/>
                <a:cs typeface="+mj-cs"/>
              </a:rPr>
              <a:t>sobre el </a:t>
            </a:r>
            <a:r>
              <a:rPr lang="es-ES" sz="3200" b="1" dirty="0" smtClean="0">
                <a:solidFill>
                  <a:srgbClr val="FF6600"/>
                </a:solidFill>
                <a:latin typeface="Calibri" pitchFamily="34" charset="0"/>
                <a:ea typeface="Lucida Sans Unicode" pitchFamily="34" charset="0"/>
                <a:cs typeface="+mj-cs"/>
              </a:rPr>
              <a:t>clima del futuro y sus consecuencias …</a:t>
            </a:r>
            <a:endParaRPr lang="es-CO" sz="3200" b="1" dirty="0" smtClean="0">
              <a:solidFill>
                <a:srgbClr val="FF6600"/>
              </a:solidFill>
              <a:latin typeface="Calibri" pitchFamily="34" charset="0"/>
              <a:ea typeface="Lucida Sans Unicode" pitchFamily="34" charset="0"/>
              <a:cs typeface="+mj-cs"/>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87485"/>
            <a:ext cx="8228013" cy="584775"/>
          </a:xfrm>
        </p:spPr>
        <p:txBody>
          <a:bodyPr wrap="square">
            <a:spAutoFit/>
          </a:bodyPr>
          <a:lstStyle/>
          <a:p>
            <a:pPr algn="ctr"/>
            <a:r>
              <a:rPr lang="es-ES" sz="3200" b="1" kern="1200" dirty="0" smtClean="0">
                <a:solidFill>
                  <a:srgbClr val="003366"/>
                </a:solidFill>
                <a:latin typeface="Calibri" pitchFamily="34" charset="0"/>
              </a:rPr>
              <a:t>…respondiendo a las siguientes preguntas:</a:t>
            </a:r>
            <a:endParaRPr lang="en-US" sz="3200" b="1" kern="1200" dirty="0">
              <a:solidFill>
                <a:srgbClr val="003366"/>
              </a:solidFill>
              <a:latin typeface="Calibri" pitchFamily="34" charset="0"/>
            </a:endParaRPr>
          </a:p>
        </p:txBody>
      </p:sp>
      <p:sp>
        <p:nvSpPr>
          <p:cNvPr id="3" name="Content Placeholder 2"/>
          <p:cNvSpPr>
            <a:spLocks noGrp="1"/>
          </p:cNvSpPr>
          <p:nvPr>
            <p:ph idx="1"/>
          </p:nvPr>
        </p:nvSpPr>
        <p:spPr>
          <a:xfrm>
            <a:off x="899592" y="1988840"/>
            <a:ext cx="7776863" cy="4464495"/>
          </a:xfrm>
        </p:spPr>
        <p:txBody>
          <a:bodyPr/>
          <a:lstStyle/>
          <a:p>
            <a:r>
              <a:rPr lang="es-ES" sz="2400" dirty="0" smtClean="0">
                <a:solidFill>
                  <a:schemeClr val="tx1"/>
                </a:solidFill>
              </a:rPr>
              <a:t>¿Cuáles son las principales consecuencias que traerá el clima del futuro a la Ciudad?</a:t>
            </a:r>
          </a:p>
          <a:p>
            <a:endParaRPr lang="es-ES" sz="2400" dirty="0" smtClean="0">
              <a:solidFill>
                <a:schemeClr val="tx1"/>
              </a:solidFill>
            </a:endParaRPr>
          </a:p>
          <a:p>
            <a:r>
              <a:rPr lang="es-ES" sz="2400" dirty="0" smtClean="0">
                <a:solidFill>
                  <a:schemeClr val="tx1"/>
                </a:solidFill>
              </a:rPr>
              <a:t>¿Dónde se sentirán los impactos del clima del futuro?</a:t>
            </a:r>
          </a:p>
          <a:p>
            <a:endParaRPr lang="es-ES" sz="2400" dirty="0" smtClean="0">
              <a:solidFill>
                <a:schemeClr val="tx1"/>
              </a:solidFill>
            </a:endParaRPr>
          </a:p>
          <a:p>
            <a:r>
              <a:rPr lang="es-ES" sz="2400" dirty="0" smtClean="0">
                <a:solidFill>
                  <a:schemeClr val="tx1"/>
                </a:solidFill>
              </a:rPr>
              <a:t>¿Cómo afectará el clima del futuro a la Ciudad de Cartagena? </a:t>
            </a:r>
          </a:p>
          <a:p>
            <a:endParaRPr lang="es-ES" sz="2400" dirty="0" smtClean="0">
              <a:solidFill>
                <a:schemeClr val="tx1"/>
              </a:solidFill>
            </a:endParaRPr>
          </a:p>
          <a:p>
            <a:r>
              <a:rPr lang="es-ES" sz="2400" dirty="0" smtClean="0">
                <a:solidFill>
                  <a:schemeClr val="tx1"/>
                </a:solidFill>
              </a:rPr>
              <a:t>¿Quiénes serán los más afectados?</a:t>
            </a:r>
          </a:p>
          <a:p>
            <a:endParaRPr lang="es-ES" sz="2400" dirty="0" smtClean="0">
              <a:solidFill>
                <a:schemeClr val="tx1"/>
              </a:solidFill>
            </a:endParaRPr>
          </a:p>
          <a:p>
            <a:endParaRPr lang="es-ES" sz="2400" dirty="0" smtClean="0">
              <a:solidFill>
                <a:schemeClr val="tx1"/>
              </a:solidFill>
            </a:endParaRPr>
          </a:p>
          <a:p>
            <a:endParaRPr lang="es-ES" dirty="0" smtClean="0"/>
          </a:p>
          <a:p>
            <a:endParaRPr lang="es-E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452362" y="1722468"/>
            <a:ext cx="2664296" cy="523220"/>
          </a:xfrm>
          <a:prstGeom prst="rect">
            <a:avLst/>
          </a:prstGeom>
        </p:spPr>
        <p:txBody>
          <a:bodyPr wrap="square">
            <a:spAutoFit/>
          </a:bodyPr>
          <a:lstStyle/>
          <a:p>
            <a:pPr algn="ctr"/>
            <a:r>
              <a:rPr lang="es-CO" sz="2800" b="1" dirty="0" smtClean="0">
                <a:solidFill>
                  <a:srgbClr val="FFC000"/>
                </a:solidFill>
                <a:latin typeface="Calibri" pitchFamily="34" charset="0"/>
              </a:rPr>
              <a:t>Sensibilidad </a:t>
            </a:r>
            <a:r>
              <a:rPr lang="es-CO" sz="2800" b="1" dirty="0" smtClean="0">
                <a:solidFill>
                  <a:srgbClr val="00B050"/>
                </a:solidFill>
                <a:latin typeface="Calibri" pitchFamily="34" charset="0"/>
              </a:rPr>
              <a:t>	</a:t>
            </a:r>
            <a:endParaRPr lang="es-CO" sz="2800" dirty="0">
              <a:solidFill>
                <a:srgbClr val="99CC00"/>
              </a:solidFill>
              <a:latin typeface="Calibri" pitchFamily="34" charset="0"/>
            </a:endParaRPr>
          </a:p>
        </p:txBody>
      </p:sp>
      <p:sp>
        <p:nvSpPr>
          <p:cNvPr id="7" name="6 Rectángulo redondeado"/>
          <p:cNvSpPr/>
          <p:nvPr/>
        </p:nvSpPr>
        <p:spPr bwMode="auto">
          <a:xfrm>
            <a:off x="3452362" y="2730580"/>
            <a:ext cx="2376264" cy="3384376"/>
          </a:xfrm>
          <a:prstGeom prst="roundRect">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s-CO" sz="1600" b="1" dirty="0" smtClean="0">
                <a:solidFill>
                  <a:schemeClr val="tx1"/>
                </a:solidFill>
              </a:rPr>
              <a:t>Sociedad</a:t>
            </a:r>
          </a:p>
          <a:p>
            <a:endParaRPr lang="es-CO" sz="1600" b="1" dirty="0" smtClean="0">
              <a:solidFill>
                <a:schemeClr val="tx1"/>
              </a:solidFill>
            </a:endParaRPr>
          </a:p>
          <a:p>
            <a:r>
              <a:rPr lang="es-CO" sz="1600" b="1" dirty="0" smtClean="0">
                <a:solidFill>
                  <a:schemeClr val="tx1"/>
                </a:solidFill>
              </a:rPr>
              <a:t>Actividades económicas turismo-culturales</a:t>
            </a:r>
          </a:p>
          <a:p>
            <a:endParaRPr lang="es-CO" sz="1600" b="1" dirty="0" smtClean="0">
              <a:solidFill>
                <a:schemeClr val="tx1"/>
              </a:solidFill>
            </a:endParaRPr>
          </a:p>
          <a:p>
            <a:r>
              <a:rPr lang="es-CO" sz="1600" b="1" dirty="0" smtClean="0">
                <a:solidFill>
                  <a:schemeClr val="tx1"/>
                </a:solidFill>
              </a:rPr>
              <a:t>Áreas de desarrollo industrial-portuario</a:t>
            </a:r>
          </a:p>
          <a:p>
            <a:endParaRPr lang="es-CO" sz="1600" b="1" dirty="0">
              <a:solidFill>
                <a:schemeClr val="tx1"/>
              </a:solidFill>
            </a:endParaRPr>
          </a:p>
          <a:p>
            <a:r>
              <a:rPr lang="es-CO" sz="1600" b="1" dirty="0" smtClean="0">
                <a:solidFill>
                  <a:schemeClr val="tx1"/>
                </a:solidFill>
              </a:rPr>
              <a:t>Áreas naturales – humedales interiores, cuerpos de agua</a:t>
            </a:r>
          </a:p>
        </p:txBody>
      </p:sp>
      <p:sp>
        <p:nvSpPr>
          <p:cNvPr id="8" name="7 Rectángulo redondeado"/>
          <p:cNvSpPr/>
          <p:nvPr/>
        </p:nvSpPr>
        <p:spPr bwMode="auto">
          <a:xfrm>
            <a:off x="6332682" y="2730580"/>
            <a:ext cx="2376264" cy="3384376"/>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s-CO" sz="1600" b="1" dirty="0" smtClean="0">
                <a:solidFill>
                  <a:schemeClr val="tx1"/>
                </a:solidFill>
              </a:rPr>
              <a:t>Capacidad para ajustarse a nuevas condiciones  a fin de</a:t>
            </a:r>
          </a:p>
          <a:p>
            <a:r>
              <a:rPr lang="es-CO" sz="1600" b="1" dirty="0" smtClean="0">
                <a:solidFill>
                  <a:schemeClr val="tx1"/>
                </a:solidFill>
              </a:rPr>
              <a:t>• moderar daños</a:t>
            </a:r>
          </a:p>
          <a:p>
            <a:r>
              <a:rPr lang="es-CO" sz="1600" b="1" dirty="0" smtClean="0">
                <a:solidFill>
                  <a:schemeClr val="tx1"/>
                </a:solidFill>
              </a:rPr>
              <a:t>• aprovechar consecuencias positivas</a:t>
            </a:r>
          </a:p>
          <a:p>
            <a:r>
              <a:rPr lang="es-CO" sz="1600" b="1" dirty="0" smtClean="0">
                <a:solidFill>
                  <a:schemeClr val="tx1"/>
                </a:solidFill>
              </a:rPr>
              <a:t>• soportar consecuencias negativas</a:t>
            </a:r>
            <a:endParaRPr lang="es-CO" sz="1600" b="1" dirty="0">
              <a:solidFill>
                <a:schemeClr val="tx1"/>
              </a:solidFill>
            </a:endParaRPr>
          </a:p>
        </p:txBody>
      </p:sp>
      <p:sp>
        <p:nvSpPr>
          <p:cNvPr id="9" name="8 Rectángulo redondeado"/>
          <p:cNvSpPr/>
          <p:nvPr/>
        </p:nvSpPr>
        <p:spPr bwMode="auto">
          <a:xfrm>
            <a:off x="572042" y="2658572"/>
            <a:ext cx="2304256" cy="3456384"/>
          </a:xfrm>
          <a:prstGeom prst="roundRect">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s-CO" sz="1600" b="1" dirty="0" smtClean="0">
                <a:solidFill>
                  <a:schemeClr val="tx1"/>
                </a:solidFill>
              </a:rPr>
              <a:t>1. Aumento del nivel del mar</a:t>
            </a:r>
          </a:p>
          <a:p>
            <a:endParaRPr lang="es-CO" sz="1600" b="1" dirty="0" smtClean="0">
              <a:solidFill>
                <a:schemeClr val="tx1"/>
              </a:solidFill>
            </a:endParaRPr>
          </a:p>
          <a:p>
            <a:r>
              <a:rPr lang="es-CO" sz="1600" b="1" dirty="0" smtClean="0">
                <a:solidFill>
                  <a:schemeClr val="tx1"/>
                </a:solidFill>
              </a:rPr>
              <a:t>2. Aumento de temperatura</a:t>
            </a:r>
          </a:p>
          <a:p>
            <a:endParaRPr lang="es-CO" sz="1600" b="1" dirty="0" smtClean="0">
              <a:solidFill>
                <a:schemeClr val="tx1"/>
              </a:solidFill>
            </a:endParaRPr>
          </a:p>
          <a:p>
            <a:r>
              <a:rPr lang="es-CO" sz="1600" b="1" dirty="0" smtClean="0">
                <a:solidFill>
                  <a:schemeClr val="tx1"/>
                </a:solidFill>
              </a:rPr>
              <a:t>3. Cambios en precipitación</a:t>
            </a:r>
          </a:p>
          <a:p>
            <a:endParaRPr lang="es-CO" sz="1600" b="1" dirty="0" smtClean="0">
              <a:solidFill>
                <a:schemeClr val="tx1"/>
              </a:solidFill>
            </a:endParaRPr>
          </a:p>
          <a:p>
            <a:r>
              <a:rPr lang="es-CO" sz="1600" b="1" dirty="0" smtClean="0">
                <a:solidFill>
                  <a:schemeClr val="tx1"/>
                </a:solidFill>
              </a:rPr>
              <a:t>4. Aumento en intensidad y frecuencia de eventos extremos</a:t>
            </a:r>
            <a:endParaRPr lang="es-CO" sz="1600" b="1" dirty="0">
              <a:solidFill>
                <a:schemeClr val="tx1"/>
              </a:solidFill>
            </a:endParaRPr>
          </a:p>
        </p:txBody>
      </p:sp>
      <p:sp>
        <p:nvSpPr>
          <p:cNvPr id="11" name="10 Rectángulo"/>
          <p:cNvSpPr/>
          <p:nvPr/>
        </p:nvSpPr>
        <p:spPr>
          <a:xfrm>
            <a:off x="6332682" y="1722468"/>
            <a:ext cx="2376264" cy="954107"/>
          </a:xfrm>
          <a:prstGeom prst="rect">
            <a:avLst/>
          </a:prstGeom>
        </p:spPr>
        <p:txBody>
          <a:bodyPr wrap="square">
            <a:spAutoFit/>
          </a:bodyPr>
          <a:lstStyle/>
          <a:p>
            <a:pPr algn="ctr"/>
            <a:r>
              <a:rPr lang="es-CO" sz="2800" b="1" dirty="0" smtClean="0">
                <a:solidFill>
                  <a:srgbClr val="99CC00"/>
                </a:solidFill>
                <a:latin typeface="Calibri" pitchFamily="34" charset="0"/>
              </a:rPr>
              <a:t>Capacidad de Adaptación</a:t>
            </a:r>
            <a:endParaRPr lang="es-CO" sz="2800" dirty="0">
              <a:solidFill>
                <a:srgbClr val="99CC00"/>
              </a:solidFill>
              <a:latin typeface="Calibri" pitchFamily="34" charset="0"/>
            </a:endParaRPr>
          </a:p>
        </p:txBody>
      </p:sp>
      <p:sp>
        <p:nvSpPr>
          <p:cNvPr id="12" name="11 Rectángulo"/>
          <p:cNvSpPr/>
          <p:nvPr/>
        </p:nvSpPr>
        <p:spPr>
          <a:xfrm>
            <a:off x="284010" y="1650460"/>
            <a:ext cx="2843808" cy="954107"/>
          </a:xfrm>
          <a:prstGeom prst="rect">
            <a:avLst/>
          </a:prstGeom>
        </p:spPr>
        <p:txBody>
          <a:bodyPr wrap="square">
            <a:spAutoFit/>
          </a:bodyPr>
          <a:lstStyle/>
          <a:p>
            <a:pPr algn="ctr"/>
            <a:r>
              <a:rPr lang="es-CO" sz="2800" b="1" dirty="0" smtClean="0">
                <a:solidFill>
                  <a:srgbClr val="FF6600"/>
                </a:solidFill>
                <a:latin typeface="Calibri" pitchFamily="34" charset="0"/>
              </a:rPr>
              <a:t>Exposición a amenazas</a:t>
            </a:r>
            <a:endParaRPr lang="es-CO" sz="2800" dirty="0">
              <a:solidFill>
                <a:srgbClr val="FF6600"/>
              </a:solidFill>
              <a:latin typeface="Calibri" pitchFamily="34" charset="0"/>
            </a:endParaRPr>
          </a:p>
        </p:txBody>
      </p:sp>
      <p:sp>
        <p:nvSpPr>
          <p:cNvPr id="13" name="12 Título"/>
          <p:cNvSpPr>
            <a:spLocks noGrp="1"/>
          </p:cNvSpPr>
          <p:nvPr>
            <p:ph type="title"/>
          </p:nvPr>
        </p:nvSpPr>
        <p:spPr>
          <a:xfrm>
            <a:off x="500034" y="714356"/>
            <a:ext cx="8228013" cy="720080"/>
          </a:xfrm>
        </p:spPr>
        <p:txBody>
          <a:bodyPr>
            <a:normAutofit fontScale="90000"/>
          </a:bodyPr>
          <a:lstStyle/>
          <a:p>
            <a:pPr algn="ctr"/>
            <a:r>
              <a:rPr lang="es-CO" dirty="0" smtClean="0">
                <a:solidFill>
                  <a:srgbClr val="002060"/>
                </a:solidFill>
              </a:rPr>
              <a:t>Vulnerabilidad = </a:t>
            </a:r>
            <a:endParaRPr lang="es-CO" dirty="0">
              <a:solidFill>
                <a:srgbClr val="002060"/>
              </a:solidFill>
            </a:endParaRPr>
          </a:p>
        </p:txBody>
      </p:sp>
      <p:sp>
        <p:nvSpPr>
          <p:cNvPr id="17" name="16 CuadroTexto"/>
          <p:cNvSpPr txBox="1"/>
          <p:nvPr/>
        </p:nvSpPr>
        <p:spPr>
          <a:xfrm>
            <a:off x="2660274" y="1794476"/>
            <a:ext cx="720080" cy="584775"/>
          </a:xfrm>
          <a:prstGeom prst="rect">
            <a:avLst/>
          </a:prstGeom>
          <a:noFill/>
        </p:spPr>
        <p:txBody>
          <a:bodyPr wrap="square" rtlCol="0">
            <a:spAutoFit/>
          </a:bodyPr>
          <a:lstStyle/>
          <a:p>
            <a:pPr algn="ctr"/>
            <a:r>
              <a:rPr lang="es-CO" sz="3200" b="1" dirty="0" smtClean="0">
                <a:solidFill>
                  <a:schemeClr val="tx1"/>
                </a:solidFill>
              </a:rPr>
              <a:t>+</a:t>
            </a:r>
            <a:endParaRPr lang="es-CO" sz="3200" b="1" dirty="0">
              <a:solidFill>
                <a:schemeClr val="tx1"/>
              </a:solidFill>
            </a:endParaRPr>
          </a:p>
        </p:txBody>
      </p:sp>
      <p:sp>
        <p:nvSpPr>
          <p:cNvPr id="18" name="17 CuadroTexto"/>
          <p:cNvSpPr txBox="1"/>
          <p:nvPr/>
        </p:nvSpPr>
        <p:spPr>
          <a:xfrm>
            <a:off x="5540594" y="1794476"/>
            <a:ext cx="720080" cy="584775"/>
          </a:xfrm>
          <a:prstGeom prst="rect">
            <a:avLst/>
          </a:prstGeom>
          <a:noFill/>
        </p:spPr>
        <p:txBody>
          <a:bodyPr wrap="square" rtlCol="0">
            <a:spAutoFit/>
          </a:bodyPr>
          <a:lstStyle/>
          <a:p>
            <a:pPr algn="ctr"/>
            <a:r>
              <a:rPr lang="es-CO" sz="3200" b="1" dirty="0" smtClean="0">
                <a:solidFill>
                  <a:schemeClr val="tx1"/>
                </a:solidFill>
              </a:rPr>
              <a:t>+</a:t>
            </a:r>
            <a:endParaRPr lang="es-CO" sz="3200" b="1" dirty="0">
              <a:solidFill>
                <a:schemeClr val="tx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9" grpId="0" animBg="1"/>
      <p:bldP spid="11" grpId="0"/>
      <p:bldP spid="12"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043608" y="1556792"/>
            <a:ext cx="7056784" cy="646331"/>
          </a:xfrm>
          <a:prstGeom prst="rect">
            <a:avLst/>
          </a:prstGeom>
          <a:noFill/>
        </p:spPr>
        <p:txBody>
          <a:bodyPr wrap="square" rtlCol="0">
            <a:spAutoFit/>
          </a:bodyPr>
          <a:lstStyle/>
          <a:p>
            <a:pPr algn="ctr"/>
            <a:r>
              <a:rPr lang="es-CO" sz="3600" b="1" dirty="0" smtClean="0">
                <a:solidFill>
                  <a:srgbClr val="FF6600"/>
                </a:solidFill>
                <a:latin typeface="Calibri" pitchFamily="34" charset="0"/>
              </a:rPr>
              <a:t>1. Aumento del nivel del mar ANM</a:t>
            </a:r>
            <a:endParaRPr lang="es-CO" sz="3600" b="1" dirty="0">
              <a:solidFill>
                <a:srgbClr val="FF6600"/>
              </a:solidFill>
              <a:latin typeface="Calibri" pitchFamily="34" charset="0"/>
            </a:endParaRPr>
          </a:p>
        </p:txBody>
      </p:sp>
      <p:sp>
        <p:nvSpPr>
          <p:cNvPr id="10" name="9 Rectángulo"/>
          <p:cNvSpPr/>
          <p:nvPr/>
        </p:nvSpPr>
        <p:spPr>
          <a:xfrm>
            <a:off x="1763688" y="2708920"/>
            <a:ext cx="6048672" cy="3816429"/>
          </a:xfrm>
          <a:prstGeom prst="rect">
            <a:avLst/>
          </a:prstGeom>
        </p:spPr>
        <p:txBody>
          <a:bodyPr wrap="square">
            <a:spAutoFit/>
          </a:bodyPr>
          <a:lstStyle/>
          <a:p>
            <a:pPr marL="342900" indent="-342900" algn="just">
              <a:buFont typeface="Wingdings" pitchFamily="2" charset="2"/>
              <a:buChar char="§"/>
            </a:pPr>
            <a:r>
              <a:rPr lang="es-CO" sz="2800" dirty="0" smtClean="0">
                <a:solidFill>
                  <a:srgbClr val="002060"/>
                </a:solidFill>
              </a:rPr>
              <a:t>Inundaciones, mayor oleaje y tormentas	</a:t>
            </a:r>
          </a:p>
          <a:p>
            <a:pPr marL="342900" indent="-342900" algn="just">
              <a:buFont typeface="Wingdings" pitchFamily="2" charset="2"/>
              <a:buChar char="§"/>
            </a:pPr>
            <a:endParaRPr lang="es-CO" sz="2800" dirty="0" smtClean="0">
              <a:solidFill>
                <a:srgbClr val="002060"/>
              </a:solidFill>
            </a:endParaRPr>
          </a:p>
          <a:p>
            <a:pPr marL="342900" indent="-342900" algn="just">
              <a:buFont typeface="Wingdings" pitchFamily="2" charset="2"/>
              <a:buChar char="§"/>
            </a:pPr>
            <a:r>
              <a:rPr lang="es-CO" sz="2800" dirty="0" smtClean="0">
                <a:solidFill>
                  <a:srgbClr val="002060"/>
                </a:solidFill>
              </a:rPr>
              <a:t>Aumento de la erosión costera</a:t>
            </a:r>
          </a:p>
          <a:p>
            <a:pPr marL="342900" indent="-342900" algn="just">
              <a:buFont typeface="Wingdings" pitchFamily="2" charset="2"/>
              <a:buChar char="§"/>
            </a:pPr>
            <a:endParaRPr lang="es-CO" sz="2800" dirty="0" smtClean="0">
              <a:solidFill>
                <a:srgbClr val="002060"/>
              </a:solidFill>
            </a:endParaRPr>
          </a:p>
          <a:p>
            <a:pPr marL="342900" indent="-342900" algn="just">
              <a:buFont typeface="Wingdings" pitchFamily="2" charset="2"/>
              <a:buChar char="§"/>
            </a:pPr>
            <a:r>
              <a:rPr lang="es-CO" sz="2800" dirty="0" smtClean="0">
                <a:solidFill>
                  <a:srgbClr val="002060"/>
                </a:solidFill>
              </a:rPr>
              <a:t>Salinización de lagunas y cuerpos de agua dulce</a:t>
            </a:r>
          </a:p>
          <a:p>
            <a:pPr marL="342900" indent="-342900" algn="just">
              <a:buFont typeface="Wingdings" pitchFamily="2" charset="2"/>
              <a:buChar char="§"/>
            </a:pPr>
            <a:endParaRPr lang="es-CO" sz="2800" dirty="0" smtClean="0">
              <a:solidFill>
                <a:srgbClr val="002060"/>
              </a:solidFill>
            </a:endParaRPr>
          </a:p>
          <a:p>
            <a:pPr marL="342900" indent="-342900">
              <a:buFont typeface="Wingdings" pitchFamily="2" charset="2"/>
              <a:buChar char="§"/>
            </a:pPr>
            <a:endParaRPr lang="es-CO" dirty="0" smtClean="0">
              <a:solidFill>
                <a:srgbClr val="002060"/>
              </a:solidFill>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475656" y="1052736"/>
            <a:ext cx="6386530" cy="727071"/>
          </a:xfrm>
        </p:spPr>
        <p:txBody>
          <a:bodyPr/>
          <a:lstStyle/>
          <a:p>
            <a:pPr algn="ctr"/>
            <a:r>
              <a:rPr lang="es-CO" sz="3200" u="sng" dirty="0" smtClean="0"/>
              <a:t>Índice de la presentación</a:t>
            </a:r>
            <a:endParaRPr lang="es-ES" sz="3200" u="sng" dirty="0"/>
          </a:p>
        </p:txBody>
      </p:sp>
      <p:sp>
        <p:nvSpPr>
          <p:cNvPr id="3" name="2 Subtítulo"/>
          <p:cNvSpPr>
            <a:spLocks noGrp="1"/>
          </p:cNvSpPr>
          <p:nvPr>
            <p:ph type="subTitle" idx="1"/>
          </p:nvPr>
        </p:nvSpPr>
        <p:spPr>
          <a:xfrm>
            <a:off x="1187624" y="2060848"/>
            <a:ext cx="6840760" cy="3528392"/>
          </a:xfrm>
        </p:spPr>
        <p:txBody>
          <a:bodyPr/>
          <a:lstStyle/>
          <a:p>
            <a:pPr marL="514350" lvl="0" indent="-514350" algn="l">
              <a:buFont typeface="+mj-lt"/>
              <a:buAutoNum type="romanUcPeriod"/>
            </a:pPr>
            <a:r>
              <a:rPr lang="es-CO" sz="2000" dirty="0" smtClean="0">
                <a:solidFill>
                  <a:schemeClr val="tx1"/>
                </a:solidFill>
              </a:rPr>
              <a:t>El clima a nivel mundial</a:t>
            </a:r>
          </a:p>
          <a:p>
            <a:pPr marL="514350" lvl="0" indent="-514350" algn="l">
              <a:buFont typeface="+mj-lt"/>
              <a:buAutoNum type="romanUcPeriod"/>
            </a:pPr>
            <a:endParaRPr lang="es-CO" sz="2000" dirty="0" smtClean="0">
              <a:solidFill>
                <a:schemeClr val="tx1"/>
              </a:solidFill>
            </a:endParaRPr>
          </a:p>
          <a:p>
            <a:pPr marL="514350" lvl="0" indent="-514350" algn="l">
              <a:buFont typeface="+mj-lt"/>
              <a:buAutoNum type="romanUcPeriod"/>
            </a:pPr>
            <a:r>
              <a:rPr lang="es-CO" sz="2000" dirty="0" smtClean="0">
                <a:solidFill>
                  <a:schemeClr val="tx1"/>
                </a:solidFill>
              </a:rPr>
              <a:t>La tendencias del cambio climático en las zonas costeras colombianas</a:t>
            </a:r>
          </a:p>
          <a:p>
            <a:pPr marL="514350" indent="-514350" algn="l">
              <a:buFont typeface="+mj-lt"/>
              <a:buAutoNum type="romanUcPeriod"/>
            </a:pPr>
            <a:endParaRPr lang="es-CO" sz="2000" dirty="0" smtClean="0">
              <a:solidFill>
                <a:schemeClr val="tx1"/>
              </a:solidFill>
            </a:endParaRPr>
          </a:p>
          <a:p>
            <a:pPr marL="514350" lvl="0" indent="-514350" algn="l">
              <a:buFont typeface="+mj-lt"/>
              <a:buAutoNum type="romanUcPeriod"/>
            </a:pPr>
            <a:r>
              <a:rPr lang="es-CO" sz="2000" dirty="0" smtClean="0">
                <a:solidFill>
                  <a:schemeClr val="tx1"/>
                </a:solidFill>
              </a:rPr>
              <a:t>Los impactos del clima en Cartagena</a:t>
            </a:r>
          </a:p>
          <a:p>
            <a:pPr marL="514350" lvl="0" indent="-514350" algn="l">
              <a:buFont typeface="+mj-lt"/>
              <a:buAutoNum type="romanUcPeriod"/>
            </a:pPr>
            <a:endParaRPr lang="es-CO" sz="2000" dirty="0">
              <a:solidFill>
                <a:schemeClr val="tx1"/>
              </a:solidFill>
            </a:endParaRPr>
          </a:p>
          <a:p>
            <a:pPr marL="514350" lvl="0" indent="-514350" algn="l">
              <a:buFont typeface="+mj-lt"/>
              <a:buAutoNum type="romanUcPeriod"/>
            </a:pPr>
            <a:r>
              <a:rPr lang="es-CO" sz="2000" dirty="0" smtClean="0">
                <a:solidFill>
                  <a:schemeClr val="tx1"/>
                </a:solidFill>
              </a:rPr>
              <a:t>Oceano y Cambio Climatico</a:t>
            </a:r>
          </a:p>
          <a:p>
            <a:pPr marL="457200" lvl="0" indent="-457200" algn="l"/>
            <a:endParaRPr lang="es-CO" sz="2000" dirty="0" smtClean="0">
              <a:solidFill>
                <a:schemeClr val="tx1"/>
              </a:solidFill>
            </a:endParaRPr>
          </a:p>
          <a:p>
            <a:pPr marL="514350" indent="-514350" algn="l">
              <a:buFont typeface="+mj-lt"/>
              <a:buAutoNum type="arabicPeriod"/>
            </a:pPr>
            <a:endParaRPr lang="es-CO" sz="2400" dirty="0" smtClean="0">
              <a:solidFill>
                <a:schemeClr val="tx1"/>
              </a:solidFill>
            </a:endParaRPr>
          </a:p>
          <a:p>
            <a:pPr marL="514350" indent="-514350" algn="l"/>
            <a:endParaRPr lang="es-CO" sz="2400" dirty="0" smtClean="0"/>
          </a:p>
        </p:txBody>
      </p:sp>
    </p:spTree>
    <p:extLst>
      <p:ext uri="{BB962C8B-B14F-4D97-AF65-F5344CB8AC3E}">
        <p14:creationId xmlns:p14="http://schemas.microsoft.com/office/powerpoint/2010/main" val="331112040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36915" y="851096"/>
            <a:ext cx="8820472" cy="523220"/>
          </a:xfrm>
          <a:prstGeom prst="rect">
            <a:avLst/>
          </a:prstGeom>
          <a:noFill/>
        </p:spPr>
        <p:txBody>
          <a:bodyPr wrap="square" rtlCol="0">
            <a:spAutoFit/>
          </a:bodyPr>
          <a:lstStyle/>
          <a:p>
            <a:pPr marL="342900" indent="-342900"/>
            <a:r>
              <a:rPr lang="es-CO" sz="2800" dirty="0" smtClean="0">
                <a:solidFill>
                  <a:srgbClr val="002060"/>
                </a:solidFill>
              </a:rPr>
              <a:t>Impactos por inundaciones, mayor oleaje y tormentas	</a:t>
            </a:r>
          </a:p>
        </p:txBody>
      </p:sp>
      <p:pic>
        <p:nvPicPr>
          <p:cNvPr id="7" name="6 Imagen"/>
          <p:cNvPicPr/>
          <p:nvPr/>
        </p:nvPicPr>
        <p:blipFill>
          <a:blip r:embed="rId2" cstate="print"/>
          <a:srcRect/>
          <a:stretch>
            <a:fillRect/>
          </a:stretch>
        </p:blipFill>
        <p:spPr bwMode="auto">
          <a:xfrm>
            <a:off x="13387" y="1571176"/>
            <a:ext cx="9144000" cy="4941168"/>
          </a:xfrm>
          <a:prstGeom prst="rect">
            <a:avLst/>
          </a:prstGeom>
          <a:noFill/>
          <a:ln w="9525">
            <a:noFill/>
            <a:miter lim="800000"/>
            <a:headEnd/>
            <a:tailEnd/>
          </a:ln>
        </p:spPr>
      </p:pic>
      <p:sp>
        <p:nvSpPr>
          <p:cNvPr id="4" name="3 CuadroTexto"/>
          <p:cNvSpPr txBox="1"/>
          <p:nvPr/>
        </p:nvSpPr>
        <p:spPr>
          <a:xfrm>
            <a:off x="2087216" y="500042"/>
            <a:ext cx="7056784" cy="369332"/>
          </a:xfrm>
          <a:prstGeom prst="rect">
            <a:avLst/>
          </a:prstGeom>
          <a:noFill/>
        </p:spPr>
        <p:txBody>
          <a:bodyPr wrap="square" rtlCol="0">
            <a:spAutoFit/>
          </a:bodyPr>
          <a:lstStyle/>
          <a:p>
            <a:pPr algn="r"/>
            <a:r>
              <a:rPr lang="es-CO" b="1" dirty="0" smtClean="0">
                <a:solidFill>
                  <a:srgbClr val="FF6600"/>
                </a:solidFill>
                <a:latin typeface="Calibri" pitchFamily="34" charset="0"/>
              </a:rPr>
              <a:t>1. Aumento del nivel del mar ANM</a:t>
            </a:r>
            <a:endParaRPr lang="es-CO" b="1" dirty="0">
              <a:solidFill>
                <a:srgbClr val="FF6600"/>
              </a:solidFill>
              <a:latin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riesgo_pot_CT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0100" y="571480"/>
            <a:ext cx="7440000" cy="5580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04133" name="Text Box 5"/>
          <p:cNvSpPr txBox="1">
            <a:spLocks noChangeArrowheads="1"/>
          </p:cNvSpPr>
          <p:nvPr/>
        </p:nvSpPr>
        <p:spPr bwMode="auto">
          <a:xfrm>
            <a:off x="3714744" y="571480"/>
            <a:ext cx="4681537" cy="1465262"/>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lgn="r">
              <a:spcBef>
                <a:spcPct val="50000"/>
              </a:spcBef>
              <a:defRPr/>
            </a:pPr>
            <a:r>
              <a:rPr lang="es-ES" sz="3600" dirty="0">
                <a:solidFill>
                  <a:schemeClr val="bg1"/>
                </a:solidFill>
                <a:latin typeface="Arial" charset="0"/>
              </a:rPr>
              <a:t>Cartagena de Indias</a:t>
            </a:r>
          </a:p>
          <a:p>
            <a:pPr algn="r">
              <a:spcBef>
                <a:spcPct val="50000"/>
              </a:spcBef>
              <a:defRPr/>
            </a:pPr>
            <a:r>
              <a:rPr lang="es-ES" sz="3600" dirty="0">
                <a:solidFill>
                  <a:schemeClr val="bg1"/>
                </a:solidFill>
                <a:latin typeface="Arial" charset="0"/>
              </a:rPr>
              <a:t>-2019-</a:t>
            </a:r>
          </a:p>
        </p:txBody>
      </p:sp>
      <p:sp>
        <p:nvSpPr>
          <p:cNvPr id="69636" name="Rectangle 6"/>
          <p:cNvSpPr>
            <a:spLocks noChangeArrowheads="1"/>
          </p:cNvSpPr>
          <p:nvPr/>
        </p:nvSpPr>
        <p:spPr bwMode="auto">
          <a:xfrm>
            <a:off x="6804025" y="6613525"/>
            <a:ext cx="1422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s-ES" sz="1000">
                <a:solidFill>
                  <a:schemeClr val="bg1"/>
                </a:solidFill>
              </a:rPr>
              <a:t>Imagen ASTER, 2002 </a:t>
            </a:r>
          </a:p>
        </p:txBody>
      </p:sp>
      <p:sp>
        <p:nvSpPr>
          <p:cNvPr id="69637" name="Text Box 8"/>
          <p:cNvSpPr txBox="1">
            <a:spLocks noChangeArrowheads="1"/>
          </p:cNvSpPr>
          <p:nvPr/>
        </p:nvSpPr>
        <p:spPr bwMode="auto">
          <a:xfrm>
            <a:off x="107950" y="6089650"/>
            <a:ext cx="46815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defRPr>
            </a:lvl1pPr>
            <a:lvl2pPr marL="742950" indent="-285750" eaLnBrk="0" hangingPunct="0">
              <a:defRPr sz="2000">
                <a:solidFill>
                  <a:schemeClr val="tx1"/>
                </a:solidFill>
                <a:latin typeface="Tahoma" pitchFamily="34" charset="0"/>
              </a:defRPr>
            </a:lvl2pPr>
            <a:lvl3pPr marL="1143000" indent="-228600" eaLnBrk="0" hangingPunct="0">
              <a:defRPr sz="2000">
                <a:solidFill>
                  <a:schemeClr val="tx1"/>
                </a:solidFill>
                <a:latin typeface="Tahoma" pitchFamily="34" charset="0"/>
              </a:defRPr>
            </a:lvl3pPr>
            <a:lvl4pPr marL="1600200" indent="-228600" eaLnBrk="0" hangingPunct="0">
              <a:defRPr sz="2000">
                <a:solidFill>
                  <a:schemeClr val="tx1"/>
                </a:solidFill>
                <a:latin typeface="Tahoma" pitchFamily="34" charset="0"/>
              </a:defRPr>
            </a:lvl4pPr>
            <a:lvl5pPr marL="2057400" indent="-228600" eaLnBrk="0" hangingPunct="0">
              <a:defRPr sz="2000">
                <a:solidFill>
                  <a:schemeClr val="tx1"/>
                </a:solidFill>
                <a:latin typeface="Tahoma" pitchFamily="34" charset="0"/>
              </a:defRPr>
            </a:lvl5pPr>
            <a:lvl6pPr marL="2514600" indent="-228600" eaLnBrk="0" fontAlgn="base" hangingPunct="0">
              <a:spcBef>
                <a:spcPct val="0"/>
              </a:spcBef>
              <a:spcAft>
                <a:spcPct val="0"/>
              </a:spcAft>
              <a:defRPr sz="2000">
                <a:solidFill>
                  <a:schemeClr val="tx1"/>
                </a:solidFill>
                <a:latin typeface="Tahoma" pitchFamily="34" charset="0"/>
              </a:defRPr>
            </a:lvl6pPr>
            <a:lvl7pPr marL="2971800" indent="-228600" eaLnBrk="0" fontAlgn="base" hangingPunct="0">
              <a:spcBef>
                <a:spcPct val="0"/>
              </a:spcBef>
              <a:spcAft>
                <a:spcPct val="0"/>
              </a:spcAft>
              <a:defRPr sz="2000">
                <a:solidFill>
                  <a:schemeClr val="tx1"/>
                </a:solidFill>
                <a:latin typeface="Tahoma" pitchFamily="34" charset="0"/>
              </a:defRPr>
            </a:lvl7pPr>
            <a:lvl8pPr marL="3429000" indent="-228600" eaLnBrk="0" fontAlgn="base" hangingPunct="0">
              <a:spcBef>
                <a:spcPct val="0"/>
              </a:spcBef>
              <a:spcAft>
                <a:spcPct val="0"/>
              </a:spcAft>
              <a:defRPr sz="2000">
                <a:solidFill>
                  <a:schemeClr val="tx1"/>
                </a:solidFill>
                <a:latin typeface="Tahoma" pitchFamily="34" charset="0"/>
              </a:defRPr>
            </a:lvl8pPr>
            <a:lvl9pPr marL="3886200" indent="-228600" eaLnBrk="0" fontAlgn="base" hangingPunct="0">
              <a:spcBef>
                <a:spcPct val="0"/>
              </a:spcBef>
              <a:spcAft>
                <a:spcPct val="0"/>
              </a:spcAft>
              <a:defRPr sz="2000">
                <a:solidFill>
                  <a:schemeClr val="tx1"/>
                </a:solidFill>
                <a:latin typeface="Tahoma" pitchFamily="34" charset="0"/>
              </a:defRPr>
            </a:lvl9pPr>
          </a:lstStyle>
          <a:p>
            <a:pPr eaLnBrk="1" hangingPunct="1">
              <a:spcBef>
                <a:spcPct val="50000"/>
              </a:spcBef>
            </a:pPr>
            <a:r>
              <a:rPr lang="es-ES" sz="3200">
                <a:solidFill>
                  <a:schemeClr val="bg1"/>
                </a:solidFill>
                <a:latin typeface="Arial" pitchFamily="34" charset="0"/>
              </a:rPr>
              <a:t>Riesgo actual + ANM</a:t>
            </a:r>
          </a:p>
        </p:txBody>
      </p:sp>
    </p:spTree>
    <p:extLst>
      <p:ext uri="{BB962C8B-B14F-4D97-AF65-F5344CB8AC3E}">
        <p14:creationId xmlns:p14="http://schemas.microsoft.com/office/powerpoint/2010/main" val="11726701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5" descr="CTG_3Dfld_ANM_I"/>
          <p:cNvPicPr>
            <a:picLocks noChangeAspect="1" noChangeArrowheads="1"/>
          </p:cNvPicPr>
          <p:nvPr/>
        </p:nvPicPr>
        <p:blipFill>
          <a:blip r:embed="rId3" cstate="print">
            <a:extLst>
              <a:ext uri="{28A0092B-C50C-407E-A947-70E740481C1C}">
                <a14:useLocalDpi xmlns:a14="http://schemas.microsoft.com/office/drawing/2010/main" val="0"/>
              </a:ext>
            </a:extLst>
          </a:blip>
          <a:srcRect l="25647" t="12415" r="14265" b="13571"/>
          <a:stretch>
            <a:fillRect/>
          </a:stretch>
        </p:blipFill>
        <p:spPr bwMode="auto">
          <a:xfrm>
            <a:off x="642910" y="571480"/>
            <a:ext cx="7594707" cy="55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85" name="Text Box 13"/>
          <p:cNvSpPr txBox="1">
            <a:spLocks noChangeArrowheads="1"/>
          </p:cNvSpPr>
          <p:nvPr/>
        </p:nvSpPr>
        <p:spPr bwMode="auto">
          <a:xfrm>
            <a:off x="3500430" y="500042"/>
            <a:ext cx="4681537" cy="1465262"/>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lgn="r">
              <a:spcBef>
                <a:spcPct val="50000"/>
              </a:spcBef>
              <a:defRPr/>
            </a:pPr>
            <a:r>
              <a:rPr lang="es-ES" sz="3600" dirty="0">
                <a:solidFill>
                  <a:schemeClr val="bg1"/>
                </a:solidFill>
                <a:latin typeface="Arial" charset="0"/>
              </a:rPr>
              <a:t>Cartagena de Indias</a:t>
            </a:r>
          </a:p>
          <a:p>
            <a:pPr algn="r">
              <a:spcBef>
                <a:spcPct val="50000"/>
              </a:spcBef>
              <a:defRPr/>
            </a:pPr>
            <a:r>
              <a:rPr lang="es-ES" sz="3600" dirty="0">
                <a:solidFill>
                  <a:schemeClr val="bg1"/>
                </a:solidFill>
                <a:latin typeface="Arial" charset="0"/>
              </a:rPr>
              <a:t>- 2100 -</a:t>
            </a:r>
          </a:p>
        </p:txBody>
      </p:sp>
      <p:sp>
        <p:nvSpPr>
          <p:cNvPr id="70660" name="Rectangle 14"/>
          <p:cNvSpPr>
            <a:spLocks noChangeArrowheads="1"/>
          </p:cNvSpPr>
          <p:nvPr/>
        </p:nvSpPr>
        <p:spPr bwMode="auto">
          <a:xfrm>
            <a:off x="7542213" y="6381750"/>
            <a:ext cx="1422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s-ES" sz="1000">
                <a:solidFill>
                  <a:schemeClr val="bg1"/>
                </a:solidFill>
              </a:rPr>
              <a:t>Imagen ASTER, 2002 </a:t>
            </a:r>
          </a:p>
        </p:txBody>
      </p:sp>
      <p:sp>
        <p:nvSpPr>
          <p:cNvPr id="70661" name="Text Box 15"/>
          <p:cNvSpPr txBox="1">
            <a:spLocks noChangeArrowheads="1"/>
          </p:cNvSpPr>
          <p:nvPr/>
        </p:nvSpPr>
        <p:spPr bwMode="auto">
          <a:xfrm>
            <a:off x="107950" y="5602288"/>
            <a:ext cx="2447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defRPr>
            </a:lvl1pPr>
            <a:lvl2pPr marL="742950" indent="-285750" eaLnBrk="0" hangingPunct="0">
              <a:defRPr sz="2000">
                <a:solidFill>
                  <a:schemeClr val="tx1"/>
                </a:solidFill>
                <a:latin typeface="Tahoma" pitchFamily="34" charset="0"/>
              </a:defRPr>
            </a:lvl2pPr>
            <a:lvl3pPr marL="1143000" indent="-228600" eaLnBrk="0" hangingPunct="0">
              <a:defRPr sz="2000">
                <a:solidFill>
                  <a:schemeClr val="tx1"/>
                </a:solidFill>
                <a:latin typeface="Tahoma" pitchFamily="34" charset="0"/>
              </a:defRPr>
            </a:lvl3pPr>
            <a:lvl4pPr marL="1600200" indent="-228600" eaLnBrk="0" hangingPunct="0">
              <a:defRPr sz="2000">
                <a:solidFill>
                  <a:schemeClr val="tx1"/>
                </a:solidFill>
                <a:latin typeface="Tahoma" pitchFamily="34" charset="0"/>
              </a:defRPr>
            </a:lvl4pPr>
            <a:lvl5pPr marL="2057400" indent="-228600" eaLnBrk="0" hangingPunct="0">
              <a:defRPr sz="2000">
                <a:solidFill>
                  <a:schemeClr val="tx1"/>
                </a:solidFill>
                <a:latin typeface="Tahoma" pitchFamily="34" charset="0"/>
              </a:defRPr>
            </a:lvl5pPr>
            <a:lvl6pPr marL="2514600" indent="-228600" eaLnBrk="0" fontAlgn="base" hangingPunct="0">
              <a:spcBef>
                <a:spcPct val="0"/>
              </a:spcBef>
              <a:spcAft>
                <a:spcPct val="0"/>
              </a:spcAft>
              <a:defRPr sz="2000">
                <a:solidFill>
                  <a:schemeClr val="tx1"/>
                </a:solidFill>
                <a:latin typeface="Tahoma" pitchFamily="34" charset="0"/>
              </a:defRPr>
            </a:lvl6pPr>
            <a:lvl7pPr marL="2971800" indent="-228600" eaLnBrk="0" fontAlgn="base" hangingPunct="0">
              <a:spcBef>
                <a:spcPct val="0"/>
              </a:spcBef>
              <a:spcAft>
                <a:spcPct val="0"/>
              </a:spcAft>
              <a:defRPr sz="2000">
                <a:solidFill>
                  <a:schemeClr val="tx1"/>
                </a:solidFill>
                <a:latin typeface="Tahoma" pitchFamily="34" charset="0"/>
              </a:defRPr>
            </a:lvl7pPr>
            <a:lvl8pPr marL="3429000" indent="-228600" eaLnBrk="0" fontAlgn="base" hangingPunct="0">
              <a:spcBef>
                <a:spcPct val="0"/>
              </a:spcBef>
              <a:spcAft>
                <a:spcPct val="0"/>
              </a:spcAft>
              <a:defRPr sz="2000">
                <a:solidFill>
                  <a:schemeClr val="tx1"/>
                </a:solidFill>
                <a:latin typeface="Tahoma" pitchFamily="34" charset="0"/>
              </a:defRPr>
            </a:lvl8pPr>
            <a:lvl9pPr marL="3886200" indent="-228600" eaLnBrk="0" fontAlgn="base" hangingPunct="0">
              <a:spcBef>
                <a:spcPct val="0"/>
              </a:spcBef>
              <a:spcAft>
                <a:spcPct val="0"/>
              </a:spcAft>
              <a:defRPr sz="2000">
                <a:solidFill>
                  <a:schemeClr val="tx1"/>
                </a:solidFill>
                <a:latin typeface="Tahoma" pitchFamily="34" charset="0"/>
              </a:defRPr>
            </a:lvl9pPr>
          </a:lstStyle>
          <a:p>
            <a:pPr eaLnBrk="1" hangingPunct="1">
              <a:spcBef>
                <a:spcPct val="50000"/>
              </a:spcBef>
            </a:pPr>
            <a:r>
              <a:rPr lang="es-ES" sz="3200">
                <a:solidFill>
                  <a:schemeClr val="bg1"/>
                </a:solidFill>
                <a:latin typeface="Arial" pitchFamily="34" charset="0"/>
              </a:rPr>
              <a:t>1 m. ANM </a:t>
            </a:r>
          </a:p>
        </p:txBody>
      </p:sp>
    </p:spTree>
    <p:extLst>
      <p:ext uri="{BB962C8B-B14F-4D97-AF65-F5344CB8AC3E}">
        <p14:creationId xmlns:p14="http://schemas.microsoft.com/office/powerpoint/2010/main" val="75448117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0" name="Picture 2" descr="Copia (2) de 31_suscep19_flood19"/>
          <p:cNvPicPr>
            <a:picLocks noChangeAspect="1" noChangeArrowheads="1"/>
          </p:cNvPicPr>
          <p:nvPr/>
        </p:nvPicPr>
        <p:blipFill>
          <a:blip r:embed="rId3" cstate="print"/>
          <a:srcRect t="2107" b="10092"/>
          <a:stretch>
            <a:fillRect/>
          </a:stretch>
        </p:blipFill>
        <p:spPr bwMode="auto">
          <a:xfrm>
            <a:off x="0" y="571480"/>
            <a:ext cx="5189917" cy="5580000"/>
          </a:xfrm>
          <a:prstGeom prst="rect">
            <a:avLst/>
          </a:prstGeom>
          <a:noFill/>
          <a:ln w="9525">
            <a:noFill/>
            <a:miter lim="800000"/>
            <a:headEnd/>
            <a:tailEnd/>
          </a:ln>
          <a:effectLst/>
        </p:spPr>
      </p:pic>
      <p:sp>
        <p:nvSpPr>
          <p:cNvPr id="621571" name="Rectangle 3"/>
          <p:cNvSpPr>
            <a:spLocks noGrp="1" noChangeArrowheads="1"/>
          </p:cNvSpPr>
          <p:nvPr>
            <p:ph type="title"/>
          </p:nvPr>
        </p:nvSpPr>
        <p:spPr>
          <a:xfrm>
            <a:off x="6228184" y="1053702"/>
            <a:ext cx="2687216" cy="2160984"/>
          </a:xfrm>
          <a:noFill/>
          <a:ln/>
        </p:spPr>
        <p:txBody>
          <a:bodyPr>
            <a:normAutofit fontScale="90000"/>
          </a:bodyPr>
          <a:lstStyle/>
          <a:p>
            <a:pPr algn="ctr"/>
            <a:r>
              <a:rPr lang="es-MX" sz="3600" dirty="0" smtClean="0">
                <a:solidFill>
                  <a:srgbClr val="003366"/>
                </a:solidFill>
              </a:rPr>
              <a:t>Impacto inundación  áreas de manglar</a:t>
            </a:r>
            <a:endParaRPr lang="es-ES" sz="3600" dirty="0">
              <a:solidFill>
                <a:srgbClr val="003366"/>
              </a:solidFill>
            </a:endParaRPr>
          </a:p>
        </p:txBody>
      </p:sp>
      <p:sp>
        <p:nvSpPr>
          <p:cNvPr id="621572" name="Rectangle 4"/>
          <p:cNvSpPr>
            <a:spLocks noGrp="1" noChangeArrowheads="1"/>
          </p:cNvSpPr>
          <p:nvPr>
            <p:ph idx="1"/>
          </p:nvPr>
        </p:nvSpPr>
        <p:spPr>
          <a:xfrm>
            <a:off x="6130056" y="3262355"/>
            <a:ext cx="3200400" cy="3886200"/>
          </a:xfrm>
          <a:noFill/>
          <a:ln/>
        </p:spPr>
        <p:txBody>
          <a:bodyPr/>
          <a:lstStyle/>
          <a:p>
            <a:pPr>
              <a:buFontTx/>
              <a:buNone/>
            </a:pPr>
            <a:r>
              <a:rPr lang="en-US" sz="2400" dirty="0"/>
              <a:t>	</a:t>
            </a:r>
            <a:r>
              <a:rPr lang="en-US" sz="2400" dirty="0" err="1" smtClean="0"/>
              <a:t>Aprox</a:t>
            </a:r>
            <a:r>
              <a:rPr lang="en-US" sz="2400" dirty="0" smtClean="0"/>
              <a:t>. 19 km </a:t>
            </a:r>
            <a:r>
              <a:rPr lang="en-US" sz="2400" baseline="30000" dirty="0" smtClean="0"/>
              <a:t>2</a:t>
            </a:r>
            <a:r>
              <a:rPr lang="en-US" sz="2400" dirty="0" smtClean="0"/>
              <a:t> </a:t>
            </a:r>
            <a:r>
              <a:rPr lang="es-MX" sz="2400" dirty="0" smtClean="0"/>
              <a:t>Manglares </a:t>
            </a:r>
            <a:r>
              <a:rPr lang="es-MX" sz="2400" dirty="0"/>
              <a:t>afectados por la </a:t>
            </a:r>
            <a:r>
              <a:rPr lang="es-MX" sz="2400" dirty="0" smtClean="0"/>
              <a:t>inundación (</a:t>
            </a:r>
            <a:r>
              <a:rPr lang="es-MX" sz="2400" dirty="0" err="1" smtClean="0"/>
              <a:t>Cardique</a:t>
            </a:r>
            <a:r>
              <a:rPr lang="es-MX" sz="2400" dirty="0" smtClean="0"/>
              <a:t>, 2009)</a:t>
            </a:r>
            <a:endParaRPr lang="es-MX" sz="2400" dirty="0"/>
          </a:p>
          <a:p>
            <a:pPr>
              <a:buFontTx/>
              <a:buNone/>
            </a:pPr>
            <a:endParaRPr lang="es-MX" sz="2400" dirty="0"/>
          </a:p>
          <a:p>
            <a:pPr>
              <a:buFontTx/>
              <a:buNone/>
            </a:pPr>
            <a:r>
              <a:rPr lang="en-US" sz="2400" dirty="0"/>
              <a:t>	</a:t>
            </a:r>
            <a:endParaRPr lang="es-ES" sz="2400" dirty="0"/>
          </a:p>
        </p:txBody>
      </p:sp>
      <p:sp>
        <p:nvSpPr>
          <p:cNvPr id="6" name="5 CuadroTexto"/>
          <p:cNvSpPr txBox="1"/>
          <p:nvPr/>
        </p:nvSpPr>
        <p:spPr>
          <a:xfrm>
            <a:off x="5992204" y="571480"/>
            <a:ext cx="3151796" cy="369332"/>
          </a:xfrm>
          <a:prstGeom prst="rect">
            <a:avLst/>
          </a:prstGeom>
          <a:noFill/>
        </p:spPr>
        <p:txBody>
          <a:bodyPr wrap="square" rtlCol="0">
            <a:spAutoFit/>
          </a:bodyPr>
          <a:lstStyle/>
          <a:p>
            <a:pPr algn="r"/>
            <a:r>
              <a:rPr lang="es-CO" b="1" dirty="0" smtClean="0">
                <a:solidFill>
                  <a:srgbClr val="FF6600"/>
                </a:solidFill>
                <a:latin typeface="Calibri" pitchFamily="34" charset="0"/>
              </a:rPr>
              <a:t>1</a:t>
            </a:r>
            <a:r>
              <a:rPr lang="es-CO" sz="1600" b="1" dirty="0" smtClean="0">
                <a:solidFill>
                  <a:srgbClr val="FF6600"/>
                </a:solidFill>
                <a:latin typeface="Calibri" pitchFamily="34" charset="0"/>
              </a:rPr>
              <a:t>. Aumento del nivel del mar ANM</a:t>
            </a:r>
            <a:endParaRPr lang="es-CO" sz="1600" b="1" dirty="0">
              <a:solidFill>
                <a:srgbClr val="FF6600"/>
              </a:solidFill>
              <a:latin typeface="Calibri"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bwMode="auto">
          <a:xfrm>
            <a:off x="0" y="0"/>
            <a:ext cx="9324528" cy="172819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Arial" charset="0"/>
              <a:buNone/>
              <a:tabLst/>
            </a:pPr>
            <a:endParaRPr lang="es-CO" sz="2800" b="1" dirty="0" smtClean="0">
              <a:solidFill>
                <a:srgbClr val="FF0000"/>
              </a:solidFill>
              <a:latin typeface="Calibri" pitchFamily="34" charset="0"/>
            </a:endParaRPr>
          </a:p>
          <a:p>
            <a:pPr marL="0" marR="0" indent="0" algn="ctr" defTabSz="449263" rtl="0" eaLnBrk="1" fontAlgn="base" latinLnBrk="0" hangingPunct="1">
              <a:lnSpc>
                <a:spcPct val="100000"/>
              </a:lnSpc>
              <a:spcBef>
                <a:spcPct val="0"/>
              </a:spcBef>
              <a:spcAft>
                <a:spcPct val="0"/>
              </a:spcAft>
              <a:buClr>
                <a:srgbClr val="000000"/>
              </a:buClr>
              <a:buSzPct val="100000"/>
              <a:buFont typeface="Arial" charset="0"/>
              <a:buNone/>
              <a:tabLst/>
            </a:pPr>
            <a:r>
              <a:rPr lang="es-CO" sz="3600" b="1" dirty="0" smtClean="0">
                <a:solidFill>
                  <a:srgbClr val="003366"/>
                </a:solidFill>
                <a:latin typeface="Calibri" pitchFamily="34" charset="0"/>
              </a:rPr>
              <a:t>Impactos inundaciones usos del suelo</a:t>
            </a:r>
          </a:p>
        </p:txBody>
      </p:sp>
      <p:grpSp>
        <p:nvGrpSpPr>
          <p:cNvPr id="9" name="8 Grupo"/>
          <p:cNvGrpSpPr/>
          <p:nvPr/>
        </p:nvGrpSpPr>
        <p:grpSpPr>
          <a:xfrm>
            <a:off x="2071670" y="1000108"/>
            <a:ext cx="6362556" cy="5040000"/>
            <a:chOff x="2071670" y="1000108"/>
            <a:chExt cx="6362556" cy="5072098"/>
          </a:xfrm>
        </p:grpSpPr>
        <p:pic>
          <p:nvPicPr>
            <p:cNvPr id="4" name="3 Imagen" descr="usos_suelo.jpg"/>
            <p:cNvPicPr>
              <a:picLocks noChangeAspect="1"/>
            </p:cNvPicPr>
            <p:nvPr/>
          </p:nvPicPr>
          <p:blipFill>
            <a:blip r:embed="rId2" cstate="print"/>
            <a:stretch>
              <a:fillRect/>
            </a:stretch>
          </p:blipFill>
          <p:spPr>
            <a:xfrm>
              <a:off x="2071670" y="1000108"/>
              <a:ext cx="6362556" cy="5048266"/>
            </a:xfrm>
            <a:prstGeom prst="rect">
              <a:avLst/>
            </a:prstGeom>
          </p:spPr>
        </p:pic>
        <p:pic>
          <p:nvPicPr>
            <p:cNvPr id="6" name="5 Imagen" descr="riesgo_Alto_inundacion.png"/>
            <p:cNvPicPr>
              <a:picLocks noChangeAspect="1"/>
            </p:cNvPicPr>
            <p:nvPr/>
          </p:nvPicPr>
          <p:blipFill>
            <a:blip r:embed="rId3" cstate="print">
              <a:clrChange>
                <a:clrFrom>
                  <a:srgbClr val="EAEAEA"/>
                </a:clrFrom>
                <a:clrTo>
                  <a:srgbClr val="EAEAEA">
                    <a:alpha val="0"/>
                  </a:srgbClr>
                </a:clrTo>
              </a:clrChange>
            </a:blip>
            <a:srcRect l="5879" b="21155"/>
            <a:stretch>
              <a:fillRect/>
            </a:stretch>
          </p:blipFill>
          <p:spPr>
            <a:xfrm>
              <a:off x="2104958" y="1091672"/>
              <a:ext cx="5388081" cy="4980534"/>
            </a:xfrm>
            <a:prstGeom prst="rect">
              <a:avLst/>
            </a:prstGeom>
          </p:spPr>
        </p:pic>
      </p:grpSp>
      <p:sp>
        <p:nvSpPr>
          <p:cNvPr id="5" name="TextBox 4"/>
          <p:cNvSpPr txBox="1"/>
          <p:nvPr/>
        </p:nvSpPr>
        <p:spPr>
          <a:xfrm>
            <a:off x="179512" y="1268760"/>
            <a:ext cx="1907704" cy="3046988"/>
          </a:xfrm>
          <a:prstGeom prst="rect">
            <a:avLst/>
          </a:prstGeom>
          <a:noFill/>
        </p:spPr>
        <p:txBody>
          <a:bodyPr wrap="square" rtlCol="0">
            <a:spAutoFit/>
          </a:bodyPr>
          <a:lstStyle/>
          <a:p>
            <a:r>
              <a:rPr lang="es-ES" sz="2400" dirty="0" smtClean="0">
                <a:solidFill>
                  <a:schemeClr val="tx1"/>
                </a:solidFill>
                <a:latin typeface="Calibri" pitchFamily="34" charset="0"/>
              </a:rPr>
              <a:t>Usos del suelo susceptibles a las </a:t>
            </a:r>
            <a:r>
              <a:rPr lang="es-ES" sz="2400" b="1" dirty="0" smtClean="0">
                <a:solidFill>
                  <a:srgbClr val="FF0000"/>
                </a:solidFill>
                <a:latin typeface="Calibri" pitchFamily="34" charset="0"/>
              </a:rPr>
              <a:t>inundaciones severas </a:t>
            </a:r>
            <a:r>
              <a:rPr lang="es-ES" sz="2400" dirty="0" smtClean="0">
                <a:solidFill>
                  <a:schemeClr val="tx1"/>
                </a:solidFill>
                <a:latin typeface="Calibri" pitchFamily="34" charset="0"/>
              </a:rPr>
              <a:t>por ascenso del nivel del mar</a:t>
            </a:r>
            <a:endParaRPr lang="en-US" sz="2400" dirty="0">
              <a:solidFill>
                <a:schemeClr val="tx1"/>
              </a:solidFill>
              <a:latin typeface="Calibri" pitchFamily="34" charset="0"/>
            </a:endParaRPr>
          </a:p>
        </p:txBody>
      </p:sp>
      <p:sp>
        <p:nvSpPr>
          <p:cNvPr id="7" name="6 CuadroTexto"/>
          <p:cNvSpPr txBox="1"/>
          <p:nvPr/>
        </p:nvSpPr>
        <p:spPr>
          <a:xfrm>
            <a:off x="5073400" y="5929330"/>
            <a:ext cx="4052570" cy="369332"/>
          </a:xfrm>
          <a:prstGeom prst="rect">
            <a:avLst/>
          </a:prstGeom>
          <a:noFill/>
        </p:spPr>
        <p:txBody>
          <a:bodyPr wrap="square" rtlCol="0">
            <a:spAutoFit/>
          </a:bodyPr>
          <a:lstStyle/>
          <a:p>
            <a:pPr algn="r"/>
            <a:r>
              <a:rPr lang="es-CO" b="1" dirty="0" smtClean="0">
                <a:solidFill>
                  <a:srgbClr val="FF6600"/>
                </a:solidFill>
                <a:latin typeface="Calibri" pitchFamily="34" charset="0"/>
              </a:rPr>
              <a:t>1</a:t>
            </a:r>
            <a:r>
              <a:rPr lang="es-CO" sz="1600" b="1" dirty="0" smtClean="0">
                <a:solidFill>
                  <a:srgbClr val="FF6600"/>
                </a:solidFill>
                <a:latin typeface="Calibri" pitchFamily="34" charset="0"/>
              </a:rPr>
              <a:t>. Aumento del nivel del mar ANM</a:t>
            </a:r>
            <a:endParaRPr lang="es-CO" sz="1600" b="1" dirty="0">
              <a:solidFill>
                <a:srgbClr val="FF6600"/>
              </a:solidFill>
              <a:latin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8739" name="Picture 3"/>
          <p:cNvPicPr>
            <a:picLocks noChangeAspect="1" noChangeArrowheads="1"/>
          </p:cNvPicPr>
          <p:nvPr/>
        </p:nvPicPr>
        <p:blipFill>
          <a:blip r:embed="rId3" cstate="print"/>
          <a:srcRect t="4735" b="10579"/>
          <a:stretch>
            <a:fillRect/>
          </a:stretch>
        </p:blipFill>
        <p:spPr bwMode="auto">
          <a:xfrm>
            <a:off x="428596" y="1357298"/>
            <a:ext cx="4141049" cy="4500570"/>
          </a:xfrm>
          <a:prstGeom prst="rect">
            <a:avLst/>
          </a:prstGeom>
          <a:noFill/>
        </p:spPr>
      </p:pic>
      <p:pic>
        <p:nvPicPr>
          <p:cNvPr id="628740" name="Picture 4"/>
          <p:cNvPicPr>
            <a:picLocks noChangeAspect="1" noChangeArrowheads="1"/>
          </p:cNvPicPr>
          <p:nvPr/>
        </p:nvPicPr>
        <p:blipFill>
          <a:blip r:embed="rId4" cstate="print"/>
          <a:srcRect t="3482" b="9485"/>
          <a:stretch>
            <a:fillRect/>
          </a:stretch>
        </p:blipFill>
        <p:spPr bwMode="auto">
          <a:xfrm>
            <a:off x="4697596" y="1416344"/>
            <a:ext cx="4005900" cy="4441524"/>
          </a:xfrm>
          <a:prstGeom prst="rect">
            <a:avLst/>
          </a:prstGeom>
          <a:solidFill>
            <a:schemeClr val="bg1"/>
          </a:solidFill>
        </p:spPr>
      </p:pic>
      <p:sp>
        <p:nvSpPr>
          <p:cNvPr id="628741" name="Rectangle 5"/>
          <p:cNvSpPr>
            <a:spLocks noChangeArrowheads="1"/>
          </p:cNvSpPr>
          <p:nvPr/>
        </p:nvSpPr>
        <p:spPr bwMode="auto">
          <a:xfrm>
            <a:off x="5148263" y="5454650"/>
            <a:ext cx="3983037" cy="1143000"/>
          </a:xfrm>
          <a:prstGeom prst="rect">
            <a:avLst/>
          </a:prstGeom>
          <a:noFill/>
          <a:ln w="9525">
            <a:noFill/>
            <a:miter lim="800000"/>
            <a:headEnd/>
            <a:tailEnd/>
          </a:ln>
          <a:effectLst/>
        </p:spPr>
        <p:txBody>
          <a:bodyPr anchor="ctr"/>
          <a:lstStyle/>
          <a:p>
            <a:pPr algn="r"/>
            <a:r>
              <a:rPr lang="es-MX" sz="2800">
                <a:solidFill>
                  <a:srgbClr val="00256E"/>
                </a:solidFill>
                <a:effectLst>
                  <a:outerShdw blurRad="38100" dist="38100" dir="2700000" algn="tl">
                    <a:srgbClr val="C0C0C0"/>
                  </a:outerShdw>
                </a:effectLst>
                <a:latin typeface="Arial" pitchFamily="34" charset="0"/>
              </a:rPr>
              <a:t/>
            </a:r>
            <a:br>
              <a:rPr lang="es-MX" sz="2800">
                <a:solidFill>
                  <a:srgbClr val="00256E"/>
                </a:solidFill>
                <a:effectLst>
                  <a:outerShdw blurRad="38100" dist="38100" dir="2700000" algn="tl">
                    <a:srgbClr val="C0C0C0"/>
                  </a:outerShdw>
                </a:effectLst>
                <a:latin typeface="Arial" pitchFamily="34" charset="0"/>
              </a:rPr>
            </a:br>
            <a:r>
              <a:rPr lang="es-MX" sz="2800">
                <a:solidFill>
                  <a:srgbClr val="00256E"/>
                </a:solidFill>
                <a:effectLst>
                  <a:outerShdw blurRad="38100" dist="38100" dir="2700000" algn="tl">
                    <a:srgbClr val="C0C0C0"/>
                  </a:outerShdw>
                </a:effectLst>
                <a:latin typeface="Arial" pitchFamily="34" charset="0"/>
              </a:rPr>
              <a:t>Cartagena </a:t>
            </a:r>
            <a:endParaRPr lang="es-ES" sz="2800">
              <a:solidFill>
                <a:srgbClr val="00256E"/>
              </a:solidFill>
              <a:effectLst>
                <a:outerShdw blurRad="38100" dist="38100" dir="2700000" algn="tl">
                  <a:srgbClr val="C0C0C0"/>
                </a:outerShdw>
              </a:effectLst>
              <a:latin typeface="Arial" pitchFamily="34" charset="0"/>
            </a:endParaRPr>
          </a:p>
        </p:txBody>
      </p:sp>
      <p:sp>
        <p:nvSpPr>
          <p:cNvPr id="6" name="5 Título"/>
          <p:cNvSpPr>
            <a:spLocks noGrp="1"/>
          </p:cNvSpPr>
          <p:nvPr>
            <p:ph type="title"/>
          </p:nvPr>
        </p:nvSpPr>
        <p:spPr>
          <a:xfrm>
            <a:off x="0" y="571480"/>
            <a:ext cx="9144000" cy="857232"/>
          </a:xfrm>
          <a:noFill/>
        </p:spPr>
        <p:txBody>
          <a:bodyPr/>
          <a:lstStyle/>
          <a:p>
            <a:pPr algn="ctr"/>
            <a:r>
              <a:rPr lang="es-CO" sz="3200" dirty="0" smtClean="0">
                <a:solidFill>
                  <a:srgbClr val="003366"/>
                </a:solidFill>
              </a:rPr>
              <a:t>Impactos inundaciones - sociales  y económicos</a:t>
            </a:r>
          </a:p>
        </p:txBody>
      </p:sp>
      <p:sp>
        <p:nvSpPr>
          <p:cNvPr id="7" name="6 CuadroTexto"/>
          <p:cNvSpPr txBox="1"/>
          <p:nvPr/>
        </p:nvSpPr>
        <p:spPr>
          <a:xfrm>
            <a:off x="5432581" y="416462"/>
            <a:ext cx="3695204" cy="369332"/>
          </a:xfrm>
          <a:prstGeom prst="rect">
            <a:avLst/>
          </a:prstGeom>
          <a:noFill/>
        </p:spPr>
        <p:txBody>
          <a:bodyPr wrap="square" rtlCol="0">
            <a:spAutoFit/>
          </a:bodyPr>
          <a:lstStyle/>
          <a:p>
            <a:pPr algn="r"/>
            <a:r>
              <a:rPr lang="es-CO" b="1" dirty="0" smtClean="0">
                <a:solidFill>
                  <a:srgbClr val="FF6600"/>
                </a:solidFill>
                <a:latin typeface="Calibri" pitchFamily="34" charset="0"/>
              </a:rPr>
              <a:t>1</a:t>
            </a:r>
            <a:r>
              <a:rPr lang="es-CO" sz="1600" b="1" dirty="0" smtClean="0">
                <a:solidFill>
                  <a:srgbClr val="FF6600"/>
                </a:solidFill>
                <a:latin typeface="Calibri" pitchFamily="34" charset="0"/>
              </a:rPr>
              <a:t>. Aumento del nivel del mar ANM</a:t>
            </a:r>
            <a:endParaRPr lang="es-CO" sz="1600" b="1" dirty="0">
              <a:solidFill>
                <a:srgbClr val="FF6600"/>
              </a:solidFill>
              <a:latin typeface="Calibri"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05" name="Picture 13" descr="Imagen2 089"/>
          <p:cNvPicPr>
            <a:picLocks noChangeAspect="1" noChangeArrowheads="1"/>
          </p:cNvPicPr>
          <p:nvPr/>
        </p:nvPicPr>
        <p:blipFill>
          <a:blip r:embed="rId2" cstate="print">
            <a:extLst>
              <a:ext uri="{28A0092B-C50C-407E-A947-70E740481C1C}">
                <a14:useLocalDpi xmlns:a14="http://schemas.microsoft.com/office/drawing/2010/main" val="0"/>
              </a:ext>
            </a:extLst>
          </a:blip>
          <a:srcRect t="5927"/>
          <a:stretch>
            <a:fillRect/>
          </a:stretch>
        </p:blipFill>
        <p:spPr bwMode="auto">
          <a:xfrm>
            <a:off x="0" y="4270395"/>
            <a:ext cx="3816350" cy="2016125"/>
          </a:xfrm>
          <a:prstGeom prst="rect">
            <a:avLst/>
          </a:prstGeom>
          <a:noFill/>
          <a:extLst>
            <a:ext uri="{909E8E84-426E-40dd-AFC4-6F175D3DCCD1}">
              <a14:hiddenFill xmlns:a14="http://schemas.microsoft.com/office/drawing/2010/main">
                <a:solidFill>
                  <a:srgbClr val="FFFFFF"/>
                </a:solidFill>
              </a14:hiddenFill>
            </a:ext>
          </a:extLst>
        </p:spPr>
      </p:pic>
      <p:sp>
        <p:nvSpPr>
          <p:cNvPr id="59395" name="Line 3"/>
          <p:cNvSpPr>
            <a:spLocks noChangeShapeType="1"/>
          </p:cNvSpPr>
          <p:nvPr/>
        </p:nvSpPr>
        <p:spPr bwMode="auto">
          <a:xfrm flipH="1">
            <a:off x="34925" y="6597650"/>
            <a:ext cx="67325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59404" name="Rectangle 12"/>
          <p:cNvSpPr>
            <a:spLocks noChangeArrowheads="1"/>
          </p:cNvSpPr>
          <p:nvPr/>
        </p:nvSpPr>
        <p:spPr bwMode="auto">
          <a:xfrm>
            <a:off x="467544" y="2420888"/>
            <a:ext cx="324036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ES" sz="2000" b="1" u="sng" dirty="0" err="1" smtClean="0">
                <a:solidFill>
                  <a:schemeClr val="tx1"/>
                </a:solidFill>
                <a:latin typeface="Calibri" pitchFamily="34" charset="0"/>
              </a:rPr>
              <a:t>Erosiòn</a:t>
            </a:r>
            <a:r>
              <a:rPr lang="es-ES" sz="2000" b="1" u="sng" dirty="0" smtClean="0">
                <a:solidFill>
                  <a:schemeClr val="tx1"/>
                </a:solidFill>
                <a:latin typeface="Calibri" pitchFamily="34" charset="0"/>
              </a:rPr>
              <a:t> 	</a:t>
            </a:r>
            <a:r>
              <a:rPr lang="es-ES" sz="2000" b="1" dirty="0">
                <a:solidFill>
                  <a:schemeClr val="tx1"/>
                </a:solidFill>
                <a:latin typeface="Calibri" pitchFamily="34" charset="0"/>
              </a:rPr>
              <a:t>	</a:t>
            </a:r>
            <a:r>
              <a:rPr lang="es-ES" sz="2000" b="1" dirty="0" smtClean="0">
                <a:solidFill>
                  <a:schemeClr val="tx1"/>
                </a:solidFill>
                <a:latin typeface="Calibri" pitchFamily="34" charset="0"/>
              </a:rPr>
              <a:t>	</a:t>
            </a:r>
            <a:r>
              <a:rPr lang="es-ES" sz="2000" b="1" u="sng" dirty="0" smtClean="0">
                <a:solidFill>
                  <a:schemeClr val="tx1"/>
                </a:solidFill>
                <a:latin typeface="Calibri" pitchFamily="34" charset="0"/>
              </a:rPr>
              <a:t>Porcentaje</a:t>
            </a:r>
            <a:endParaRPr lang="es-ES" sz="2000" b="1" u="sng" dirty="0">
              <a:solidFill>
                <a:schemeClr val="tx1"/>
              </a:solidFill>
              <a:latin typeface="Calibri" pitchFamily="34" charset="0"/>
            </a:endParaRPr>
          </a:p>
          <a:p>
            <a:r>
              <a:rPr lang="es-ES" sz="2000" b="1" dirty="0">
                <a:solidFill>
                  <a:schemeClr val="tx1"/>
                </a:solidFill>
                <a:latin typeface="Calibri" pitchFamily="34" charset="0"/>
              </a:rPr>
              <a:t>Muy Baja	</a:t>
            </a:r>
            <a:r>
              <a:rPr lang="es-ES" sz="2000" b="1" dirty="0" smtClean="0">
                <a:solidFill>
                  <a:schemeClr val="tx1"/>
                </a:solidFill>
                <a:latin typeface="Calibri" pitchFamily="34" charset="0"/>
              </a:rPr>
              <a:t>	2,9</a:t>
            </a:r>
            <a:r>
              <a:rPr lang="es-ES" sz="2000" b="1" dirty="0">
                <a:solidFill>
                  <a:schemeClr val="tx1"/>
                </a:solidFill>
                <a:latin typeface="Calibri" pitchFamily="34" charset="0"/>
              </a:rPr>
              <a:t>%</a:t>
            </a:r>
          </a:p>
          <a:p>
            <a:r>
              <a:rPr lang="es-ES" sz="2000" b="1" dirty="0">
                <a:solidFill>
                  <a:schemeClr val="tx1"/>
                </a:solidFill>
                <a:latin typeface="Calibri" pitchFamily="34" charset="0"/>
              </a:rPr>
              <a:t>Baja		</a:t>
            </a:r>
            <a:r>
              <a:rPr lang="es-ES" sz="2000" b="1" dirty="0" smtClean="0">
                <a:solidFill>
                  <a:schemeClr val="tx1"/>
                </a:solidFill>
                <a:latin typeface="Calibri" pitchFamily="34" charset="0"/>
              </a:rPr>
              <a:t>	12,2</a:t>
            </a:r>
            <a:r>
              <a:rPr lang="es-ES" sz="2000" b="1" dirty="0">
                <a:solidFill>
                  <a:schemeClr val="tx1"/>
                </a:solidFill>
                <a:latin typeface="Calibri" pitchFamily="34" charset="0"/>
              </a:rPr>
              <a:t>%</a:t>
            </a:r>
          </a:p>
          <a:p>
            <a:r>
              <a:rPr lang="es-ES" sz="2000" b="1" dirty="0">
                <a:solidFill>
                  <a:schemeClr val="tx1"/>
                </a:solidFill>
                <a:latin typeface="Calibri" pitchFamily="34" charset="0"/>
              </a:rPr>
              <a:t>Moderada	</a:t>
            </a:r>
            <a:r>
              <a:rPr lang="es-ES" sz="2000" b="1" dirty="0" smtClean="0">
                <a:solidFill>
                  <a:schemeClr val="tx1"/>
                </a:solidFill>
                <a:latin typeface="Calibri" pitchFamily="34" charset="0"/>
              </a:rPr>
              <a:t>	25,10</a:t>
            </a:r>
            <a:r>
              <a:rPr lang="es-ES" sz="2000" b="1" dirty="0">
                <a:solidFill>
                  <a:schemeClr val="tx1"/>
                </a:solidFill>
                <a:latin typeface="Calibri" pitchFamily="34" charset="0"/>
              </a:rPr>
              <a:t>%</a:t>
            </a:r>
          </a:p>
          <a:p>
            <a:r>
              <a:rPr lang="es-ES" sz="2000" b="1" dirty="0">
                <a:solidFill>
                  <a:schemeClr val="tx1"/>
                </a:solidFill>
                <a:latin typeface="Calibri" pitchFamily="34" charset="0"/>
              </a:rPr>
              <a:t>Alta		</a:t>
            </a:r>
            <a:r>
              <a:rPr lang="es-ES" sz="2000" b="1" dirty="0" smtClean="0">
                <a:solidFill>
                  <a:schemeClr val="tx1"/>
                </a:solidFill>
                <a:latin typeface="Calibri" pitchFamily="34" charset="0"/>
              </a:rPr>
              <a:t>		34,02</a:t>
            </a:r>
            <a:r>
              <a:rPr lang="es-ES" sz="2000" b="1" dirty="0">
                <a:solidFill>
                  <a:schemeClr val="tx1"/>
                </a:solidFill>
                <a:latin typeface="Calibri" pitchFamily="34" charset="0"/>
              </a:rPr>
              <a:t>%</a:t>
            </a:r>
          </a:p>
          <a:p>
            <a:r>
              <a:rPr lang="es-ES" sz="2000" b="1" dirty="0">
                <a:solidFill>
                  <a:schemeClr val="tx1"/>
                </a:solidFill>
                <a:latin typeface="Calibri" pitchFamily="34" charset="0"/>
              </a:rPr>
              <a:t>Muy Alta	</a:t>
            </a:r>
            <a:r>
              <a:rPr lang="es-ES" sz="2000" b="1" dirty="0" smtClean="0">
                <a:solidFill>
                  <a:schemeClr val="tx1"/>
                </a:solidFill>
                <a:latin typeface="Calibri" pitchFamily="34" charset="0"/>
              </a:rPr>
              <a:t>	25,72</a:t>
            </a:r>
            <a:r>
              <a:rPr lang="es-ES" sz="2000" b="1" dirty="0">
                <a:solidFill>
                  <a:schemeClr val="tx1"/>
                </a:solidFill>
                <a:latin typeface="Calibri" pitchFamily="34" charset="0"/>
              </a:rPr>
              <a:t>%</a:t>
            </a:r>
          </a:p>
        </p:txBody>
      </p:sp>
      <p:grpSp>
        <p:nvGrpSpPr>
          <p:cNvPr id="14" name="13 Grupo"/>
          <p:cNvGrpSpPr/>
          <p:nvPr/>
        </p:nvGrpSpPr>
        <p:grpSpPr>
          <a:xfrm>
            <a:off x="3746757" y="571480"/>
            <a:ext cx="5397243" cy="5580000"/>
            <a:chOff x="3783269" y="-171400"/>
            <a:chExt cx="5397243" cy="6984776"/>
          </a:xfrm>
        </p:grpSpPr>
        <p:pic>
          <p:nvPicPr>
            <p:cNvPr id="59403" name="Picture 11" descr="amenaza por erosion coster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3269" y="-171400"/>
              <a:ext cx="5397243" cy="6984776"/>
            </a:xfrm>
            <a:prstGeom prst="rect">
              <a:avLst/>
            </a:prstGeom>
            <a:noFill/>
            <a:extLst>
              <a:ext uri="{909E8E84-426E-40dd-AFC4-6F175D3DCCD1}">
                <a14:hiddenFill xmlns:a14="http://schemas.microsoft.com/office/drawing/2010/main">
                  <a:solidFill>
                    <a:srgbClr val="FFFFFF"/>
                  </a:solidFill>
                </a14:hiddenFill>
              </a:ext>
            </a:extLst>
          </p:spPr>
        </p:pic>
        <p:sp>
          <p:nvSpPr>
            <p:cNvPr id="59407" name="Rectangle 15"/>
            <p:cNvSpPr>
              <a:spLocks noChangeArrowheads="1"/>
            </p:cNvSpPr>
            <p:nvPr/>
          </p:nvSpPr>
          <p:spPr bwMode="auto">
            <a:xfrm>
              <a:off x="6481763" y="4056063"/>
              <a:ext cx="241141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s-ES" sz="800">
                  <a:latin typeface="Arial Rounded MT Bold" pitchFamily="34" charset="0"/>
                </a:rPr>
                <a:t>Ejemplo de erosión en Loma de Arena</a:t>
              </a:r>
            </a:p>
          </p:txBody>
        </p:sp>
      </p:grpSp>
      <p:sp>
        <p:nvSpPr>
          <p:cNvPr id="59408" name="Rectangle 16"/>
          <p:cNvSpPr>
            <a:spLocks noChangeArrowheads="1"/>
          </p:cNvSpPr>
          <p:nvPr/>
        </p:nvSpPr>
        <p:spPr bwMode="auto">
          <a:xfrm>
            <a:off x="1259632" y="6642556"/>
            <a:ext cx="241141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s-ES" sz="800" dirty="0">
                <a:latin typeface="Arial Rounded MT Bold" pitchFamily="34" charset="0"/>
              </a:rPr>
              <a:t>Ejemplo de erosión en </a:t>
            </a:r>
            <a:r>
              <a:rPr lang="es-ES" sz="800" dirty="0" err="1">
                <a:latin typeface="Arial Rounded MT Bold" pitchFamily="34" charset="0"/>
              </a:rPr>
              <a:t>Tierrabomba</a:t>
            </a:r>
            <a:endParaRPr lang="es-ES" sz="800" dirty="0">
              <a:latin typeface="Arial Rounded MT Bold" pitchFamily="34" charset="0"/>
            </a:endParaRPr>
          </a:p>
        </p:txBody>
      </p:sp>
      <p:sp>
        <p:nvSpPr>
          <p:cNvPr id="11" name="10 CuadroTexto"/>
          <p:cNvSpPr txBox="1"/>
          <p:nvPr/>
        </p:nvSpPr>
        <p:spPr>
          <a:xfrm>
            <a:off x="359098" y="900997"/>
            <a:ext cx="3348806" cy="1384995"/>
          </a:xfrm>
          <a:prstGeom prst="rect">
            <a:avLst/>
          </a:prstGeom>
          <a:noFill/>
        </p:spPr>
        <p:txBody>
          <a:bodyPr wrap="square" rtlCol="0">
            <a:spAutoFit/>
          </a:bodyPr>
          <a:lstStyle/>
          <a:p>
            <a:r>
              <a:rPr lang="es-CO" sz="2800" b="1" dirty="0" smtClean="0">
                <a:solidFill>
                  <a:srgbClr val="003366"/>
                </a:solidFill>
              </a:rPr>
              <a:t>Impactos por aumento de la erosión costera</a:t>
            </a:r>
            <a:endParaRPr lang="es-CO" sz="2800" b="1" dirty="0">
              <a:solidFill>
                <a:srgbClr val="003366"/>
              </a:solidFill>
            </a:endParaRPr>
          </a:p>
        </p:txBody>
      </p:sp>
      <p:sp>
        <p:nvSpPr>
          <p:cNvPr id="13" name="12 CuadroTexto"/>
          <p:cNvSpPr txBox="1"/>
          <p:nvPr/>
        </p:nvSpPr>
        <p:spPr>
          <a:xfrm>
            <a:off x="201006" y="487900"/>
            <a:ext cx="3290874" cy="369332"/>
          </a:xfrm>
          <a:prstGeom prst="rect">
            <a:avLst/>
          </a:prstGeom>
          <a:noFill/>
        </p:spPr>
        <p:txBody>
          <a:bodyPr wrap="square" rtlCol="0">
            <a:spAutoFit/>
          </a:bodyPr>
          <a:lstStyle/>
          <a:p>
            <a:r>
              <a:rPr lang="es-CO" b="1" dirty="0" smtClean="0">
                <a:solidFill>
                  <a:srgbClr val="FF6600"/>
                </a:solidFill>
                <a:latin typeface="Calibri" pitchFamily="34" charset="0"/>
              </a:rPr>
              <a:t>1</a:t>
            </a:r>
            <a:r>
              <a:rPr lang="es-CO" sz="1600" b="1" dirty="0" smtClean="0">
                <a:solidFill>
                  <a:srgbClr val="FF6600"/>
                </a:solidFill>
                <a:latin typeface="Calibri" pitchFamily="34" charset="0"/>
              </a:rPr>
              <a:t>. Aumento del nivel del mar ANM</a:t>
            </a:r>
            <a:endParaRPr lang="es-CO" sz="1600" b="1" dirty="0">
              <a:solidFill>
                <a:srgbClr val="FF6600"/>
              </a:solidFill>
              <a:latin typeface="Calibri" pitchFamily="34" charset="0"/>
            </a:endParaRPr>
          </a:p>
        </p:txBody>
      </p:sp>
    </p:spTree>
    <p:extLst>
      <p:ext uri="{BB962C8B-B14F-4D97-AF65-F5344CB8AC3E}">
        <p14:creationId xmlns:p14="http://schemas.microsoft.com/office/powerpoint/2010/main" val="199775114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4" name="Picture 8" descr="IMG_27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7338" y="4357694"/>
            <a:ext cx="3433762" cy="1927225"/>
          </a:xfrm>
          <a:prstGeom prst="rect">
            <a:avLst/>
          </a:prstGeom>
          <a:noFill/>
          <a:extLst>
            <a:ext uri="{909E8E84-426E-40dd-AFC4-6F175D3DCCD1}">
              <a14:hiddenFill xmlns:a14="http://schemas.microsoft.com/office/drawing/2010/main">
                <a:solidFill>
                  <a:srgbClr val="FFFFFF"/>
                </a:solidFill>
              </a14:hiddenFill>
            </a:ext>
          </a:extLst>
        </p:spPr>
      </p:pic>
      <p:pic>
        <p:nvPicPr>
          <p:cNvPr id="60421" name="Picture 5" descr="SOV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7710" y="672206"/>
            <a:ext cx="4173380" cy="5400000"/>
          </a:xfrm>
          <a:prstGeom prst="rect">
            <a:avLst/>
          </a:prstGeom>
          <a:noFill/>
          <a:extLst>
            <a:ext uri="{909E8E84-426E-40dd-AFC4-6F175D3DCCD1}">
              <a14:hiddenFill xmlns:a14="http://schemas.microsoft.com/office/drawing/2010/main">
                <a:solidFill>
                  <a:srgbClr val="FFFFFF"/>
                </a:solidFill>
              </a14:hiddenFill>
            </a:ext>
          </a:extLst>
        </p:spPr>
      </p:pic>
      <p:sp>
        <p:nvSpPr>
          <p:cNvPr id="60422" name="Rectangle 6"/>
          <p:cNvSpPr>
            <a:spLocks noChangeArrowheads="1"/>
          </p:cNvSpPr>
          <p:nvPr/>
        </p:nvSpPr>
        <p:spPr bwMode="auto">
          <a:xfrm>
            <a:off x="142844" y="1928802"/>
            <a:ext cx="39243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sz="2000" b="1" u="sng" dirty="0" smtClean="0">
                <a:solidFill>
                  <a:schemeClr val="tx1"/>
                </a:solidFill>
                <a:latin typeface="Calibri" pitchFamily="34" charset="0"/>
              </a:rPr>
              <a:t>Nivel</a:t>
            </a:r>
            <a:r>
              <a:rPr lang="es-ES" sz="2000" b="1" dirty="0">
                <a:solidFill>
                  <a:schemeClr val="tx1"/>
                </a:solidFill>
                <a:latin typeface="Calibri" pitchFamily="34" charset="0"/>
              </a:rPr>
              <a:t>	</a:t>
            </a:r>
            <a:r>
              <a:rPr lang="es-ES" sz="2000" b="1" dirty="0" smtClean="0">
                <a:solidFill>
                  <a:schemeClr val="tx1"/>
                </a:solidFill>
                <a:latin typeface="Calibri" pitchFamily="34" charset="0"/>
              </a:rPr>
              <a:t>		</a:t>
            </a:r>
            <a:r>
              <a:rPr lang="es-ES" sz="2000" b="1" u="sng" dirty="0" smtClean="0">
                <a:solidFill>
                  <a:schemeClr val="tx1"/>
                </a:solidFill>
                <a:latin typeface="Calibri" pitchFamily="34" charset="0"/>
              </a:rPr>
              <a:t>Porcentaje</a:t>
            </a:r>
            <a:endParaRPr lang="es-ES" sz="2000" b="1" u="sng" dirty="0">
              <a:solidFill>
                <a:schemeClr val="tx1"/>
              </a:solidFill>
              <a:latin typeface="Calibri" pitchFamily="34" charset="0"/>
            </a:endParaRPr>
          </a:p>
          <a:p>
            <a:r>
              <a:rPr lang="es-ES" sz="2000" b="1" dirty="0">
                <a:solidFill>
                  <a:schemeClr val="tx1"/>
                </a:solidFill>
                <a:latin typeface="Calibri" pitchFamily="34" charset="0"/>
              </a:rPr>
              <a:t>Muy Baja	</a:t>
            </a:r>
            <a:r>
              <a:rPr lang="es-ES" sz="2000" b="1" dirty="0" smtClean="0">
                <a:solidFill>
                  <a:schemeClr val="tx1"/>
                </a:solidFill>
                <a:latin typeface="Calibri" pitchFamily="34" charset="0"/>
              </a:rPr>
              <a:t>	19,70</a:t>
            </a:r>
            <a:r>
              <a:rPr lang="es-ES" sz="2000" b="1" dirty="0">
                <a:solidFill>
                  <a:schemeClr val="tx1"/>
                </a:solidFill>
                <a:latin typeface="Calibri" pitchFamily="34" charset="0"/>
              </a:rPr>
              <a:t>%</a:t>
            </a:r>
          </a:p>
          <a:p>
            <a:r>
              <a:rPr lang="es-ES" sz="2000" b="1" dirty="0">
                <a:solidFill>
                  <a:schemeClr val="tx1"/>
                </a:solidFill>
                <a:latin typeface="Calibri" pitchFamily="34" charset="0"/>
              </a:rPr>
              <a:t>Baja		</a:t>
            </a:r>
            <a:r>
              <a:rPr lang="es-ES" sz="2000" b="1" dirty="0" smtClean="0">
                <a:solidFill>
                  <a:schemeClr val="tx1"/>
                </a:solidFill>
                <a:latin typeface="Calibri" pitchFamily="34" charset="0"/>
              </a:rPr>
              <a:t>	29,87</a:t>
            </a:r>
            <a:r>
              <a:rPr lang="es-ES" sz="2000" b="1" dirty="0">
                <a:solidFill>
                  <a:schemeClr val="tx1"/>
                </a:solidFill>
                <a:latin typeface="Calibri" pitchFamily="34" charset="0"/>
              </a:rPr>
              <a:t>%</a:t>
            </a:r>
          </a:p>
          <a:p>
            <a:r>
              <a:rPr lang="es-ES" sz="2000" b="1" dirty="0">
                <a:solidFill>
                  <a:schemeClr val="tx1"/>
                </a:solidFill>
                <a:latin typeface="Calibri" pitchFamily="34" charset="0"/>
              </a:rPr>
              <a:t>Moderada	</a:t>
            </a:r>
            <a:r>
              <a:rPr lang="es-ES" sz="2000" b="1" dirty="0" smtClean="0">
                <a:solidFill>
                  <a:schemeClr val="tx1"/>
                </a:solidFill>
                <a:latin typeface="Calibri" pitchFamily="34" charset="0"/>
              </a:rPr>
              <a:t>	18,87</a:t>
            </a:r>
            <a:r>
              <a:rPr lang="es-ES" sz="2000" b="1" dirty="0">
                <a:solidFill>
                  <a:schemeClr val="tx1"/>
                </a:solidFill>
                <a:latin typeface="Calibri" pitchFamily="34" charset="0"/>
              </a:rPr>
              <a:t>%</a:t>
            </a:r>
          </a:p>
          <a:p>
            <a:r>
              <a:rPr lang="es-ES" sz="2000" b="1" dirty="0">
                <a:solidFill>
                  <a:schemeClr val="tx1"/>
                </a:solidFill>
                <a:latin typeface="Calibri" pitchFamily="34" charset="0"/>
              </a:rPr>
              <a:t>Alta		</a:t>
            </a:r>
            <a:r>
              <a:rPr lang="es-ES" sz="2000" b="1" dirty="0" smtClean="0">
                <a:solidFill>
                  <a:schemeClr val="tx1"/>
                </a:solidFill>
                <a:latin typeface="Calibri" pitchFamily="34" charset="0"/>
              </a:rPr>
              <a:t>	12,03</a:t>
            </a:r>
            <a:r>
              <a:rPr lang="es-ES" sz="2000" b="1" dirty="0">
                <a:solidFill>
                  <a:schemeClr val="tx1"/>
                </a:solidFill>
                <a:latin typeface="Calibri" pitchFamily="34" charset="0"/>
              </a:rPr>
              <a:t>%</a:t>
            </a:r>
          </a:p>
          <a:p>
            <a:r>
              <a:rPr lang="es-ES" sz="2000" b="1" dirty="0">
                <a:solidFill>
                  <a:schemeClr val="tx1"/>
                </a:solidFill>
                <a:latin typeface="Calibri" pitchFamily="34" charset="0"/>
              </a:rPr>
              <a:t>Muy Alta	</a:t>
            </a:r>
            <a:r>
              <a:rPr lang="es-ES" sz="2000" b="1" dirty="0" smtClean="0">
                <a:solidFill>
                  <a:schemeClr val="tx1"/>
                </a:solidFill>
                <a:latin typeface="Calibri" pitchFamily="34" charset="0"/>
              </a:rPr>
              <a:t>	19,50</a:t>
            </a:r>
            <a:r>
              <a:rPr lang="es-ES" sz="2000" b="1" dirty="0">
                <a:solidFill>
                  <a:schemeClr val="tx1"/>
                </a:solidFill>
                <a:latin typeface="Calibri" pitchFamily="34" charset="0"/>
              </a:rPr>
              <a:t>%</a:t>
            </a:r>
          </a:p>
        </p:txBody>
      </p:sp>
      <p:sp>
        <p:nvSpPr>
          <p:cNvPr id="60425" name="Rectangle 9"/>
          <p:cNvSpPr>
            <a:spLocks noChangeArrowheads="1"/>
          </p:cNvSpPr>
          <p:nvPr/>
        </p:nvSpPr>
        <p:spPr bwMode="auto">
          <a:xfrm>
            <a:off x="1403350" y="4294188"/>
            <a:ext cx="2411413"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s-ES" sz="800">
                <a:latin typeface="Arial Rounded MT Bold" pitchFamily="34" charset="0"/>
              </a:rPr>
              <a:t>Ejemplo de erosión en Las Tenazas</a:t>
            </a:r>
          </a:p>
        </p:txBody>
      </p:sp>
      <p:sp>
        <p:nvSpPr>
          <p:cNvPr id="60426" name="Rectangle 10"/>
          <p:cNvSpPr>
            <a:spLocks noChangeArrowheads="1"/>
          </p:cNvSpPr>
          <p:nvPr/>
        </p:nvSpPr>
        <p:spPr bwMode="auto">
          <a:xfrm>
            <a:off x="1368425" y="6215082"/>
            <a:ext cx="241141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s-ES" sz="800" dirty="0">
                <a:latin typeface="Arial Rounded MT Bold" pitchFamily="34" charset="0"/>
              </a:rPr>
              <a:t>Ejemplo de erosión en el Cabrero</a:t>
            </a:r>
          </a:p>
        </p:txBody>
      </p:sp>
      <p:sp>
        <p:nvSpPr>
          <p:cNvPr id="12" name="11 Rectángulo"/>
          <p:cNvSpPr/>
          <p:nvPr/>
        </p:nvSpPr>
        <p:spPr bwMode="auto">
          <a:xfrm>
            <a:off x="3923928" y="500042"/>
            <a:ext cx="4392488" cy="3326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pPr>
            <a:r>
              <a:rPr kumimoji="0" lang="es-CO" sz="1400" b="0" i="0" u="none" strike="noStrike" cap="none" normalizeH="0" baseline="0" dirty="0" smtClean="0">
                <a:ln>
                  <a:noFill/>
                </a:ln>
                <a:solidFill>
                  <a:schemeClr val="tx1"/>
                </a:solidFill>
                <a:effectLst/>
                <a:latin typeface="Arial" charset="0"/>
                <a:cs typeface="Lucida Sans Unicode" charset="0"/>
              </a:rPr>
              <a:t>Vulnerabilidad  asociada a la erosión costera</a:t>
            </a:r>
          </a:p>
        </p:txBody>
      </p:sp>
      <p:sp>
        <p:nvSpPr>
          <p:cNvPr id="13" name="12 CuadroTexto"/>
          <p:cNvSpPr txBox="1"/>
          <p:nvPr/>
        </p:nvSpPr>
        <p:spPr>
          <a:xfrm>
            <a:off x="210156" y="559338"/>
            <a:ext cx="3290874" cy="369332"/>
          </a:xfrm>
          <a:prstGeom prst="rect">
            <a:avLst/>
          </a:prstGeom>
          <a:noFill/>
        </p:spPr>
        <p:txBody>
          <a:bodyPr wrap="square" rtlCol="0">
            <a:spAutoFit/>
          </a:bodyPr>
          <a:lstStyle/>
          <a:p>
            <a:r>
              <a:rPr lang="es-CO" b="1" dirty="0" smtClean="0">
                <a:solidFill>
                  <a:srgbClr val="FF6600"/>
                </a:solidFill>
                <a:latin typeface="Calibri" pitchFamily="34" charset="0"/>
              </a:rPr>
              <a:t>1</a:t>
            </a:r>
            <a:r>
              <a:rPr lang="es-CO" sz="1600" b="1" dirty="0" smtClean="0">
                <a:solidFill>
                  <a:srgbClr val="FF6600"/>
                </a:solidFill>
                <a:latin typeface="Calibri" pitchFamily="34" charset="0"/>
              </a:rPr>
              <a:t>. Aumento del nivel del mar ANM</a:t>
            </a:r>
            <a:endParaRPr lang="es-CO" sz="1600" b="1" dirty="0">
              <a:solidFill>
                <a:srgbClr val="FF6600"/>
              </a:solidFill>
              <a:latin typeface="Calibri" pitchFamily="34" charset="0"/>
            </a:endParaRPr>
          </a:p>
        </p:txBody>
      </p:sp>
      <p:sp>
        <p:nvSpPr>
          <p:cNvPr id="2" name="1 Rectángulo"/>
          <p:cNvSpPr/>
          <p:nvPr/>
        </p:nvSpPr>
        <p:spPr>
          <a:xfrm>
            <a:off x="454348" y="799911"/>
            <a:ext cx="3181548" cy="1200329"/>
          </a:xfrm>
          <a:prstGeom prst="rect">
            <a:avLst/>
          </a:prstGeom>
        </p:spPr>
        <p:txBody>
          <a:bodyPr wrap="square">
            <a:spAutoFit/>
          </a:bodyPr>
          <a:lstStyle/>
          <a:p>
            <a:r>
              <a:rPr lang="es-CO" sz="2400" b="1" dirty="0">
                <a:solidFill>
                  <a:srgbClr val="003366"/>
                </a:solidFill>
                <a:cs typeface="Lucida Sans Unicode" charset="0"/>
              </a:rPr>
              <a:t>Vulnerabilidad  de la línea </a:t>
            </a:r>
            <a:r>
              <a:rPr lang="es-CO" sz="2400" b="1" dirty="0" smtClean="0">
                <a:solidFill>
                  <a:srgbClr val="003366"/>
                </a:solidFill>
                <a:cs typeface="Lucida Sans Unicode" charset="0"/>
              </a:rPr>
              <a:t>de </a:t>
            </a:r>
            <a:r>
              <a:rPr lang="es-CO" sz="2400" b="1" dirty="0">
                <a:solidFill>
                  <a:srgbClr val="003366"/>
                </a:solidFill>
                <a:cs typeface="Lucida Sans Unicode" charset="0"/>
              </a:rPr>
              <a:t>costa por erosión 	costera</a:t>
            </a:r>
            <a:endParaRPr lang="es-MX" sz="2400" dirty="0"/>
          </a:p>
        </p:txBody>
      </p:sp>
    </p:spTree>
    <p:extLst>
      <p:ext uri="{BB962C8B-B14F-4D97-AF65-F5344CB8AC3E}">
        <p14:creationId xmlns:p14="http://schemas.microsoft.com/office/powerpoint/2010/main" val="133866657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95536" y="5929330"/>
            <a:ext cx="3550972" cy="307777"/>
          </a:xfrm>
          <a:prstGeom prst="rect">
            <a:avLst/>
          </a:prstGeom>
        </p:spPr>
        <p:txBody>
          <a:bodyPr wrap="none">
            <a:spAutoFit/>
          </a:bodyPr>
          <a:lstStyle/>
          <a:p>
            <a:pPr defTabSz="914400" fontAlgn="auto">
              <a:spcBef>
                <a:spcPts val="0"/>
              </a:spcBef>
              <a:spcAft>
                <a:spcPts val="0"/>
              </a:spcAft>
              <a:defRPr/>
            </a:pPr>
            <a:r>
              <a:rPr lang="es-ES" sz="1400" dirty="0" smtClean="0">
                <a:solidFill>
                  <a:schemeClr val="tx1"/>
                </a:solidFill>
              </a:rPr>
              <a:t>Fuente. SIGAM, 2009 y CARDIQUE, 2005</a:t>
            </a:r>
          </a:p>
        </p:txBody>
      </p:sp>
      <p:sp>
        <p:nvSpPr>
          <p:cNvPr id="6" name="Rectangle 3"/>
          <p:cNvSpPr txBox="1">
            <a:spLocks noChangeArrowheads="1"/>
          </p:cNvSpPr>
          <p:nvPr/>
        </p:nvSpPr>
        <p:spPr>
          <a:xfrm>
            <a:off x="611560" y="1412776"/>
            <a:ext cx="7776864" cy="1080120"/>
          </a:xfrm>
          <a:prstGeom prst="rect">
            <a:avLst/>
          </a:prstGeom>
          <a:noFill/>
          <a:ln/>
        </p:spPr>
        <p:txBody>
          <a:bodyPr/>
          <a:lstStyle/>
          <a:p>
            <a:pPr marL="0" marR="0" lvl="0" indent="0" defTabSz="449263" rtl="0" eaLnBrk="0" fontAlgn="base" latinLnBrk="0" hangingPunct="0">
              <a:lnSpc>
                <a:spcPct val="100000"/>
              </a:lnSpc>
              <a:spcBef>
                <a:spcPct val="0"/>
              </a:spcBef>
              <a:spcAft>
                <a:spcPct val="0"/>
              </a:spcAft>
              <a:buClr>
                <a:srgbClr val="00256E"/>
              </a:buClr>
              <a:buSzPct val="100000"/>
              <a:buFont typeface="Arial" charset="0"/>
              <a:buNone/>
              <a:tabLst/>
              <a:defRPr/>
            </a:pPr>
            <a:r>
              <a:rPr kumimoji="0" lang="es-MX" sz="2800" b="0" i="0" u="none" strike="noStrike" kern="0" cap="none" spc="0" normalizeH="0" baseline="0" noProof="0" dirty="0" smtClean="0">
                <a:ln>
                  <a:noFill/>
                </a:ln>
                <a:solidFill>
                  <a:srgbClr val="003366"/>
                </a:solidFill>
                <a:effectLst/>
                <a:uLnTx/>
                <a:uFillTx/>
                <a:latin typeface="+mj-lt"/>
                <a:ea typeface="Lucida Sans Unicode" pitchFamily="34" charset="0"/>
                <a:cs typeface="+mj-cs"/>
              </a:rPr>
              <a:t>Inundación</a:t>
            </a:r>
            <a:r>
              <a:rPr kumimoji="0" lang="es-MX" sz="2800" b="0" i="0" u="none" strike="noStrike" kern="0" cap="none" spc="0" normalizeH="0" noProof="0" dirty="0" smtClean="0">
                <a:ln>
                  <a:noFill/>
                </a:ln>
                <a:solidFill>
                  <a:srgbClr val="003366"/>
                </a:solidFill>
                <a:effectLst/>
                <a:uLnTx/>
                <a:uFillTx/>
                <a:latin typeface="+mj-lt"/>
                <a:ea typeface="Lucida Sans Unicode" pitchFamily="34" charset="0"/>
                <a:cs typeface="+mj-cs"/>
              </a:rPr>
              <a:t> y </a:t>
            </a:r>
            <a:r>
              <a:rPr kumimoji="0" lang="es-MX" sz="2800" b="0" i="0" u="none" strike="noStrike" kern="0" cap="none" spc="0" normalizeH="0" baseline="0" noProof="0" dirty="0" smtClean="0">
                <a:ln>
                  <a:noFill/>
                </a:ln>
                <a:solidFill>
                  <a:srgbClr val="003366"/>
                </a:solidFill>
                <a:effectLst/>
                <a:uLnTx/>
                <a:uFillTx/>
                <a:latin typeface="+mj-lt"/>
                <a:ea typeface="Lucida Sans Unicode" pitchFamily="34" charset="0"/>
                <a:cs typeface="+mj-cs"/>
              </a:rPr>
              <a:t>salinización de</a:t>
            </a:r>
            <a:r>
              <a:rPr kumimoji="0" lang="es-MX" sz="2800" b="0" i="0" u="none" strike="noStrike" kern="0" cap="none" spc="0" normalizeH="0" noProof="0" dirty="0" smtClean="0">
                <a:ln>
                  <a:noFill/>
                </a:ln>
                <a:solidFill>
                  <a:srgbClr val="003366"/>
                </a:solidFill>
                <a:effectLst/>
                <a:uLnTx/>
                <a:uFillTx/>
                <a:latin typeface="+mj-lt"/>
                <a:ea typeface="Lucida Sans Unicode" pitchFamily="34" charset="0"/>
                <a:cs typeface="+mj-cs"/>
              </a:rPr>
              <a:t> </a:t>
            </a:r>
            <a:r>
              <a:rPr kumimoji="0" lang="es-MX" sz="2800" b="0" i="0" u="none" strike="noStrike" kern="0" cap="none" spc="0" normalizeH="0" baseline="0" noProof="0" dirty="0" smtClean="0">
                <a:ln>
                  <a:noFill/>
                </a:ln>
                <a:solidFill>
                  <a:srgbClr val="003366"/>
                </a:solidFill>
                <a:effectLst/>
                <a:uLnTx/>
                <a:uFillTx/>
                <a:latin typeface="+mj-lt"/>
                <a:ea typeface="Lucida Sans Unicode" pitchFamily="34" charset="0"/>
                <a:cs typeface="+mj-cs"/>
              </a:rPr>
              <a:t>cuerpos de agua interiores</a:t>
            </a:r>
            <a:r>
              <a:rPr kumimoji="0" lang="es-MX" sz="2800" b="0" i="0" u="none" strike="noStrike" kern="0" cap="none" spc="0" normalizeH="0" noProof="0" dirty="0" smtClean="0">
                <a:ln>
                  <a:noFill/>
                </a:ln>
                <a:solidFill>
                  <a:srgbClr val="003366"/>
                </a:solidFill>
                <a:effectLst/>
                <a:uLnTx/>
                <a:uFillTx/>
                <a:latin typeface="+mj-lt"/>
                <a:ea typeface="Lucida Sans Unicode" pitchFamily="34" charset="0"/>
                <a:cs typeface="+mj-cs"/>
              </a:rPr>
              <a:t> y</a:t>
            </a:r>
            <a:r>
              <a:rPr kumimoji="0" lang="es-MX" sz="2800" b="0" i="0" u="none" strike="noStrike" kern="0" cap="none" spc="0" normalizeH="0" baseline="0" noProof="0" dirty="0" smtClean="0">
                <a:ln>
                  <a:noFill/>
                </a:ln>
                <a:solidFill>
                  <a:srgbClr val="003366"/>
                </a:solidFill>
                <a:effectLst/>
                <a:uLnTx/>
                <a:uFillTx/>
                <a:latin typeface="+mj-lt"/>
                <a:ea typeface="Lucida Sans Unicode" pitchFamily="34" charset="0"/>
                <a:cs typeface="+mj-cs"/>
              </a:rPr>
              <a:t> ciénagas.</a:t>
            </a:r>
            <a:endParaRPr kumimoji="0" lang="es-ES" sz="2800" b="0" i="0" u="none" strike="noStrike" kern="0" cap="none" spc="0" normalizeH="0" baseline="0" noProof="0" dirty="0">
              <a:ln>
                <a:noFill/>
              </a:ln>
              <a:solidFill>
                <a:srgbClr val="003366"/>
              </a:solidFill>
              <a:effectLst/>
              <a:uLnTx/>
              <a:uFillTx/>
              <a:latin typeface="+mj-lt"/>
              <a:ea typeface="Lucida Sans Unicode" pitchFamily="34" charset="0"/>
              <a:cs typeface="+mj-cs"/>
            </a:endParaRPr>
          </a:p>
        </p:txBody>
      </p:sp>
      <p:sp>
        <p:nvSpPr>
          <p:cNvPr id="7" name="6 CuadroTexto"/>
          <p:cNvSpPr txBox="1"/>
          <p:nvPr/>
        </p:nvSpPr>
        <p:spPr>
          <a:xfrm>
            <a:off x="395536" y="4925942"/>
            <a:ext cx="2771800" cy="729430"/>
          </a:xfrm>
          <a:prstGeom prst="rect">
            <a:avLst/>
          </a:prstGeom>
          <a:noFill/>
        </p:spPr>
        <p:txBody>
          <a:bodyPr wrap="square" rtlCol="0">
            <a:spAutoFit/>
          </a:bodyPr>
          <a:lstStyle/>
          <a:p>
            <a:pPr algn="just">
              <a:lnSpc>
                <a:spcPct val="115000"/>
              </a:lnSpc>
              <a:spcAft>
                <a:spcPts val="0"/>
              </a:spcAft>
            </a:pPr>
            <a:r>
              <a:rPr lang="es-ES" dirty="0" smtClean="0">
                <a:solidFill>
                  <a:srgbClr val="002060"/>
                </a:solidFill>
                <a:latin typeface="Calibri" pitchFamily="34" charset="0"/>
              </a:rPr>
              <a:t>Sistema interior de caños y lagos (152 ha x 12 km)</a:t>
            </a:r>
            <a:endParaRPr lang="es-CO" b="1" i="1" dirty="0">
              <a:solidFill>
                <a:srgbClr val="002060"/>
              </a:solidFill>
              <a:latin typeface="Calibri" pitchFamily="34" charset="0"/>
              <a:ea typeface="Calibri"/>
              <a:cs typeface="Times New Roman"/>
            </a:endParaRPr>
          </a:p>
        </p:txBody>
      </p:sp>
      <p:pic>
        <p:nvPicPr>
          <p:cNvPr id="83971" name="Picture 3"/>
          <p:cNvPicPr>
            <a:picLocks noChangeAspect="1" noChangeArrowheads="1"/>
          </p:cNvPicPr>
          <p:nvPr/>
        </p:nvPicPr>
        <p:blipFill>
          <a:blip r:embed="rId3" cstate="print"/>
          <a:srcRect l="8859" t="11610" r="4763" b="16040"/>
          <a:stretch>
            <a:fillRect/>
          </a:stretch>
        </p:blipFill>
        <p:spPr bwMode="auto">
          <a:xfrm>
            <a:off x="3563887" y="2562390"/>
            <a:ext cx="5276751" cy="3314882"/>
          </a:xfrm>
          <a:prstGeom prst="rect">
            <a:avLst/>
          </a:prstGeom>
          <a:noFill/>
          <a:ln w="9525">
            <a:noFill/>
            <a:miter lim="800000"/>
            <a:headEnd/>
            <a:tailEnd/>
          </a:ln>
        </p:spPr>
      </p:pic>
      <p:sp>
        <p:nvSpPr>
          <p:cNvPr id="10" name="9 Rectángulo"/>
          <p:cNvSpPr/>
          <p:nvPr/>
        </p:nvSpPr>
        <p:spPr>
          <a:xfrm>
            <a:off x="395536" y="3896181"/>
            <a:ext cx="2736304" cy="646331"/>
          </a:xfrm>
          <a:prstGeom prst="rect">
            <a:avLst/>
          </a:prstGeom>
        </p:spPr>
        <p:txBody>
          <a:bodyPr wrap="square">
            <a:spAutoFit/>
          </a:bodyPr>
          <a:lstStyle/>
          <a:p>
            <a:pPr defTabSz="914400" fontAlgn="auto">
              <a:spcBef>
                <a:spcPts val="0"/>
              </a:spcBef>
              <a:spcAft>
                <a:spcPts val="0"/>
              </a:spcAft>
            </a:pPr>
            <a:r>
              <a:rPr lang="es-ES" dirty="0" smtClean="0">
                <a:solidFill>
                  <a:srgbClr val="002060"/>
                </a:solidFill>
                <a:latin typeface="Calibri" pitchFamily="34" charset="0"/>
                <a:cs typeface="Lucida Sans Unicode"/>
              </a:rPr>
              <a:t>Cuenca de la Ciénaga de la Virgen (</a:t>
            </a:r>
            <a:r>
              <a:rPr lang="es-ES" dirty="0" smtClean="0">
                <a:solidFill>
                  <a:srgbClr val="002060"/>
                </a:solidFill>
                <a:latin typeface="Calibri" pitchFamily="34" charset="0"/>
              </a:rPr>
              <a:t>Área: 516 km2</a:t>
            </a:r>
            <a:r>
              <a:rPr lang="es-ES" b="1" i="1" dirty="0" smtClean="0">
                <a:solidFill>
                  <a:srgbClr val="002060"/>
                </a:solidFill>
                <a:latin typeface="Calibri" pitchFamily="34" charset="0"/>
                <a:cs typeface="Lucida Sans Unicode"/>
              </a:rPr>
              <a:t>)</a:t>
            </a:r>
            <a:endParaRPr lang="es-ES" b="1" i="1" dirty="0">
              <a:solidFill>
                <a:srgbClr val="002060"/>
              </a:solidFill>
              <a:latin typeface="Calibri" pitchFamily="34" charset="0"/>
              <a:cs typeface="Lucida Sans Unicode"/>
            </a:endParaRPr>
          </a:p>
        </p:txBody>
      </p:sp>
      <p:sp>
        <p:nvSpPr>
          <p:cNvPr id="11" name="10 Rectángulo"/>
          <p:cNvSpPr/>
          <p:nvPr/>
        </p:nvSpPr>
        <p:spPr>
          <a:xfrm>
            <a:off x="395536" y="2695852"/>
            <a:ext cx="2952328" cy="1200329"/>
          </a:xfrm>
          <a:prstGeom prst="rect">
            <a:avLst/>
          </a:prstGeom>
        </p:spPr>
        <p:txBody>
          <a:bodyPr wrap="square">
            <a:spAutoFit/>
          </a:bodyPr>
          <a:lstStyle/>
          <a:p>
            <a:r>
              <a:rPr lang="es-ES" dirty="0" smtClean="0">
                <a:solidFill>
                  <a:srgbClr val="002060"/>
                </a:solidFill>
                <a:latin typeface="Calibri" pitchFamily="34" charset="0"/>
              </a:rPr>
              <a:t>Ciénaga de la Virgen (área  2989  ha, profundidad </a:t>
            </a:r>
            <a:r>
              <a:rPr lang="es-ES" dirty="0" err="1" smtClean="0">
                <a:solidFill>
                  <a:srgbClr val="002060"/>
                </a:solidFill>
                <a:latin typeface="Calibri" pitchFamily="34" charset="0"/>
              </a:rPr>
              <a:t>max</a:t>
            </a:r>
            <a:r>
              <a:rPr lang="es-ES" dirty="0" smtClean="0">
                <a:solidFill>
                  <a:srgbClr val="002060"/>
                </a:solidFill>
                <a:latin typeface="Calibri" pitchFamily="34" charset="0"/>
              </a:rPr>
              <a:t>. 1.6 m).</a:t>
            </a:r>
          </a:p>
          <a:p>
            <a:endParaRPr lang="es-ES" dirty="0" smtClean="0">
              <a:solidFill>
                <a:srgbClr val="002060"/>
              </a:solidFill>
              <a:latin typeface="Calibri" pitchFamily="34" charset="0"/>
            </a:endParaRPr>
          </a:p>
        </p:txBody>
      </p:sp>
      <p:sp>
        <p:nvSpPr>
          <p:cNvPr id="8" name="7 CuadroTexto"/>
          <p:cNvSpPr txBox="1"/>
          <p:nvPr/>
        </p:nvSpPr>
        <p:spPr>
          <a:xfrm>
            <a:off x="5853126" y="940078"/>
            <a:ext cx="3290874" cy="369332"/>
          </a:xfrm>
          <a:prstGeom prst="rect">
            <a:avLst/>
          </a:prstGeom>
          <a:noFill/>
        </p:spPr>
        <p:txBody>
          <a:bodyPr wrap="square" rtlCol="0">
            <a:spAutoFit/>
          </a:bodyPr>
          <a:lstStyle/>
          <a:p>
            <a:r>
              <a:rPr lang="es-CO" b="1" dirty="0" smtClean="0">
                <a:solidFill>
                  <a:srgbClr val="FF6600"/>
                </a:solidFill>
                <a:latin typeface="Calibri" pitchFamily="34" charset="0"/>
              </a:rPr>
              <a:t>1</a:t>
            </a:r>
            <a:r>
              <a:rPr lang="es-CO" sz="1600" b="1" dirty="0" smtClean="0">
                <a:solidFill>
                  <a:srgbClr val="FF6600"/>
                </a:solidFill>
                <a:latin typeface="Calibri" pitchFamily="34" charset="0"/>
              </a:rPr>
              <a:t>. Aumento del nivel del mar ANM</a:t>
            </a:r>
            <a:endParaRPr lang="es-CO" sz="1600" b="1" dirty="0">
              <a:solidFill>
                <a:srgbClr val="FF6600"/>
              </a:solidFill>
              <a:latin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TG_3Dfld_ANM_I"/>
          <p:cNvPicPr>
            <a:picLocks noChangeAspect="1" noChangeArrowheads="1"/>
          </p:cNvPicPr>
          <p:nvPr/>
        </p:nvPicPr>
        <p:blipFill>
          <a:blip r:embed="rId2" cstate="print"/>
          <a:srcRect l="33584" t="25722" r="14265" b="13571"/>
          <a:stretch>
            <a:fillRect/>
          </a:stretch>
        </p:blipFill>
        <p:spPr bwMode="auto">
          <a:xfrm>
            <a:off x="467544" y="2844378"/>
            <a:ext cx="4731047" cy="3284984"/>
          </a:xfrm>
          <a:prstGeom prst="rect">
            <a:avLst/>
          </a:prstGeom>
          <a:noFill/>
          <a:ln w="9525">
            <a:noFill/>
            <a:miter lim="800000"/>
            <a:headEnd/>
            <a:tailEnd/>
          </a:ln>
        </p:spPr>
      </p:pic>
      <p:sp>
        <p:nvSpPr>
          <p:cNvPr id="5" name="4 CuadroTexto"/>
          <p:cNvSpPr txBox="1"/>
          <p:nvPr/>
        </p:nvSpPr>
        <p:spPr>
          <a:xfrm>
            <a:off x="539552" y="1620242"/>
            <a:ext cx="5976664" cy="800219"/>
          </a:xfrm>
          <a:prstGeom prst="rect">
            <a:avLst/>
          </a:prstGeom>
          <a:noFill/>
        </p:spPr>
        <p:txBody>
          <a:bodyPr wrap="square" rtlCol="0">
            <a:spAutoFit/>
          </a:bodyPr>
          <a:lstStyle/>
          <a:p>
            <a:pPr algn="just">
              <a:lnSpc>
                <a:spcPct val="115000"/>
              </a:lnSpc>
              <a:spcAft>
                <a:spcPts val="1000"/>
              </a:spcAft>
            </a:pPr>
            <a:r>
              <a:rPr lang="es-ES" sz="2000" dirty="0">
                <a:solidFill>
                  <a:srgbClr val="002060"/>
                </a:solidFill>
                <a:latin typeface="Calibri" pitchFamily="34" charset="0"/>
              </a:rPr>
              <a:t>Aumento del nivel de penetración de la cuña salina (calculado 20 km) al interior del canal del Dique.</a:t>
            </a:r>
          </a:p>
        </p:txBody>
      </p:sp>
      <p:sp>
        <p:nvSpPr>
          <p:cNvPr id="7" name="6 CuadroTexto"/>
          <p:cNvSpPr txBox="1"/>
          <p:nvPr/>
        </p:nvSpPr>
        <p:spPr>
          <a:xfrm>
            <a:off x="5853126" y="2846316"/>
            <a:ext cx="3024336" cy="1841273"/>
          </a:xfrm>
          <a:prstGeom prst="rect">
            <a:avLst/>
          </a:prstGeom>
          <a:noFill/>
        </p:spPr>
        <p:txBody>
          <a:bodyPr wrap="square" rtlCol="0">
            <a:spAutoFit/>
          </a:bodyPr>
          <a:lstStyle/>
          <a:p>
            <a:pPr algn="just">
              <a:lnSpc>
                <a:spcPct val="115000"/>
              </a:lnSpc>
              <a:spcAft>
                <a:spcPts val="1000"/>
              </a:spcAft>
            </a:pPr>
            <a:r>
              <a:rPr lang="es-ES" sz="2000" dirty="0">
                <a:solidFill>
                  <a:srgbClr val="002060"/>
                </a:solidFill>
                <a:latin typeface="Calibri" pitchFamily="34" charset="0"/>
              </a:rPr>
              <a:t>Posibilidad de salinización de la ciénaga de Juan </a:t>
            </a:r>
            <a:r>
              <a:rPr lang="es-ES" sz="2000" dirty="0" err="1">
                <a:solidFill>
                  <a:srgbClr val="002060"/>
                </a:solidFill>
                <a:latin typeface="Calibri" pitchFamily="34" charset="0"/>
              </a:rPr>
              <a:t>Goméz</a:t>
            </a:r>
            <a:r>
              <a:rPr lang="es-ES" sz="2000" dirty="0">
                <a:solidFill>
                  <a:srgbClr val="002060"/>
                </a:solidFill>
                <a:latin typeface="Calibri" pitchFamily="34" charset="0"/>
              </a:rPr>
              <a:t>: fuente de agua para la ciudad de Cartagena</a:t>
            </a:r>
          </a:p>
        </p:txBody>
      </p:sp>
      <p:sp>
        <p:nvSpPr>
          <p:cNvPr id="8" name="Rectangle 7"/>
          <p:cNvSpPr>
            <a:spLocks noGrp="1" noChangeArrowheads="1"/>
          </p:cNvSpPr>
          <p:nvPr>
            <p:ph type="title"/>
          </p:nvPr>
        </p:nvSpPr>
        <p:spPr>
          <a:xfrm>
            <a:off x="1259632" y="900162"/>
            <a:ext cx="7507933" cy="576064"/>
          </a:xfrm>
          <a:noFill/>
          <a:ln/>
        </p:spPr>
        <p:txBody>
          <a:bodyPr/>
          <a:lstStyle/>
          <a:p>
            <a:pPr algn="ctr"/>
            <a:r>
              <a:rPr lang="es-MX" sz="2800" dirty="0" smtClean="0">
                <a:solidFill>
                  <a:srgbClr val="003366"/>
                </a:solidFill>
              </a:rPr>
              <a:t>Salinización de cuerpos de agua</a:t>
            </a:r>
            <a:endParaRPr lang="es-ES" sz="2800" dirty="0" smtClean="0">
              <a:solidFill>
                <a:srgbClr val="003366"/>
              </a:solidFill>
            </a:endParaRPr>
          </a:p>
        </p:txBody>
      </p:sp>
      <p:sp>
        <p:nvSpPr>
          <p:cNvPr id="6" name="5 CuadroTexto"/>
          <p:cNvSpPr txBox="1"/>
          <p:nvPr/>
        </p:nvSpPr>
        <p:spPr>
          <a:xfrm>
            <a:off x="5853126" y="571480"/>
            <a:ext cx="3290874" cy="369332"/>
          </a:xfrm>
          <a:prstGeom prst="rect">
            <a:avLst/>
          </a:prstGeom>
          <a:noFill/>
        </p:spPr>
        <p:txBody>
          <a:bodyPr wrap="square" rtlCol="0">
            <a:spAutoFit/>
          </a:bodyPr>
          <a:lstStyle/>
          <a:p>
            <a:r>
              <a:rPr lang="es-CO" b="1" dirty="0" smtClean="0">
                <a:solidFill>
                  <a:srgbClr val="FF6600"/>
                </a:solidFill>
                <a:latin typeface="Calibri" pitchFamily="34" charset="0"/>
              </a:rPr>
              <a:t>1</a:t>
            </a:r>
            <a:r>
              <a:rPr lang="es-CO" sz="1600" b="1" dirty="0" smtClean="0">
                <a:solidFill>
                  <a:srgbClr val="FF6600"/>
                </a:solidFill>
                <a:latin typeface="Calibri" pitchFamily="34" charset="0"/>
              </a:rPr>
              <a:t>. Aumento del nivel del mar ANM</a:t>
            </a:r>
            <a:endParaRPr lang="es-CO" sz="1600" b="1" dirty="0">
              <a:solidFill>
                <a:srgbClr val="FF6600"/>
              </a:solidFill>
              <a:latin typeface="Calibri" pitchFamily="34" charset="0"/>
            </a:endParaRPr>
          </a:p>
        </p:txBody>
      </p:sp>
      <p:cxnSp>
        <p:nvCxnSpPr>
          <p:cNvPr id="3" name="2 Conector recto de flecha"/>
          <p:cNvCxnSpPr/>
          <p:nvPr/>
        </p:nvCxnSpPr>
        <p:spPr bwMode="auto">
          <a:xfrm flipH="1">
            <a:off x="4630036" y="3132410"/>
            <a:ext cx="1137110" cy="1354460"/>
          </a:xfrm>
          <a:prstGeom prst="straightConnector1">
            <a:avLst/>
          </a:prstGeom>
          <a:solidFill>
            <a:srgbClr val="00B8FF"/>
          </a:solidFill>
          <a:ln w="44450" cap="flat" cmpd="sng" algn="ctr">
            <a:solidFill>
              <a:schemeClr val="tx1"/>
            </a:solidFill>
            <a:prstDash val="solid"/>
            <a:round/>
            <a:headEnd type="none" w="med" len="med"/>
            <a:tailEnd type="arrow"/>
          </a:ln>
          <a:effectLst/>
        </p:spPr>
      </p:cxn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42604" y="4457241"/>
            <a:ext cx="8228013" cy="1430338"/>
          </a:xfrm>
        </p:spPr>
        <p:txBody>
          <a:bodyPr/>
          <a:lstStyle/>
          <a:p>
            <a:pPr algn="ctr"/>
            <a:r>
              <a:rPr lang="es-CO" b="1" dirty="0" smtClean="0">
                <a:solidFill>
                  <a:srgbClr val="0070C0"/>
                </a:solidFill>
                <a:latin typeface="Calibri" pitchFamily="34" charset="0"/>
                <a:cs typeface="Calibri" pitchFamily="34" charset="0"/>
              </a:rPr>
              <a:t>I. El clima a nivel mundial</a:t>
            </a:r>
            <a:endParaRPr lang="es-MX" b="1" dirty="0">
              <a:solidFill>
                <a:srgbClr val="0070C0"/>
              </a:solidFill>
              <a:latin typeface="Calibri" pitchFamily="34" charset="0"/>
              <a:cs typeface="Calibri" pitchFamily="34" charset="0"/>
            </a:endParaRPr>
          </a:p>
        </p:txBody>
      </p:sp>
      <p:grpSp>
        <p:nvGrpSpPr>
          <p:cNvPr id="3" name="4 Grupo"/>
          <p:cNvGrpSpPr>
            <a:grpSpLocks/>
          </p:cNvGrpSpPr>
          <p:nvPr/>
        </p:nvGrpSpPr>
        <p:grpSpPr bwMode="auto">
          <a:xfrm>
            <a:off x="1360267" y="1529577"/>
            <a:ext cx="3096344" cy="2893451"/>
            <a:chOff x="1547813" y="0"/>
            <a:chExt cx="6769100" cy="6858000"/>
          </a:xfrm>
        </p:grpSpPr>
        <p:pic>
          <p:nvPicPr>
            <p:cNvPr id="6" name="Picture 5" descr="CurrentSL"/>
            <p:cNvPicPr>
              <a:picLocks noChangeAspect="1" noChangeArrowheads="1"/>
            </p:cNvPicPr>
            <p:nvPr/>
          </p:nvPicPr>
          <p:blipFill>
            <a:blip r:embed="rId2" cstate="print"/>
            <a:srcRect l="1033" t="758" r="1010"/>
            <a:stretch>
              <a:fillRect/>
            </a:stretch>
          </p:blipFill>
          <p:spPr bwMode="auto">
            <a:xfrm>
              <a:off x="1547813" y="0"/>
              <a:ext cx="6769100" cy="6858000"/>
            </a:xfrm>
            <a:prstGeom prst="rect">
              <a:avLst/>
            </a:prstGeom>
            <a:noFill/>
            <a:ln w="9525">
              <a:noFill/>
              <a:miter lim="800000"/>
              <a:headEnd/>
              <a:tailEnd/>
            </a:ln>
          </p:spPr>
        </p:pic>
        <p:sp>
          <p:nvSpPr>
            <p:cNvPr id="7" name="6 CuadroTexto"/>
            <p:cNvSpPr txBox="1"/>
            <p:nvPr/>
          </p:nvSpPr>
          <p:spPr>
            <a:xfrm>
              <a:off x="1714501" y="5978564"/>
              <a:ext cx="806450" cy="400051"/>
            </a:xfrm>
            <a:prstGeom prst="rect">
              <a:avLst/>
            </a:prstGeom>
            <a:noFill/>
          </p:spPr>
          <p:txBody>
            <a:bodyPr wrap="none">
              <a:spAutoFit/>
            </a:bodyPr>
            <a:lstStyle/>
            <a:p>
              <a:pPr>
                <a:defRPr/>
              </a:pPr>
              <a:r>
                <a:rPr lang="es-ES" sz="2000" dirty="0">
                  <a:solidFill>
                    <a:schemeClr val="bg1"/>
                  </a:solidFill>
                  <a:effectLst>
                    <a:outerShdw blurRad="38100" dist="38100" dir="2700000" algn="tl">
                      <a:srgbClr val="000000">
                        <a:alpha val="43137"/>
                      </a:srgbClr>
                    </a:outerShdw>
                  </a:effectLst>
                </a:rPr>
                <a:t>HOY </a:t>
              </a:r>
            </a:p>
          </p:txBody>
        </p:sp>
      </p:grpSp>
      <p:grpSp>
        <p:nvGrpSpPr>
          <p:cNvPr id="4" name="7 Grupo"/>
          <p:cNvGrpSpPr>
            <a:grpSpLocks/>
          </p:cNvGrpSpPr>
          <p:nvPr/>
        </p:nvGrpSpPr>
        <p:grpSpPr bwMode="auto">
          <a:xfrm>
            <a:off x="4644008" y="1483835"/>
            <a:ext cx="3096000" cy="2894400"/>
            <a:chOff x="4500562" y="285728"/>
            <a:chExt cx="6769100" cy="6858000"/>
          </a:xfrm>
        </p:grpSpPr>
        <p:pic>
          <p:nvPicPr>
            <p:cNvPr id="9" name="Picture 6" descr="SL65Higher"/>
            <p:cNvPicPr>
              <a:picLocks noChangeAspect="1" noChangeArrowheads="1"/>
            </p:cNvPicPr>
            <p:nvPr/>
          </p:nvPicPr>
          <p:blipFill>
            <a:blip r:embed="rId3" cstate="print"/>
            <a:srcRect l="1033" t="391" r="1033" b="391"/>
            <a:stretch>
              <a:fillRect/>
            </a:stretch>
          </p:blipFill>
          <p:spPr bwMode="auto">
            <a:xfrm>
              <a:off x="4500562" y="285728"/>
              <a:ext cx="6769100" cy="6858000"/>
            </a:xfrm>
            <a:prstGeom prst="rect">
              <a:avLst/>
            </a:prstGeom>
            <a:noFill/>
            <a:ln w="9525">
              <a:noFill/>
              <a:miter lim="800000"/>
              <a:headEnd/>
              <a:tailEnd/>
            </a:ln>
          </p:spPr>
        </p:pic>
        <p:sp>
          <p:nvSpPr>
            <p:cNvPr id="10" name="9 CuadroTexto"/>
            <p:cNvSpPr txBox="1"/>
            <p:nvPr/>
          </p:nvSpPr>
          <p:spPr>
            <a:xfrm>
              <a:off x="8542519" y="6331141"/>
              <a:ext cx="1308100" cy="400050"/>
            </a:xfrm>
            <a:prstGeom prst="rect">
              <a:avLst/>
            </a:prstGeom>
            <a:noFill/>
          </p:spPr>
          <p:txBody>
            <a:bodyPr wrap="none">
              <a:spAutoFit/>
            </a:bodyPr>
            <a:lstStyle/>
            <a:p>
              <a:pPr>
                <a:defRPr/>
              </a:pPr>
              <a:r>
                <a:rPr lang="es-ES" sz="2000" dirty="0">
                  <a:solidFill>
                    <a:schemeClr val="bg1"/>
                  </a:solidFill>
                  <a:effectLst>
                    <a:outerShdw blurRad="38100" dist="38100" dir="2700000" algn="tl">
                      <a:srgbClr val="000000">
                        <a:alpha val="43137"/>
                      </a:srgbClr>
                    </a:outerShdw>
                  </a:effectLst>
                </a:rPr>
                <a:t>Más 60 m</a:t>
              </a:r>
            </a:p>
          </p:txBody>
        </p:sp>
      </p:grpSp>
    </p:spTree>
    <p:extLst>
      <p:ext uri="{BB962C8B-B14F-4D97-AF65-F5344CB8AC3E}">
        <p14:creationId xmlns:p14="http://schemas.microsoft.com/office/powerpoint/2010/main" val="30472499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2009" y="1426790"/>
            <a:ext cx="8228013" cy="2294434"/>
          </a:xfrm>
        </p:spPr>
        <p:txBody>
          <a:bodyPr/>
          <a:lstStyle/>
          <a:p>
            <a:pPr algn="ctr"/>
            <a:r>
              <a:rPr lang="es-CO" sz="2800" b="1" kern="1200" dirty="0" smtClean="0">
                <a:solidFill>
                  <a:srgbClr val="FF6600"/>
                </a:solidFill>
              </a:rPr>
              <a:t>2. Temperatura y precipitaciones </a:t>
            </a:r>
            <a:br>
              <a:rPr lang="es-CO" sz="2800" b="1" kern="1200" dirty="0" smtClean="0">
                <a:solidFill>
                  <a:srgbClr val="FF6600"/>
                </a:solidFill>
              </a:rPr>
            </a:br>
            <a:r>
              <a:rPr lang="es-CO" sz="2800" b="1" kern="1200" dirty="0" smtClean="0">
                <a:solidFill>
                  <a:srgbClr val="FF6600"/>
                </a:solidFill>
              </a:rPr>
              <a:t>escenarios climático IDEAM</a:t>
            </a:r>
            <a:br>
              <a:rPr lang="es-CO" sz="2800" b="1" kern="1200" dirty="0" smtClean="0">
                <a:solidFill>
                  <a:srgbClr val="FF6600"/>
                </a:solidFill>
              </a:rPr>
            </a:br>
            <a:r>
              <a:rPr lang="es-CO" sz="2800" b="1" kern="1200" dirty="0" smtClean="0">
                <a:solidFill>
                  <a:srgbClr val="FF6600"/>
                </a:solidFill>
              </a:rPr>
              <a:t>2011-2040</a:t>
            </a:r>
            <a:r>
              <a:rPr lang="es-CO" dirty="0" smtClean="0"/>
              <a:t/>
            </a:r>
            <a:br>
              <a:rPr lang="es-CO" dirty="0" smtClean="0"/>
            </a:br>
            <a:endParaRPr lang="es-CO" dirty="0"/>
          </a:p>
        </p:txBody>
      </p:sp>
      <p:sp>
        <p:nvSpPr>
          <p:cNvPr id="87042" name="Rectangle 2"/>
          <p:cNvSpPr>
            <a:spLocks noChangeArrowheads="1"/>
          </p:cNvSpPr>
          <p:nvPr/>
        </p:nvSpPr>
        <p:spPr bwMode="auto">
          <a:xfrm>
            <a:off x="899592" y="3455422"/>
            <a:ext cx="7632848"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CO" sz="2800" dirty="0">
                <a:solidFill>
                  <a:srgbClr val="002060"/>
                </a:solidFill>
                <a:latin typeface="Calibri" pitchFamily="34" charset="0"/>
              </a:rPr>
              <a:t>Características mas sobresalientes de los escenarios esperados, con base en los resultados de los modelos corridos por el IDEAM-Ruiz (2010) para el periodo 2011-2040 – 2100:</a:t>
            </a:r>
          </a:p>
          <a:p>
            <a:pPr marL="0" marR="0" lvl="0" indent="0" algn="l" defTabSz="914400" rtl="0" eaLnBrk="1" fontAlgn="base" latinLnBrk="0" hangingPunct="1">
              <a:lnSpc>
                <a:spcPct val="100000"/>
              </a:lnSpc>
              <a:spcBef>
                <a:spcPct val="0"/>
              </a:spcBef>
              <a:spcAft>
                <a:spcPct val="0"/>
              </a:spcAft>
              <a:buClrTx/>
              <a:buSzTx/>
              <a:buFontTx/>
              <a:buNone/>
              <a:tabLst/>
            </a:pPr>
            <a:endParaRPr lang="es-CO" sz="2800" dirty="0">
              <a:solidFill>
                <a:srgbClr val="002060"/>
              </a:solidFill>
              <a:latin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s-CO" sz="2800" dirty="0">
              <a:solidFill>
                <a:srgbClr val="002060"/>
              </a:solidFill>
              <a:latin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785794"/>
            <a:ext cx="8784976" cy="720080"/>
          </a:xfrm>
        </p:spPr>
        <p:txBody>
          <a:bodyPr>
            <a:normAutofit fontScale="90000"/>
          </a:bodyPr>
          <a:lstStyle/>
          <a:p>
            <a:pPr algn="ctr"/>
            <a:r>
              <a:rPr lang="es-CO" sz="2800" b="1" kern="1200" dirty="0" smtClean="0">
                <a:solidFill>
                  <a:srgbClr val="003366"/>
                </a:solidFill>
              </a:rPr>
              <a:t>Temperatura </a:t>
            </a:r>
            <a:br>
              <a:rPr lang="es-CO" sz="2800" b="1" kern="1200" dirty="0" smtClean="0">
                <a:solidFill>
                  <a:srgbClr val="003366"/>
                </a:solidFill>
              </a:rPr>
            </a:br>
            <a:r>
              <a:rPr lang="es-CO" sz="2800" b="1" kern="1200" dirty="0" smtClean="0">
                <a:solidFill>
                  <a:srgbClr val="003366"/>
                </a:solidFill>
              </a:rPr>
              <a:t>escenarios climáticos IDEAM</a:t>
            </a:r>
            <a:endParaRPr lang="es-CO" dirty="0">
              <a:solidFill>
                <a:srgbClr val="003366"/>
              </a:solidFill>
            </a:endParaRPr>
          </a:p>
        </p:txBody>
      </p:sp>
      <p:pic>
        <p:nvPicPr>
          <p:cNvPr id="87045" name="Picture 5"/>
          <p:cNvPicPr>
            <a:picLocks noChangeAspect="1" noChangeArrowheads="1"/>
          </p:cNvPicPr>
          <p:nvPr/>
        </p:nvPicPr>
        <p:blipFill>
          <a:blip r:embed="rId3" cstate="print"/>
          <a:srcRect l="5704" t="23422" r="5704" b="7180"/>
          <a:stretch>
            <a:fillRect/>
          </a:stretch>
        </p:blipFill>
        <p:spPr bwMode="auto">
          <a:xfrm>
            <a:off x="1907704" y="1793906"/>
            <a:ext cx="7108875" cy="4176464"/>
          </a:xfrm>
          <a:prstGeom prst="rect">
            <a:avLst/>
          </a:prstGeom>
          <a:noFill/>
          <a:ln w="9525">
            <a:noFill/>
            <a:miter lim="800000"/>
            <a:headEnd/>
            <a:tailEnd/>
          </a:ln>
        </p:spPr>
      </p:pic>
      <p:sp>
        <p:nvSpPr>
          <p:cNvPr id="8" name="7 Rectángulo"/>
          <p:cNvSpPr/>
          <p:nvPr/>
        </p:nvSpPr>
        <p:spPr>
          <a:xfrm>
            <a:off x="323528" y="2009930"/>
            <a:ext cx="1656184" cy="3416320"/>
          </a:xfrm>
          <a:prstGeom prst="rect">
            <a:avLst/>
          </a:prstGeom>
        </p:spPr>
        <p:txBody>
          <a:bodyPr wrap="square">
            <a:spAutoFit/>
          </a:bodyPr>
          <a:lstStyle/>
          <a:p>
            <a:pPr lvl="0" defTabSz="914400" eaLnBrk="0" hangingPunct="0"/>
            <a:r>
              <a:rPr lang="es-CO" dirty="0" smtClean="0">
                <a:solidFill>
                  <a:schemeClr val="tx1"/>
                </a:solidFill>
                <a:latin typeface="Calibri" pitchFamily="34" charset="0"/>
                <a:ea typeface="Calibri" pitchFamily="34" charset="0"/>
                <a:cs typeface="Times New Roman" pitchFamily="18" charset="0"/>
              </a:rPr>
              <a:t>Los aumentos mas significativos de la temperatura media se presentarán en gran parte de la región Caribe y andina , los valores oscilan entre 3 y 4 C</a:t>
            </a:r>
            <a:endParaRPr lang="es-CO" dirty="0" smtClean="0">
              <a:solidFill>
                <a:schemeClr val="tx1"/>
              </a:solidFill>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714356"/>
            <a:ext cx="8228013" cy="864096"/>
          </a:xfrm>
        </p:spPr>
        <p:txBody>
          <a:bodyPr>
            <a:normAutofit fontScale="90000"/>
          </a:bodyPr>
          <a:lstStyle/>
          <a:p>
            <a:pPr algn="ctr"/>
            <a:r>
              <a:rPr lang="es-CO" sz="2800" b="1" kern="1200" dirty="0" smtClean="0">
                <a:solidFill>
                  <a:srgbClr val="003366"/>
                </a:solidFill>
              </a:rPr>
              <a:t>Precipitaciones </a:t>
            </a:r>
            <a:br>
              <a:rPr lang="es-CO" sz="2800" b="1" kern="1200" dirty="0" smtClean="0">
                <a:solidFill>
                  <a:srgbClr val="003366"/>
                </a:solidFill>
              </a:rPr>
            </a:br>
            <a:r>
              <a:rPr lang="es-CO" sz="2800" b="1" kern="1200" dirty="0" smtClean="0">
                <a:solidFill>
                  <a:srgbClr val="003366"/>
                </a:solidFill>
              </a:rPr>
              <a:t>escenarios climáticos IDEAM</a:t>
            </a:r>
            <a:endParaRPr lang="es-CO" dirty="0">
              <a:solidFill>
                <a:srgbClr val="003366"/>
              </a:solidFill>
            </a:endParaRPr>
          </a:p>
        </p:txBody>
      </p:sp>
      <p:pic>
        <p:nvPicPr>
          <p:cNvPr id="93186" name="Picture 2"/>
          <p:cNvPicPr>
            <a:picLocks noChangeAspect="1" noChangeArrowheads="1"/>
          </p:cNvPicPr>
          <p:nvPr/>
        </p:nvPicPr>
        <p:blipFill>
          <a:blip r:embed="rId3" cstate="print"/>
          <a:srcRect l="8647" t="23782" r="7190" b="6821"/>
          <a:stretch>
            <a:fillRect/>
          </a:stretch>
        </p:blipFill>
        <p:spPr bwMode="auto">
          <a:xfrm>
            <a:off x="2411760" y="1948914"/>
            <a:ext cx="6620140" cy="4094034"/>
          </a:xfrm>
          <a:prstGeom prst="rect">
            <a:avLst/>
          </a:prstGeom>
          <a:noFill/>
          <a:ln w="9525">
            <a:noFill/>
            <a:miter lim="800000"/>
            <a:headEnd/>
            <a:tailEnd/>
          </a:ln>
        </p:spPr>
      </p:pic>
      <p:sp>
        <p:nvSpPr>
          <p:cNvPr id="6" name="5 Rectángulo"/>
          <p:cNvSpPr/>
          <p:nvPr/>
        </p:nvSpPr>
        <p:spPr>
          <a:xfrm>
            <a:off x="323528" y="1938492"/>
            <a:ext cx="1944216" cy="3139321"/>
          </a:xfrm>
          <a:prstGeom prst="rect">
            <a:avLst/>
          </a:prstGeom>
        </p:spPr>
        <p:txBody>
          <a:bodyPr wrap="square">
            <a:spAutoFit/>
          </a:bodyPr>
          <a:lstStyle/>
          <a:p>
            <a:pPr lvl="0" defTabSz="914400" eaLnBrk="0" hangingPunct="0"/>
            <a:r>
              <a:rPr lang="es-CO" dirty="0" smtClean="0">
                <a:solidFill>
                  <a:schemeClr val="tx1"/>
                </a:solidFill>
                <a:latin typeface="Calibri" pitchFamily="34" charset="0"/>
                <a:ea typeface="Calibri" pitchFamily="34" charset="0"/>
                <a:cs typeface="Times New Roman" pitchFamily="18" charset="0"/>
              </a:rPr>
              <a:t>Departamento de Bolívar:  para fin del siglo XXI, se esperan reducciones de  precipitación </a:t>
            </a:r>
          </a:p>
          <a:p>
            <a:pPr lvl="0" defTabSz="914400" eaLnBrk="0" hangingPunct="0"/>
            <a:r>
              <a:rPr lang="es-CO" dirty="0" smtClean="0">
                <a:solidFill>
                  <a:schemeClr val="tx1"/>
                </a:solidFill>
                <a:latin typeface="Calibri" pitchFamily="34" charset="0"/>
                <a:ea typeface="Calibri" pitchFamily="34" charset="0"/>
                <a:cs typeface="Times New Roman" pitchFamily="18" charset="0"/>
              </a:rPr>
              <a:t>Las lluvias se reducirán cerca al 15% con respecto a la climatología de 1971-2000</a:t>
            </a:r>
            <a:endParaRPr lang="es-CO"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7"/>
          <p:cNvSpPr txBox="1">
            <a:spLocks noChangeArrowheads="1"/>
          </p:cNvSpPr>
          <p:nvPr/>
        </p:nvSpPr>
        <p:spPr bwMode="auto">
          <a:xfrm>
            <a:off x="7920038" y="6290450"/>
            <a:ext cx="1223962" cy="228600"/>
          </a:xfrm>
          <a:prstGeom prst="rect">
            <a:avLst/>
          </a:prstGeom>
          <a:noFill/>
          <a:ln w="9525">
            <a:noFill/>
            <a:miter lim="800000"/>
            <a:headEnd/>
            <a:tailEnd/>
          </a:ln>
        </p:spPr>
        <p:txBody>
          <a:bodyPr>
            <a:spAutoFit/>
          </a:bodyPr>
          <a:lstStyle/>
          <a:p>
            <a:pPr>
              <a:spcBef>
                <a:spcPct val="50000"/>
              </a:spcBef>
            </a:pPr>
            <a:r>
              <a:rPr lang="es-ES" sz="900" i="1">
                <a:solidFill>
                  <a:srgbClr val="DDDDDD"/>
                </a:solidFill>
                <a:effectLst/>
              </a:rPr>
              <a:t>Jaime Borda,2003</a:t>
            </a:r>
          </a:p>
        </p:txBody>
      </p:sp>
      <p:sp>
        <p:nvSpPr>
          <p:cNvPr id="6" name="5 Rectángulo"/>
          <p:cNvSpPr/>
          <p:nvPr/>
        </p:nvSpPr>
        <p:spPr>
          <a:xfrm>
            <a:off x="971600" y="785794"/>
            <a:ext cx="7452320" cy="954107"/>
          </a:xfrm>
          <a:prstGeom prst="rect">
            <a:avLst/>
          </a:prstGeom>
        </p:spPr>
        <p:txBody>
          <a:bodyPr wrap="square">
            <a:spAutoFit/>
          </a:bodyPr>
          <a:lstStyle/>
          <a:p>
            <a:pPr algn="ctr"/>
            <a:r>
              <a:rPr lang="es-CO" sz="2800" b="1" dirty="0" smtClean="0">
                <a:solidFill>
                  <a:srgbClr val="FF6600"/>
                </a:solidFill>
                <a:latin typeface="+mj-lt"/>
                <a:ea typeface="Lucida Sans Unicode" pitchFamily="34" charset="0"/>
                <a:cs typeface="+mj-cs"/>
              </a:rPr>
              <a:t>3. Cambios en intensidad y frecuencia de lluvias</a:t>
            </a:r>
          </a:p>
        </p:txBody>
      </p:sp>
      <p:sp>
        <p:nvSpPr>
          <p:cNvPr id="7" name="6 Rectángulo"/>
          <p:cNvSpPr/>
          <p:nvPr/>
        </p:nvSpPr>
        <p:spPr>
          <a:xfrm>
            <a:off x="971600" y="3162058"/>
            <a:ext cx="7272808" cy="923330"/>
          </a:xfrm>
          <a:prstGeom prst="rect">
            <a:avLst/>
          </a:prstGeom>
        </p:spPr>
        <p:txBody>
          <a:bodyPr wrap="square">
            <a:spAutoFit/>
          </a:bodyPr>
          <a:lstStyle/>
          <a:p>
            <a:pPr>
              <a:buFont typeface="Wingdings" pitchFamily="2" charset="2"/>
              <a:buChar char="ü"/>
            </a:pPr>
            <a:r>
              <a:rPr lang="es-CO" dirty="0" smtClean="0">
                <a:solidFill>
                  <a:schemeClr val="tx1"/>
                </a:solidFill>
              </a:rPr>
              <a:t>IDEAM obtuvo una tendencia lineal positiva que se refleja en el incremento de las precipitaciones de la zona Caribe… (</a:t>
            </a:r>
            <a:r>
              <a:rPr lang="es-CO" dirty="0" err="1" smtClean="0">
                <a:solidFill>
                  <a:schemeClr val="tx1"/>
                </a:solidFill>
              </a:rPr>
              <a:t>Ideam</a:t>
            </a:r>
            <a:r>
              <a:rPr lang="es-CO" dirty="0" smtClean="0">
                <a:solidFill>
                  <a:schemeClr val="tx1"/>
                </a:solidFill>
              </a:rPr>
              <a:t>-Ruiz, 2009).</a:t>
            </a:r>
            <a:endParaRPr lang="es-CO" dirty="0">
              <a:solidFill>
                <a:schemeClr val="tx1"/>
              </a:solidFill>
            </a:endParaRPr>
          </a:p>
        </p:txBody>
      </p:sp>
      <p:sp>
        <p:nvSpPr>
          <p:cNvPr id="8" name="7 Rectángulo"/>
          <p:cNvSpPr/>
          <p:nvPr/>
        </p:nvSpPr>
        <p:spPr>
          <a:xfrm>
            <a:off x="971600" y="4386194"/>
            <a:ext cx="7488832" cy="646331"/>
          </a:xfrm>
          <a:prstGeom prst="rect">
            <a:avLst/>
          </a:prstGeom>
        </p:spPr>
        <p:txBody>
          <a:bodyPr wrap="square">
            <a:spAutoFit/>
          </a:bodyPr>
          <a:lstStyle/>
          <a:p>
            <a:pPr>
              <a:buFont typeface="Wingdings" pitchFamily="2" charset="2"/>
              <a:buChar char="ü"/>
            </a:pPr>
            <a:r>
              <a:rPr lang="es-CO" dirty="0" smtClean="0">
                <a:solidFill>
                  <a:schemeClr val="tx1"/>
                </a:solidFill>
              </a:rPr>
              <a:t>Tendencia al aumento de las precipitaciones con alta intensidad (IDEAM –Benavides et al., 2007). </a:t>
            </a:r>
            <a:endParaRPr lang="es-CO" dirty="0">
              <a:solidFill>
                <a:schemeClr val="tx1"/>
              </a:solidFill>
            </a:endParaRPr>
          </a:p>
        </p:txBody>
      </p:sp>
      <p:sp>
        <p:nvSpPr>
          <p:cNvPr id="9" name="8 Rectángulo"/>
          <p:cNvSpPr/>
          <p:nvPr/>
        </p:nvSpPr>
        <p:spPr>
          <a:xfrm>
            <a:off x="971600" y="2153946"/>
            <a:ext cx="7344816" cy="923330"/>
          </a:xfrm>
          <a:prstGeom prst="rect">
            <a:avLst/>
          </a:prstGeom>
        </p:spPr>
        <p:txBody>
          <a:bodyPr wrap="square">
            <a:spAutoFit/>
          </a:bodyPr>
          <a:lstStyle/>
          <a:p>
            <a:pPr>
              <a:buFont typeface="Wingdings" pitchFamily="2" charset="2"/>
              <a:buChar char="ü"/>
            </a:pPr>
            <a:r>
              <a:rPr lang="es-CO" dirty="0" smtClean="0">
                <a:solidFill>
                  <a:schemeClr val="tx1"/>
                </a:solidFill>
              </a:rPr>
              <a:t>El análisis realizado por el IDEAM con alrededor de 600 estaciones para el país, usando la serie comprendida entre 1971 a 2000, se encontró entre otros resultados que:</a:t>
            </a:r>
            <a:endParaRPr lang="es-CO" dirty="0">
              <a:solidFill>
                <a:schemeClr val="tx1"/>
              </a:solidFill>
            </a:endParaRPr>
          </a:p>
        </p:txBody>
      </p:sp>
      <p:sp>
        <p:nvSpPr>
          <p:cNvPr id="10" name="9 Rectángulo"/>
          <p:cNvSpPr/>
          <p:nvPr/>
        </p:nvSpPr>
        <p:spPr>
          <a:xfrm>
            <a:off x="1403648" y="5394306"/>
            <a:ext cx="6589240" cy="646331"/>
          </a:xfrm>
          <a:prstGeom prst="rect">
            <a:avLst/>
          </a:prstGeom>
          <a:solidFill>
            <a:srgbClr val="FF6600"/>
          </a:solidFill>
        </p:spPr>
        <p:txBody>
          <a:bodyPr wrap="square">
            <a:spAutoFit/>
          </a:bodyPr>
          <a:lstStyle/>
          <a:p>
            <a:r>
              <a:rPr lang="es-CO" dirty="0" smtClean="0">
                <a:solidFill>
                  <a:schemeClr val="tx1"/>
                </a:solidFill>
              </a:rPr>
              <a:t>ACORDE CON EL CUARTO INFORME IPCC (2007):</a:t>
            </a:r>
          </a:p>
          <a:p>
            <a:pPr lvl="0" defTabSz="914400" eaLnBrk="0" hangingPunct="0"/>
            <a:r>
              <a:rPr lang="es-CO" dirty="0" smtClean="0">
                <a:solidFill>
                  <a:schemeClr val="tx1"/>
                </a:solidFill>
              </a:rPr>
              <a:t>que los eventos extremos de lluvias están aumentando</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29 Grupo"/>
          <p:cNvGrpSpPr/>
          <p:nvPr/>
        </p:nvGrpSpPr>
        <p:grpSpPr>
          <a:xfrm>
            <a:off x="0" y="642918"/>
            <a:ext cx="9144000" cy="5580000"/>
            <a:chOff x="0" y="0"/>
            <a:chExt cx="9144000" cy="6858000"/>
          </a:xfrm>
        </p:grpSpPr>
        <p:pic>
          <p:nvPicPr>
            <p:cNvPr id="19" name="Picture 2" descr="riesgo_pot_CT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0"/>
              <a:ext cx="9144000" cy="6858000"/>
            </a:xfrm>
            <a:prstGeom prst="rect">
              <a:avLst/>
            </a:prstGeom>
            <a:solidFill>
              <a:schemeClr val="tx1"/>
            </a:solidFill>
            <a:ln w="9525">
              <a:noFill/>
              <a:miter lim="800000"/>
              <a:headEnd/>
              <a:tailEnd/>
            </a:ln>
          </p:spPr>
        </p:pic>
        <p:sp>
          <p:nvSpPr>
            <p:cNvPr id="63491" name="Rectangle 4"/>
            <p:cNvSpPr>
              <a:spLocks noChangeArrowheads="1"/>
            </p:cNvSpPr>
            <p:nvPr/>
          </p:nvSpPr>
          <p:spPr bwMode="auto">
            <a:xfrm>
              <a:off x="6804025" y="6613525"/>
              <a:ext cx="1422400" cy="244475"/>
            </a:xfrm>
            <a:prstGeom prst="rect">
              <a:avLst/>
            </a:prstGeom>
            <a:noFill/>
            <a:ln w="9525">
              <a:noFill/>
              <a:miter lim="800000"/>
              <a:headEnd/>
              <a:tailEnd/>
            </a:ln>
          </p:spPr>
          <p:txBody>
            <a:bodyPr wrap="none">
              <a:spAutoFit/>
            </a:bodyPr>
            <a:lstStyle/>
            <a:p>
              <a:pPr>
                <a:spcBef>
                  <a:spcPct val="50000"/>
                </a:spcBef>
              </a:pPr>
              <a:r>
                <a:rPr lang="es-ES" sz="1000">
                  <a:solidFill>
                    <a:schemeClr val="bg1"/>
                  </a:solidFill>
                </a:rPr>
                <a:t>Imagen ASTER, 2002 </a:t>
              </a:r>
            </a:p>
          </p:txBody>
        </p:sp>
        <p:sp>
          <p:nvSpPr>
            <p:cNvPr id="302086" name="Text Box 6"/>
            <p:cNvSpPr txBox="1">
              <a:spLocks noChangeArrowheads="1"/>
            </p:cNvSpPr>
            <p:nvPr/>
          </p:nvSpPr>
          <p:spPr bwMode="auto">
            <a:xfrm>
              <a:off x="4211638" y="188913"/>
              <a:ext cx="4681537" cy="1465262"/>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lgn="r">
                <a:spcBef>
                  <a:spcPct val="50000"/>
                </a:spcBef>
                <a:defRPr/>
              </a:pPr>
              <a:r>
                <a:rPr lang="es-ES" sz="3600" dirty="0">
                  <a:solidFill>
                    <a:schemeClr val="bg1"/>
                  </a:solidFill>
                  <a:latin typeface="Arial" charset="0"/>
                </a:rPr>
                <a:t>Cartagena de Indias</a:t>
              </a:r>
            </a:p>
            <a:p>
              <a:pPr algn="r">
                <a:spcBef>
                  <a:spcPct val="50000"/>
                </a:spcBef>
                <a:defRPr/>
              </a:pPr>
              <a:endParaRPr lang="es-ES" sz="3600" dirty="0">
                <a:solidFill>
                  <a:schemeClr val="bg1"/>
                </a:solidFill>
                <a:latin typeface="Arial" charset="0"/>
              </a:endParaRPr>
            </a:p>
          </p:txBody>
        </p:sp>
        <p:sp>
          <p:nvSpPr>
            <p:cNvPr id="63493" name="Text Box 8"/>
            <p:cNvSpPr txBox="1">
              <a:spLocks noChangeArrowheads="1"/>
            </p:cNvSpPr>
            <p:nvPr/>
          </p:nvSpPr>
          <p:spPr bwMode="auto">
            <a:xfrm>
              <a:off x="107950" y="5602288"/>
              <a:ext cx="4681538" cy="1066800"/>
            </a:xfrm>
            <a:prstGeom prst="rect">
              <a:avLst/>
            </a:prstGeom>
            <a:noFill/>
            <a:ln w="9525">
              <a:noFill/>
              <a:miter lim="800000"/>
              <a:headEnd/>
              <a:tailEnd/>
            </a:ln>
          </p:spPr>
          <p:txBody>
            <a:bodyPr>
              <a:spAutoFit/>
            </a:bodyPr>
            <a:lstStyle/>
            <a:p>
              <a:pPr>
                <a:spcBef>
                  <a:spcPct val="50000"/>
                </a:spcBef>
              </a:pPr>
              <a:r>
                <a:rPr lang="es-ES" sz="3200" dirty="0">
                  <a:solidFill>
                    <a:schemeClr val="bg1"/>
                  </a:solidFill>
                  <a:latin typeface="Arial" pitchFamily="34" charset="0"/>
                </a:rPr>
                <a:t>Eventos climáticos </a:t>
              </a:r>
              <a:r>
                <a:rPr lang="es-ES" sz="3200" dirty="0" smtClean="0">
                  <a:solidFill>
                    <a:schemeClr val="bg1"/>
                  </a:solidFill>
                  <a:latin typeface="Arial" pitchFamily="34" charset="0"/>
                </a:rPr>
                <a:t>extremos </a:t>
              </a:r>
              <a:endParaRPr lang="es-ES" sz="3200" dirty="0">
                <a:solidFill>
                  <a:schemeClr val="bg1"/>
                </a:solidFill>
                <a:latin typeface="Arial" pitchFamily="34" charset="0"/>
              </a:endParaRPr>
            </a:p>
          </p:txBody>
        </p:sp>
        <p:sp>
          <p:nvSpPr>
            <p:cNvPr id="302089" name="Line 9"/>
            <p:cNvSpPr>
              <a:spLocks noChangeShapeType="1"/>
            </p:cNvSpPr>
            <p:nvPr/>
          </p:nvSpPr>
          <p:spPr bwMode="auto">
            <a:xfrm>
              <a:off x="3779838" y="44450"/>
              <a:ext cx="0" cy="2087563"/>
            </a:xfrm>
            <a:prstGeom prst="line">
              <a:avLst/>
            </a:prstGeom>
            <a:noFill/>
            <a:ln w="38100">
              <a:solidFill>
                <a:schemeClr val="bg1"/>
              </a:solidFill>
              <a:prstDash val="dash"/>
              <a:round/>
              <a:headEnd/>
              <a:tailEnd/>
            </a:ln>
            <a:effectLst>
              <a:outerShdw dist="107763" dir="2700000" algn="ctr" rotWithShape="0">
                <a:schemeClr val="bg2">
                  <a:alpha val="50000"/>
                </a:schemeClr>
              </a:outerShdw>
            </a:effectLst>
          </p:spPr>
          <p:txBody>
            <a:bodyPr/>
            <a:lstStyle/>
            <a:p>
              <a:pPr>
                <a:defRPr/>
              </a:pPr>
              <a:endParaRPr lang="es-ES"/>
            </a:p>
          </p:txBody>
        </p:sp>
        <p:sp>
          <p:nvSpPr>
            <p:cNvPr id="302097" name="Line 17"/>
            <p:cNvSpPr>
              <a:spLocks noChangeShapeType="1"/>
            </p:cNvSpPr>
            <p:nvPr/>
          </p:nvSpPr>
          <p:spPr bwMode="auto">
            <a:xfrm>
              <a:off x="3995738" y="260350"/>
              <a:ext cx="0" cy="2087563"/>
            </a:xfrm>
            <a:prstGeom prst="line">
              <a:avLst/>
            </a:prstGeom>
            <a:noFill/>
            <a:ln w="38100">
              <a:solidFill>
                <a:schemeClr val="bg1"/>
              </a:solidFill>
              <a:prstDash val="dash"/>
              <a:round/>
              <a:headEnd/>
              <a:tailEnd/>
            </a:ln>
            <a:effectLst>
              <a:outerShdw dist="107763" dir="2700000" algn="ctr" rotWithShape="0">
                <a:schemeClr val="bg2">
                  <a:alpha val="50000"/>
                </a:schemeClr>
              </a:outerShdw>
            </a:effectLst>
          </p:spPr>
          <p:txBody>
            <a:bodyPr/>
            <a:lstStyle/>
            <a:p>
              <a:pPr>
                <a:defRPr/>
              </a:pPr>
              <a:endParaRPr lang="es-ES"/>
            </a:p>
          </p:txBody>
        </p:sp>
        <p:sp>
          <p:nvSpPr>
            <p:cNvPr id="302098" name="Line 18"/>
            <p:cNvSpPr>
              <a:spLocks noChangeShapeType="1"/>
            </p:cNvSpPr>
            <p:nvPr/>
          </p:nvSpPr>
          <p:spPr bwMode="auto">
            <a:xfrm>
              <a:off x="4211638" y="476250"/>
              <a:ext cx="0" cy="2087563"/>
            </a:xfrm>
            <a:prstGeom prst="line">
              <a:avLst/>
            </a:prstGeom>
            <a:noFill/>
            <a:ln w="38100">
              <a:solidFill>
                <a:schemeClr val="bg1"/>
              </a:solidFill>
              <a:prstDash val="dash"/>
              <a:round/>
              <a:headEnd/>
              <a:tailEnd/>
            </a:ln>
            <a:effectLst>
              <a:outerShdw dist="107763" dir="2700000" algn="ctr" rotWithShape="0">
                <a:schemeClr val="bg2">
                  <a:alpha val="50000"/>
                </a:schemeClr>
              </a:outerShdw>
            </a:effectLst>
          </p:spPr>
          <p:txBody>
            <a:bodyPr/>
            <a:lstStyle/>
            <a:p>
              <a:pPr>
                <a:defRPr/>
              </a:pPr>
              <a:endParaRPr lang="es-ES"/>
            </a:p>
          </p:txBody>
        </p:sp>
        <p:sp>
          <p:nvSpPr>
            <p:cNvPr id="302099" name="Line 19"/>
            <p:cNvSpPr>
              <a:spLocks noChangeShapeType="1"/>
            </p:cNvSpPr>
            <p:nvPr/>
          </p:nvSpPr>
          <p:spPr bwMode="auto">
            <a:xfrm>
              <a:off x="4427538" y="692150"/>
              <a:ext cx="0" cy="2087563"/>
            </a:xfrm>
            <a:prstGeom prst="line">
              <a:avLst/>
            </a:prstGeom>
            <a:noFill/>
            <a:ln w="38100">
              <a:solidFill>
                <a:schemeClr val="bg1"/>
              </a:solidFill>
              <a:prstDash val="dash"/>
              <a:round/>
              <a:headEnd/>
              <a:tailEnd/>
            </a:ln>
            <a:effectLst>
              <a:outerShdw dist="107763" dir="2700000" algn="ctr" rotWithShape="0">
                <a:schemeClr val="bg2">
                  <a:alpha val="50000"/>
                </a:schemeClr>
              </a:outerShdw>
            </a:effectLst>
          </p:spPr>
          <p:txBody>
            <a:bodyPr/>
            <a:lstStyle/>
            <a:p>
              <a:pPr>
                <a:defRPr/>
              </a:pPr>
              <a:endParaRPr lang="es-ES"/>
            </a:p>
          </p:txBody>
        </p:sp>
        <p:sp>
          <p:nvSpPr>
            <p:cNvPr id="302105" name="Line 25"/>
            <p:cNvSpPr>
              <a:spLocks noChangeShapeType="1"/>
            </p:cNvSpPr>
            <p:nvPr/>
          </p:nvSpPr>
          <p:spPr bwMode="auto">
            <a:xfrm>
              <a:off x="3087688" y="188913"/>
              <a:ext cx="0" cy="2087562"/>
            </a:xfrm>
            <a:prstGeom prst="line">
              <a:avLst/>
            </a:prstGeom>
            <a:noFill/>
            <a:ln w="38100">
              <a:solidFill>
                <a:schemeClr val="bg1"/>
              </a:solidFill>
              <a:prstDash val="dash"/>
              <a:round/>
              <a:headEnd/>
              <a:tailEnd/>
            </a:ln>
            <a:effectLst>
              <a:outerShdw dist="107763" dir="2700000" algn="ctr" rotWithShape="0">
                <a:schemeClr val="bg2">
                  <a:alpha val="50000"/>
                </a:schemeClr>
              </a:outerShdw>
            </a:effectLst>
          </p:spPr>
          <p:txBody>
            <a:bodyPr/>
            <a:lstStyle/>
            <a:p>
              <a:pPr>
                <a:defRPr/>
              </a:pPr>
              <a:endParaRPr lang="es-ES"/>
            </a:p>
          </p:txBody>
        </p:sp>
        <p:sp>
          <p:nvSpPr>
            <p:cNvPr id="302106" name="Line 26"/>
            <p:cNvSpPr>
              <a:spLocks noChangeShapeType="1"/>
            </p:cNvSpPr>
            <p:nvPr/>
          </p:nvSpPr>
          <p:spPr bwMode="auto">
            <a:xfrm>
              <a:off x="3303588" y="404813"/>
              <a:ext cx="0" cy="2087562"/>
            </a:xfrm>
            <a:prstGeom prst="line">
              <a:avLst/>
            </a:prstGeom>
            <a:noFill/>
            <a:ln w="38100">
              <a:solidFill>
                <a:schemeClr val="bg1"/>
              </a:solidFill>
              <a:prstDash val="dash"/>
              <a:round/>
              <a:headEnd/>
              <a:tailEnd/>
            </a:ln>
            <a:effectLst>
              <a:outerShdw dist="107763" dir="2700000" algn="ctr" rotWithShape="0">
                <a:schemeClr val="bg2">
                  <a:alpha val="50000"/>
                </a:schemeClr>
              </a:outerShdw>
            </a:effectLst>
          </p:spPr>
          <p:txBody>
            <a:bodyPr/>
            <a:lstStyle/>
            <a:p>
              <a:pPr>
                <a:defRPr/>
              </a:pPr>
              <a:endParaRPr lang="es-ES"/>
            </a:p>
          </p:txBody>
        </p:sp>
        <p:sp>
          <p:nvSpPr>
            <p:cNvPr id="302107" name="Line 27"/>
            <p:cNvSpPr>
              <a:spLocks noChangeShapeType="1"/>
            </p:cNvSpPr>
            <p:nvPr/>
          </p:nvSpPr>
          <p:spPr bwMode="auto">
            <a:xfrm>
              <a:off x="3519488" y="620713"/>
              <a:ext cx="0" cy="2087562"/>
            </a:xfrm>
            <a:prstGeom prst="line">
              <a:avLst/>
            </a:prstGeom>
            <a:noFill/>
            <a:ln w="38100">
              <a:solidFill>
                <a:schemeClr val="bg1"/>
              </a:solidFill>
              <a:prstDash val="dash"/>
              <a:round/>
              <a:headEnd/>
              <a:tailEnd/>
            </a:ln>
            <a:effectLst>
              <a:outerShdw dist="107763" dir="2700000" algn="ctr" rotWithShape="0">
                <a:schemeClr val="bg2">
                  <a:alpha val="50000"/>
                </a:schemeClr>
              </a:outerShdw>
            </a:effectLst>
          </p:spPr>
          <p:txBody>
            <a:bodyPr/>
            <a:lstStyle/>
            <a:p>
              <a:pPr>
                <a:defRPr/>
              </a:pPr>
              <a:endParaRPr lang="es-ES"/>
            </a:p>
          </p:txBody>
        </p:sp>
        <p:sp>
          <p:nvSpPr>
            <p:cNvPr id="302108" name="Line 28"/>
            <p:cNvSpPr>
              <a:spLocks noChangeShapeType="1"/>
            </p:cNvSpPr>
            <p:nvPr/>
          </p:nvSpPr>
          <p:spPr bwMode="auto">
            <a:xfrm>
              <a:off x="2439988" y="188913"/>
              <a:ext cx="0" cy="2087562"/>
            </a:xfrm>
            <a:prstGeom prst="line">
              <a:avLst/>
            </a:prstGeom>
            <a:noFill/>
            <a:ln w="38100">
              <a:solidFill>
                <a:schemeClr val="bg1"/>
              </a:solidFill>
              <a:prstDash val="dash"/>
              <a:round/>
              <a:headEnd/>
              <a:tailEnd/>
            </a:ln>
            <a:effectLst>
              <a:outerShdw dist="107763" dir="2700000" algn="ctr" rotWithShape="0">
                <a:schemeClr val="bg2">
                  <a:alpha val="50000"/>
                </a:schemeClr>
              </a:outerShdw>
            </a:effectLst>
          </p:spPr>
          <p:txBody>
            <a:bodyPr/>
            <a:lstStyle/>
            <a:p>
              <a:pPr>
                <a:defRPr/>
              </a:pPr>
              <a:endParaRPr lang="es-ES"/>
            </a:p>
          </p:txBody>
        </p:sp>
        <p:sp>
          <p:nvSpPr>
            <p:cNvPr id="302109" name="Line 29"/>
            <p:cNvSpPr>
              <a:spLocks noChangeShapeType="1"/>
            </p:cNvSpPr>
            <p:nvPr/>
          </p:nvSpPr>
          <p:spPr bwMode="auto">
            <a:xfrm>
              <a:off x="2655888" y="404813"/>
              <a:ext cx="0" cy="2087562"/>
            </a:xfrm>
            <a:prstGeom prst="line">
              <a:avLst/>
            </a:prstGeom>
            <a:noFill/>
            <a:ln w="38100">
              <a:solidFill>
                <a:schemeClr val="bg1"/>
              </a:solidFill>
              <a:prstDash val="dash"/>
              <a:round/>
              <a:headEnd/>
              <a:tailEnd/>
            </a:ln>
            <a:effectLst>
              <a:outerShdw dist="107763" dir="2700000" algn="ctr" rotWithShape="0">
                <a:schemeClr val="bg2">
                  <a:alpha val="50000"/>
                </a:schemeClr>
              </a:outerShdw>
            </a:effectLst>
          </p:spPr>
          <p:txBody>
            <a:bodyPr/>
            <a:lstStyle/>
            <a:p>
              <a:pPr>
                <a:defRPr/>
              </a:pPr>
              <a:endParaRPr lang="es-ES"/>
            </a:p>
          </p:txBody>
        </p:sp>
        <p:sp>
          <p:nvSpPr>
            <p:cNvPr id="302110" name="Line 30"/>
            <p:cNvSpPr>
              <a:spLocks noChangeShapeType="1"/>
            </p:cNvSpPr>
            <p:nvPr/>
          </p:nvSpPr>
          <p:spPr bwMode="auto">
            <a:xfrm>
              <a:off x="2871788" y="620713"/>
              <a:ext cx="0" cy="2087562"/>
            </a:xfrm>
            <a:prstGeom prst="line">
              <a:avLst/>
            </a:prstGeom>
            <a:noFill/>
            <a:ln w="38100">
              <a:solidFill>
                <a:schemeClr val="bg1"/>
              </a:solidFill>
              <a:prstDash val="dash"/>
              <a:round/>
              <a:headEnd/>
              <a:tailEnd/>
            </a:ln>
            <a:effectLst>
              <a:outerShdw dist="107763" dir="2700000" algn="ctr" rotWithShape="0">
                <a:schemeClr val="bg2">
                  <a:alpha val="50000"/>
                </a:schemeClr>
              </a:outerShdw>
            </a:effectLst>
          </p:spPr>
          <p:txBody>
            <a:bodyPr/>
            <a:lstStyle/>
            <a:p>
              <a:pPr>
                <a:defRPr/>
              </a:pPr>
              <a:endParaRPr lang="es-ES"/>
            </a:p>
          </p:txBody>
        </p:sp>
        <p:sp>
          <p:nvSpPr>
            <p:cNvPr id="302117" name="AutoShape 37"/>
            <p:cNvSpPr>
              <a:spLocks noChangeArrowheads="1"/>
            </p:cNvSpPr>
            <p:nvPr/>
          </p:nvSpPr>
          <p:spPr bwMode="auto">
            <a:xfrm>
              <a:off x="538163" y="2133600"/>
              <a:ext cx="1368425" cy="288925"/>
            </a:xfrm>
            <a:prstGeom prst="curvedUpArrow">
              <a:avLst>
                <a:gd name="adj1" fmla="val 22212"/>
                <a:gd name="adj2" fmla="val 116937"/>
                <a:gd name="adj3" fmla="val 33333"/>
              </a:avLst>
            </a:prstGeom>
            <a:solidFill>
              <a:schemeClr val="accent2"/>
            </a:solidFill>
            <a:ln w="9525">
              <a:solidFill>
                <a:schemeClr val="bg2"/>
              </a:solidFill>
              <a:miter lim="800000"/>
              <a:headEnd/>
              <a:tailEnd/>
            </a:ln>
            <a:effectLst>
              <a:outerShdw dist="107763" dir="2700000" algn="ctr" rotWithShape="0">
                <a:schemeClr val="bg2">
                  <a:alpha val="50000"/>
                </a:schemeClr>
              </a:outerShdw>
            </a:effectLst>
          </p:spPr>
          <p:txBody>
            <a:bodyPr wrap="none" anchor="ctr"/>
            <a:lstStyle/>
            <a:p>
              <a:pPr>
                <a:defRPr/>
              </a:pPr>
              <a:endParaRPr lang="es-ES"/>
            </a:p>
          </p:txBody>
        </p:sp>
        <p:sp>
          <p:nvSpPr>
            <p:cNvPr id="302118" name="AutoShape 38"/>
            <p:cNvSpPr>
              <a:spLocks noChangeArrowheads="1"/>
            </p:cNvSpPr>
            <p:nvPr/>
          </p:nvSpPr>
          <p:spPr bwMode="auto">
            <a:xfrm>
              <a:off x="682625" y="1701800"/>
              <a:ext cx="1368425" cy="288925"/>
            </a:xfrm>
            <a:prstGeom prst="curvedUpArrow">
              <a:avLst>
                <a:gd name="adj1" fmla="val 22212"/>
                <a:gd name="adj2" fmla="val 116937"/>
                <a:gd name="adj3" fmla="val 33333"/>
              </a:avLst>
            </a:prstGeom>
            <a:solidFill>
              <a:schemeClr val="accent2"/>
            </a:solidFill>
            <a:ln w="9525">
              <a:solidFill>
                <a:schemeClr val="bg2"/>
              </a:solidFill>
              <a:miter lim="800000"/>
              <a:headEnd/>
              <a:tailEnd/>
            </a:ln>
            <a:effectLst>
              <a:outerShdw dist="107763" dir="2700000" algn="ctr" rotWithShape="0">
                <a:schemeClr val="bg2">
                  <a:alpha val="50000"/>
                </a:schemeClr>
              </a:outerShdw>
            </a:effectLst>
          </p:spPr>
          <p:txBody>
            <a:bodyPr wrap="none" anchor="ctr"/>
            <a:lstStyle/>
            <a:p>
              <a:pPr>
                <a:defRPr/>
              </a:pPr>
              <a:endParaRPr lang="es-ES"/>
            </a:p>
          </p:txBody>
        </p:sp>
        <p:sp>
          <p:nvSpPr>
            <p:cNvPr id="302119" name="AutoShape 39"/>
            <p:cNvSpPr>
              <a:spLocks noChangeArrowheads="1"/>
            </p:cNvSpPr>
            <p:nvPr/>
          </p:nvSpPr>
          <p:spPr bwMode="auto">
            <a:xfrm>
              <a:off x="827088" y="1341438"/>
              <a:ext cx="1368425" cy="288925"/>
            </a:xfrm>
            <a:prstGeom prst="curvedUpArrow">
              <a:avLst>
                <a:gd name="adj1" fmla="val 22212"/>
                <a:gd name="adj2" fmla="val 116937"/>
                <a:gd name="adj3" fmla="val 33333"/>
              </a:avLst>
            </a:prstGeom>
            <a:solidFill>
              <a:schemeClr val="accent2"/>
            </a:solidFill>
            <a:ln w="9525">
              <a:solidFill>
                <a:schemeClr val="bg2"/>
              </a:solidFill>
              <a:miter lim="800000"/>
              <a:headEnd/>
              <a:tailEnd/>
            </a:ln>
            <a:effectLst>
              <a:outerShdw dist="107763" dir="2700000" algn="ctr" rotWithShape="0">
                <a:schemeClr val="bg2">
                  <a:alpha val="50000"/>
                </a:schemeClr>
              </a:outerShdw>
            </a:effectLst>
          </p:spPr>
          <p:txBody>
            <a:bodyPr wrap="none" anchor="ctr"/>
            <a:lstStyle/>
            <a:p>
              <a:pPr>
                <a:defRPr/>
              </a:pPr>
              <a:endParaRPr lang="es-ES"/>
            </a:p>
          </p:txBody>
        </p:sp>
        <p:sp>
          <p:nvSpPr>
            <p:cNvPr id="20" name="Line 9"/>
            <p:cNvSpPr>
              <a:spLocks noChangeShapeType="1"/>
            </p:cNvSpPr>
            <p:nvPr/>
          </p:nvSpPr>
          <p:spPr bwMode="auto">
            <a:xfrm>
              <a:off x="4039642" y="196850"/>
              <a:ext cx="0" cy="2087563"/>
            </a:xfrm>
            <a:prstGeom prst="line">
              <a:avLst/>
            </a:prstGeom>
            <a:noFill/>
            <a:ln w="38100">
              <a:solidFill>
                <a:schemeClr val="accent2"/>
              </a:solidFill>
              <a:prstDash val="dash"/>
              <a:round/>
              <a:headEnd/>
              <a:tailEnd/>
            </a:ln>
            <a:effectLst>
              <a:outerShdw dist="107763" dir="2700000" algn="ctr" rotWithShape="0">
                <a:schemeClr val="bg2">
                  <a:alpha val="50000"/>
                </a:schemeClr>
              </a:outerShdw>
            </a:effectLst>
          </p:spPr>
          <p:txBody>
            <a:bodyPr/>
            <a:lstStyle/>
            <a:p>
              <a:pPr>
                <a:defRPr/>
              </a:pPr>
              <a:endParaRPr lang="es-ES"/>
            </a:p>
          </p:txBody>
        </p:sp>
        <p:sp>
          <p:nvSpPr>
            <p:cNvPr id="21" name="Line 17"/>
            <p:cNvSpPr>
              <a:spLocks noChangeShapeType="1"/>
            </p:cNvSpPr>
            <p:nvPr/>
          </p:nvSpPr>
          <p:spPr bwMode="auto">
            <a:xfrm>
              <a:off x="4255542" y="412750"/>
              <a:ext cx="0" cy="2087563"/>
            </a:xfrm>
            <a:prstGeom prst="line">
              <a:avLst/>
            </a:prstGeom>
            <a:noFill/>
            <a:ln w="38100">
              <a:solidFill>
                <a:schemeClr val="accent2"/>
              </a:solidFill>
              <a:prstDash val="dash"/>
              <a:round/>
              <a:headEnd/>
              <a:tailEnd/>
            </a:ln>
            <a:effectLst>
              <a:outerShdw dist="107763" dir="2700000" algn="ctr" rotWithShape="0">
                <a:schemeClr val="bg2">
                  <a:alpha val="50000"/>
                </a:schemeClr>
              </a:outerShdw>
            </a:effectLst>
          </p:spPr>
          <p:txBody>
            <a:bodyPr/>
            <a:lstStyle/>
            <a:p>
              <a:pPr>
                <a:defRPr/>
              </a:pPr>
              <a:endParaRPr lang="es-ES"/>
            </a:p>
          </p:txBody>
        </p:sp>
        <p:sp>
          <p:nvSpPr>
            <p:cNvPr id="22" name="Line 18"/>
            <p:cNvSpPr>
              <a:spLocks noChangeShapeType="1"/>
            </p:cNvSpPr>
            <p:nvPr/>
          </p:nvSpPr>
          <p:spPr bwMode="auto">
            <a:xfrm>
              <a:off x="4471442" y="628650"/>
              <a:ext cx="0" cy="2087563"/>
            </a:xfrm>
            <a:prstGeom prst="line">
              <a:avLst/>
            </a:prstGeom>
            <a:noFill/>
            <a:ln w="38100">
              <a:solidFill>
                <a:schemeClr val="accent2"/>
              </a:solidFill>
              <a:prstDash val="dash"/>
              <a:round/>
              <a:headEnd/>
              <a:tailEnd/>
            </a:ln>
            <a:effectLst>
              <a:outerShdw dist="107763" dir="2700000" algn="ctr" rotWithShape="0">
                <a:schemeClr val="bg2">
                  <a:alpha val="50000"/>
                </a:schemeClr>
              </a:outerShdw>
            </a:effectLst>
          </p:spPr>
          <p:txBody>
            <a:bodyPr/>
            <a:lstStyle/>
            <a:p>
              <a:pPr>
                <a:defRPr/>
              </a:pPr>
              <a:endParaRPr lang="es-ES"/>
            </a:p>
          </p:txBody>
        </p:sp>
        <p:sp>
          <p:nvSpPr>
            <p:cNvPr id="23" name="Line 19"/>
            <p:cNvSpPr>
              <a:spLocks noChangeShapeType="1"/>
            </p:cNvSpPr>
            <p:nvPr/>
          </p:nvSpPr>
          <p:spPr bwMode="auto">
            <a:xfrm>
              <a:off x="4687342" y="844550"/>
              <a:ext cx="0" cy="2087563"/>
            </a:xfrm>
            <a:prstGeom prst="line">
              <a:avLst/>
            </a:prstGeom>
            <a:noFill/>
            <a:ln w="38100">
              <a:solidFill>
                <a:schemeClr val="accent2"/>
              </a:solidFill>
              <a:prstDash val="dash"/>
              <a:round/>
              <a:headEnd/>
              <a:tailEnd/>
            </a:ln>
            <a:effectLst>
              <a:outerShdw dist="107763" dir="2700000" algn="ctr" rotWithShape="0">
                <a:schemeClr val="bg2">
                  <a:alpha val="50000"/>
                </a:schemeClr>
              </a:outerShdw>
            </a:effectLst>
          </p:spPr>
          <p:txBody>
            <a:bodyPr/>
            <a:lstStyle/>
            <a:p>
              <a:pPr>
                <a:defRPr/>
              </a:pPr>
              <a:endParaRPr lang="es-ES"/>
            </a:p>
          </p:txBody>
        </p:sp>
        <p:sp>
          <p:nvSpPr>
            <p:cNvPr id="24" name="Line 25"/>
            <p:cNvSpPr>
              <a:spLocks noChangeShapeType="1"/>
            </p:cNvSpPr>
            <p:nvPr/>
          </p:nvSpPr>
          <p:spPr bwMode="auto">
            <a:xfrm>
              <a:off x="3347492" y="341313"/>
              <a:ext cx="0" cy="2087562"/>
            </a:xfrm>
            <a:prstGeom prst="line">
              <a:avLst/>
            </a:prstGeom>
            <a:noFill/>
            <a:ln w="38100">
              <a:solidFill>
                <a:schemeClr val="accent2"/>
              </a:solidFill>
              <a:prstDash val="dash"/>
              <a:round/>
              <a:headEnd/>
              <a:tailEnd/>
            </a:ln>
            <a:effectLst>
              <a:outerShdw dist="107763" dir="2700000" algn="ctr" rotWithShape="0">
                <a:schemeClr val="bg2">
                  <a:alpha val="50000"/>
                </a:schemeClr>
              </a:outerShdw>
            </a:effectLst>
          </p:spPr>
          <p:txBody>
            <a:bodyPr/>
            <a:lstStyle/>
            <a:p>
              <a:pPr>
                <a:defRPr/>
              </a:pPr>
              <a:endParaRPr lang="es-ES"/>
            </a:p>
          </p:txBody>
        </p:sp>
        <p:sp>
          <p:nvSpPr>
            <p:cNvPr id="25" name="Line 26"/>
            <p:cNvSpPr>
              <a:spLocks noChangeShapeType="1"/>
            </p:cNvSpPr>
            <p:nvPr/>
          </p:nvSpPr>
          <p:spPr bwMode="auto">
            <a:xfrm>
              <a:off x="3563392" y="557213"/>
              <a:ext cx="0" cy="2087562"/>
            </a:xfrm>
            <a:prstGeom prst="line">
              <a:avLst/>
            </a:prstGeom>
            <a:noFill/>
            <a:ln w="38100">
              <a:solidFill>
                <a:schemeClr val="accent2"/>
              </a:solidFill>
              <a:prstDash val="dash"/>
              <a:round/>
              <a:headEnd/>
              <a:tailEnd/>
            </a:ln>
            <a:effectLst>
              <a:outerShdw dist="107763" dir="2700000" algn="ctr" rotWithShape="0">
                <a:schemeClr val="bg2">
                  <a:alpha val="50000"/>
                </a:schemeClr>
              </a:outerShdw>
            </a:effectLst>
          </p:spPr>
          <p:txBody>
            <a:bodyPr/>
            <a:lstStyle/>
            <a:p>
              <a:pPr>
                <a:defRPr/>
              </a:pPr>
              <a:endParaRPr lang="es-ES"/>
            </a:p>
          </p:txBody>
        </p:sp>
        <p:sp>
          <p:nvSpPr>
            <p:cNvPr id="26" name="Line 27"/>
            <p:cNvSpPr>
              <a:spLocks noChangeShapeType="1"/>
            </p:cNvSpPr>
            <p:nvPr/>
          </p:nvSpPr>
          <p:spPr bwMode="auto">
            <a:xfrm>
              <a:off x="3779292" y="773113"/>
              <a:ext cx="0" cy="2087562"/>
            </a:xfrm>
            <a:prstGeom prst="line">
              <a:avLst/>
            </a:prstGeom>
            <a:noFill/>
            <a:ln w="38100">
              <a:solidFill>
                <a:schemeClr val="accent2"/>
              </a:solidFill>
              <a:prstDash val="dash"/>
              <a:round/>
              <a:headEnd/>
              <a:tailEnd/>
            </a:ln>
            <a:effectLst>
              <a:outerShdw dist="107763" dir="2700000" algn="ctr" rotWithShape="0">
                <a:schemeClr val="bg2">
                  <a:alpha val="50000"/>
                </a:schemeClr>
              </a:outerShdw>
            </a:effectLst>
          </p:spPr>
          <p:txBody>
            <a:bodyPr/>
            <a:lstStyle/>
            <a:p>
              <a:pPr>
                <a:defRPr/>
              </a:pPr>
              <a:endParaRPr lang="es-ES"/>
            </a:p>
          </p:txBody>
        </p:sp>
        <p:sp>
          <p:nvSpPr>
            <p:cNvPr id="27" name="Line 28"/>
            <p:cNvSpPr>
              <a:spLocks noChangeShapeType="1"/>
            </p:cNvSpPr>
            <p:nvPr/>
          </p:nvSpPr>
          <p:spPr bwMode="auto">
            <a:xfrm>
              <a:off x="2699792" y="341313"/>
              <a:ext cx="0" cy="2087562"/>
            </a:xfrm>
            <a:prstGeom prst="line">
              <a:avLst/>
            </a:prstGeom>
            <a:noFill/>
            <a:ln w="38100">
              <a:solidFill>
                <a:schemeClr val="accent2"/>
              </a:solidFill>
              <a:prstDash val="dash"/>
              <a:round/>
              <a:headEnd/>
              <a:tailEnd/>
            </a:ln>
            <a:effectLst>
              <a:outerShdw dist="107763" dir="2700000" algn="ctr" rotWithShape="0">
                <a:schemeClr val="bg2">
                  <a:alpha val="50000"/>
                </a:schemeClr>
              </a:outerShdw>
            </a:effectLst>
          </p:spPr>
          <p:txBody>
            <a:bodyPr/>
            <a:lstStyle/>
            <a:p>
              <a:pPr>
                <a:defRPr/>
              </a:pPr>
              <a:endParaRPr lang="es-ES"/>
            </a:p>
          </p:txBody>
        </p:sp>
        <p:sp>
          <p:nvSpPr>
            <p:cNvPr id="28" name="Line 29"/>
            <p:cNvSpPr>
              <a:spLocks noChangeShapeType="1"/>
            </p:cNvSpPr>
            <p:nvPr/>
          </p:nvSpPr>
          <p:spPr bwMode="auto">
            <a:xfrm>
              <a:off x="2915692" y="557213"/>
              <a:ext cx="0" cy="2087562"/>
            </a:xfrm>
            <a:prstGeom prst="line">
              <a:avLst/>
            </a:prstGeom>
            <a:noFill/>
            <a:ln w="38100">
              <a:solidFill>
                <a:schemeClr val="accent2"/>
              </a:solidFill>
              <a:prstDash val="dash"/>
              <a:round/>
              <a:headEnd/>
              <a:tailEnd/>
            </a:ln>
            <a:effectLst>
              <a:outerShdw dist="107763" dir="2700000" algn="ctr" rotWithShape="0">
                <a:schemeClr val="bg2">
                  <a:alpha val="50000"/>
                </a:schemeClr>
              </a:outerShdw>
            </a:effectLst>
          </p:spPr>
          <p:txBody>
            <a:bodyPr/>
            <a:lstStyle/>
            <a:p>
              <a:pPr>
                <a:defRPr/>
              </a:pPr>
              <a:endParaRPr lang="es-ES"/>
            </a:p>
          </p:txBody>
        </p:sp>
        <p:sp>
          <p:nvSpPr>
            <p:cNvPr id="29" name="Line 30"/>
            <p:cNvSpPr>
              <a:spLocks noChangeShapeType="1"/>
            </p:cNvSpPr>
            <p:nvPr/>
          </p:nvSpPr>
          <p:spPr bwMode="auto">
            <a:xfrm>
              <a:off x="3131592" y="773113"/>
              <a:ext cx="0" cy="2087562"/>
            </a:xfrm>
            <a:prstGeom prst="line">
              <a:avLst/>
            </a:prstGeom>
            <a:noFill/>
            <a:ln w="38100">
              <a:solidFill>
                <a:schemeClr val="accent2"/>
              </a:solidFill>
              <a:prstDash val="dash"/>
              <a:round/>
              <a:headEnd/>
              <a:tailEnd/>
            </a:ln>
            <a:effectLst>
              <a:outerShdw dist="107763" dir="2700000" algn="ctr" rotWithShape="0">
                <a:schemeClr val="bg2">
                  <a:alpha val="50000"/>
                </a:schemeClr>
              </a:outerShdw>
            </a:effectLst>
          </p:spPr>
          <p:txBody>
            <a:bodyPr/>
            <a:lstStyle/>
            <a:p>
              <a:pPr>
                <a:defRPr/>
              </a:pPr>
              <a:endParaRPr lang="es-ES"/>
            </a:p>
          </p:txBody>
        </p:sp>
      </p:gr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17 Grupo"/>
          <p:cNvGrpSpPr/>
          <p:nvPr/>
        </p:nvGrpSpPr>
        <p:grpSpPr>
          <a:xfrm>
            <a:off x="798214" y="571480"/>
            <a:ext cx="7560000" cy="5580000"/>
            <a:chOff x="0" y="-315416"/>
            <a:chExt cx="9144000" cy="7173416"/>
          </a:xfrm>
        </p:grpSpPr>
        <p:sp>
          <p:nvSpPr>
            <p:cNvPr id="19" name="18 Rectángulo"/>
            <p:cNvSpPr/>
            <p:nvPr/>
          </p:nvSpPr>
          <p:spPr bwMode="auto">
            <a:xfrm>
              <a:off x="0" y="0"/>
              <a:ext cx="9144000"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es-CO" sz="1800" b="0" i="0" u="none" strike="noStrike" cap="none" normalizeH="0" baseline="0" smtClean="0">
                <a:ln>
                  <a:noFill/>
                </a:ln>
                <a:solidFill>
                  <a:schemeClr val="bg1"/>
                </a:solidFill>
                <a:effectLst/>
                <a:latin typeface="Arial" charset="0"/>
                <a:cs typeface="Lucida Sans Unicode" charset="0"/>
              </a:endParaRPr>
            </a:p>
          </p:txBody>
        </p:sp>
        <p:pic>
          <p:nvPicPr>
            <p:cNvPr id="64514" name="Picture 2" descr="riesgo_pot_CTG"/>
            <p:cNvPicPr>
              <a:picLocks noChangeAspect="1" noChangeArrowheads="1"/>
            </p:cNvPicPr>
            <p:nvPr/>
          </p:nvPicPr>
          <p:blipFill>
            <a:blip r:embed="rId3" cstate="print">
              <a:clrChange>
                <a:clrFrom>
                  <a:srgbClr val="FFFFFF"/>
                </a:clrFrom>
                <a:clrTo>
                  <a:srgbClr val="FFFFFF">
                    <a:alpha val="0"/>
                  </a:srgbClr>
                </a:clrTo>
              </a:clrChange>
            </a:blip>
            <a:srcRect l="-5637" t="-2287" r="21356" b="14130"/>
            <a:stretch>
              <a:fillRect/>
            </a:stretch>
          </p:blipFill>
          <p:spPr bwMode="auto">
            <a:xfrm>
              <a:off x="0" y="-315416"/>
              <a:ext cx="9144000" cy="7173416"/>
            </a:xfrm>
            <a:prstGeom prst="rect">
              <a:avLst/>
            </a:prstGeom>
            <a:solidFill>
              <a:schemeClr val="tx1"/>
            </a:solidFill>
            <a:ln w="9525">
              <a:noFill/>
              <a:miter lim="800000"/>
              <a:headEnd/>
              <a:tailEnd/>
            </a:ln>
          </p:spPr>
        </p:pic>
        <p:sp>
          <p:nvSpPr>
            <p:cNvPr id="64516" name="Rectangle 6"/>
            <p:cNvSpPr>
              <a:spLocks noChangeArrowheads="1"/>
            </p:cNvSpPr>
            <p:nvPr/>
          </p:nvSpPr>
          <p:spPr bwMode="auto">
            <a:xfrm>
              <a:off x="6804025" y="6613525"/>
              <a:ext cx="1422400" cy="244475"/>
            </a:xfrm>
            <a:prstGeom prst="rect">
              <a:avLst/>
            </a:prstGeom>
            <a:noFill/>
            <a:ln w="9525">
              <a:noFill/>
              <a:miter lim="800000"/>
              <a:headEnd/>
              <a:tailEnd/>
            </a:ln>
          </p:spPr>
          <p:txBody>
            <a:bodyPr wrap="none">
              <a:spAutoFit/>
            </a:bodyPr>
            <a:lstStyle/>
            <a:p>
              <a:pPr>
                <a:spcBef>
                  <a:spcPct val="50000"/>
                </a:spcBef>
              </a:pPr>
              <a:r>
                <a:rPr lang="es-ES" sz="1000">
                  <a:solidFill>
                    <a:schemeClr val="bg1"/>
                  </a:solidFill>
                </a:rPr>
                <a:t>Imagen ASTER, 2002 </a:t>
              </a:r>
            </a:p>
          </p:txBody>
        </p:sp>
        <p:sp>
          <p:nvSpPr>
            <p:cNvPr id="64517" name="Text Box 8"/>
            <p:cNvSpPr txBox="1">
              <a:spLocks noChangeArrowheads="1"/>
            </p:cNvSpPr>
            <p:nvPr/>
          </p:nvSpPr>
          <p:spPr bwMode="auto">
            <a:xfrm>
              <a:off x="2987824" y="-15190"/>
              <a:ext cx="3745434" cy="707886"/>
            </a:xfrm>
            <a:prstGeom prst="rect">
              <a:avLst/>
            </a:prstGeom>
            <a:noFill/>
            <a:ln w="9525">
              <a:noFill/>
              <a:miter lim="800000"/>
              <a:headEnd/>
              <a:tailEnd/>
            </a:ln>
          </p:spPr>
          <p:txBody>
            <a:bodyPr wrap="square">
              <a:spAutoFit/>
            </a:bodyPr>
            <a:lstStyle/>
            <a:p>
              <a:pPr algn="ctr">
                <a:spcBef>
                  <a:spcPct val="50000"/>
                </a:spcBef>
              </a:pPr>
              <a:r>
                <a:rPr lang="es-ES" sz="2000" b="1" dirty="0">
                  <a:solidFill>
                    <a:schemeClr val="bg1"/>
                  </a:solidFill>
                  <a:latin typeface="Arial" pitchFamily="34" charset="0"/>
                </a:rPr>
                <a:t>Riesgo actual + </a:t>
              </a:r>
              <a:r>
                <a:rPr lang="es-ES" sz="2000" b="1" dirty="0" smtClean="0">
                  <a:solidFill>
                    <a:schemeClr val="bg1"/>
                  </a:solidFill>
                  <a:latin typeface="Arial" pitchFamily="34" charset="0"/>
                </a:rPr>
                <a:t>ANM: áreas criticas</a:t>
              </a:r>
              <a:endParaRPr lang="es-ES" sz="2000" b="1" dirty="0">
                <a:solidFill>
                  <a:schemeClr val="bg1"/>
                </a:solidFill>
                <a:latin typeface="Arial" pitchFamily="34" charset="0"/>
              </a:endParaRPr>
            </a:p>
          </p:txBody>
        </p:sp>
        <p:pic>
          <p:nvPicPr>
            <p:cNvPr id="1026" name="Picture 2"/>
            <p:cNvPicPr>
              <a:picLocks noChangeAspect="1" noChangeArrowheads="1"/>
            </p:cNvPicPr>
            <p:nvPr/>
          </p:nvPicPr>
          <p:blipFill>
            <a:blip r:embed="rId4" cstate="print"/>
            <a:srcRect/>
            <a:stretch>
              <a:fillRect/>
            </a:stretch>
          </p:blipFill>
          <p:spPr bwMode="auto">
            <a:xfrm>
              <a:off x="6660232" y="0"/>
              <a:ext cx="2483768" cy="1655845"/>
            </a:xfrm>
            <a:prstGeom prst="rect">
              <a:avLst/>
            </a:prstGeom>
            <a:noFill/>
            <a:ln w="9525">
              <a:noFill/>
              <a:miter lim="800000"/>
              <a:headEnd/>
              <a:tailEnd/>
            </a:ln>
          </p:spPr>
        </p:pic>
        <p:pic>
          <p:nvPicPr>
            <p:cNvPr id="1028" name="Imagen 4"/>
            <p:cNvPicPr>
              <a:picLocks noChangeAspect="1" noChangeArrowheads="1"/>
            </p:cNvPicPr>
            <p:nvPr/>
          </p:nvPicPr>
          <p:blipFill>
            <a:blip r:embed="rId5" cstate="print"/>
            <a:srcRect l="11089" r="19801"/>
            <a:stretch>
              <a:fillRect/>
            </a:stretch>
          </p:blipFill>
          <p:spPr bwMode="auto">
            <a:xfrm>
              <a:off x="2987824" y="4636421"/>
              <a:ext cx="3203848" cy="2221579"/>
            </a:xfrm>
            <a:prstGeom prst="rect">
              <a:avLst/>
            </a:prstGeom>
            <a:noFill/>
            <a:ln w="9525">
              <a:noFill/>
              <a:miter lim="800000"/>
              <a:headEnd/>
              <a:tailEnd/>
            </a:ln>
          </p:spPr>
        </p:pic>
        <p:pic>
          <p:nvPicPr>
            <p:cNvPr id="1029" name="Imagen 1"/>
            <p:cNvPicPr>
              <a:picLocks noChangeAspect="1" noChangeArrowheads="1"/>
            </p:cNvPicPr>
            <p:nvPr/>
          </p:nvPicPr>
          <p:blipFill>
            <a:blip r:embed="rId6" cstate="print"/>
            <a:srcRect/>
            <a:stretch>
              <a:fillRect/>
            </a:stretch>
          </p:blipFill>
          <p:spPr bwMode="auto">
            <a:xfrm>
              <a:off x="0" y="4653136"/>
              <a:ext cx="2987824" cy="2204864"/>
            </a:xfrm>
            <a:prstGeom prst="rect">
              <a:avLst/>
            </a:prstGeom>
            <a:noFill/>
            <a:ln w="9525">
              <a:noFill/>
              <a:miter lim="800000"/>
              <a:headEnd/>
              <a:tailEnd/>
            </a:ln>
          </p:spPr>
        </p:pic>
        <p:sp>
          <p:nvSpPr>
            <p:cNvPr id="12" name="11 Rectángulo"/>
            <p:cNvSpPr/>
            <p:nvPr/>
          </p:nvSpPr>
          <p:spPr bwMode="auto">
            <a:xfrm>
              <a:off x="0" y="2060848"/>
              <a:ext cx="2915816" cy="648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s-ES" sz="1050" dirty="0" smtClean="0">
                  <a:solidFill>
                    <a:schemeClr val="tx1"/>
                  </a:solidFill>
                </a:rPr>
                <a:t>AV- Daños en infraestructura y vías de comunicación: </a:t>
              </a:r>
              <a:r>
                <a:rPr lang="es-MX" sz="1050" dirty="0" smtClean="0">
                  <a:solidFill>
                    <a:schemeClr val="tx1"/>
                  </a:solidFill>
                </a:rPr>
                <a:t>Vía principal paralela al borde costero. Vía al Mar</a:t>
              </a:r>
              <a:endParaRPr lang="es-CO" sz="1050" dirty="0" smtClean="0">
                <a:solidFill>
                  <a:schemeClr val="tx1"/>
                </a:solidFill>
              </a:endParaRPr>
            </a:p>
            <a:p>
              <a:endParaRPr lang="es-CO" sz="1050" dirty="0" smtClean="0">
                <a:solidFill>
                  <a:schemeClr val="tx1"/>
                </a:solidFill>
              </a:endParaRPr>
            </a:p>
          </p:txBody>
        </p:sp>
        <p:sp>
          <p:nvSpPr>
            <p:cNvPr id="13" name="12 Rectángulo"/>
            <p:cNvSpPr/>
            <p:nvPr/>
          </p:nvSpPr>
          <p:spPr bwMode="auto">
            <a:xfrm>
              <a:off x="6191672" y="4653136"/>
              <a:ext cx="2952328" cy="2204864"/>
            </a:xfrm>
            <a:prstGeom prst="rect">
              <a:avLst/>
            </a:prstGeom>
            <a:solidFill>
              <a:srgbClr val="FF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s-MX" sz="900" dirty="0" err="1" smtClean="0">
                  <a:solidFill>
                    <a:schemeClr val="tx1"/>
                  </a:solidFill>
                </a:rPr>
                <a:t>Av</a:t>
              </a:r>
              <a:r>
                <a:rPr lang="es-MX" sz="900" dirty="0" smtClean="0">
                  <a:solidFill>
                    <a:schemeClr val="tx1"/>
                  </a:solidFill>
                </a:rPr>
                <a:t>-Centro Histórico, </a:t>
              </a:r>
              <a:r>
                <a:rPr lang="es-MX" sz="900" dirty="0" err="1" smtClean="0">
                  <a:solidFill>
                    <a:schemeClr val="tx1"/>
                  </a:solidFill>
                </a:rPr>
                <a:t>Bocagrande</a:t>
              </a:r>
              <a:r>
                <a:rPr lang="es-MX" sz="900" dirty="0" smtClean="0">
                  <a:solidFill>
                    <a:schemeClr val="tx1"/>
                  </a:solidFill>
                </a:rPr>
                <a:t>, El Laguito, </a:t>
              </a:r>
              <a:r>
                <a:rPr lang="es-MX" sz="900" dirty="0" err="1" smtClean="0">
                  <a:solidFill>
                    <a:schemeClr val="tx1"/>
                  </a:solidFill>
                </a:rPr>
                <a:t>Castillogrande</a:t>
              </a:r>
              <a:r>
                <a:rPr lang="es-MX" sz="900" dirty="0" smtClean="0">
                  <a:solidFill>
                    <a:schemeClr val="tx1"/>
                  </a:solidFill>
                </a:rPr>
                <a:t> y Marbella y sus zonas de playa </a:t>
              </a:r>
              <a:r>
                <a:rPr lang="es-MX" sz="900" dirty="0" err="1" smtClean="0">
                  <a:solidFill>
                    <a:schemeClr val="tx1"/>
                  </a:solidFill>
                </a:rPr>
                <a:t>Castillogrande</a:t>
              </a:r>
              <a:r>
                <a:rPr lang="es-MX" sz="900" dirty="0" smtClean="0">
                  <a:solidFill>
                    <a:schemeClr val="tx1"/>
                  </a:solidFill>
                </a:rPr>
                <a:t>, </a:t>
              </a:r>
              <a:r>
                <a:rPr lang="es-MX" sz="900" dirty="0" err="1" smtClean="0">
                  <a:solidFill>
                    <a:schemeClr val="tx1"/>
                  </a:solidFill>
                </a:rPr>
                <a:t>Bocagrande</a:t>
              </a:r>
              <a:r>
                <a:rPr lang="es-MX" sz="900" dirty="0" smtClean="0">
                  <a:solidFill>
                    <a:schemeClr val="tx1"/>
                  </a:solidFill>
                </a:rPr>
                <a:t>.</a:t>
              </a:r>
            </a:p>
            <a:p>
              <a:pPr>
                <a:buFont typeface="Arial" pitchFamily="34" charset="0"/>
                <a:buChar char="•"/>
              </a:pPr>
              <a:r>
                <a:rPr lang="es-ES" sz="900" dirty="0" smtClean="0">
                  <a:solidFill>
                    <a:schemeClr val="tx1"/>
                  </a:solidFill>
                </a:rPr>
                <a:t> 34.897 personas en riesgo de inundación.</a:t>
              </a:r>
              <a:endParaRPr lang="es-CO" sz="900" dirty="0" smtClean="0">
                <a:solidFill>
                  <a:schemeClr val="tx1"/>
                </a:solidFill>
              </a:endParaRPr>
            </a:p>
            <a:p>
              <a:pPr>
                <a:buFont typeface="Arial" pitchFamily="34" charset="0"/>
                <a:buChar char="•"/>
              </a:pPr>
              <a:endParaRPr lang="es-ES" sz="900" dirty="0" smtClean="0">
                <a:solidFill>
                  <a:schemeClr val="tx1"/>
                </a:solidFill>
              </a:endParaRPr>
            </a:p>
            <a:p>
              <a:pPr>
                <a:buFont typeface="Arial" pitchFamily="34" charset="0"/>
                <a:buChar char="•"/>
              </a:pPr>
              <a:r>
                <a:rPr lang="es-ES" sz="900" dirty="0" smtClean="0">
                  <a:solidFill>
                    <a:schemeClr val="tx1"/>
                  </a:solidFill>
                </a:rPr>
                <a:t> Pérdida de playas e inundaciones. </a:t>
              </a:r>
            </a:p>
            <a:p>
              <a:pPr>
                <a:buFont typeface="Arial" pitchFamily="34" charset="0"/>
                <a:buChar char="•"/>
              </a:pPr>
              <a:r>
                <a:rPr lang="es-ES" sz="900" dirty="0" smtClean="0">
                  <a:solidFill>
                    <a:schemeClr val="tx1"/>
                  </a:solidFill>
                </a:rPr>
                <a:t> Derrumbamiento de las edificaciones antiguas del centro histórico y sector turístico norte.</a:t>
              </a:r>
              <a:endParaRPr lang="es-CO" sz="900" dirty="0" smtClean="0">
                <a:solidFill>
                  <a:schemeClr val="tx1"/>
                </a:solidFill>
              </a:endParaRPr>
            </a:p>
            <a:p>
              <a:pPr>
                <a:buFont typeface="Arial" pitchFamily="34" charset="0"/>
                <a:buChar char="•"/>
              </a:pPr>
              <a:endParaRPr lang="es-MX" sz="900" dirty="0" smtClean="0">
                <a:solidFill>
                  <a:schemeClr val="tx1"/>
                </a:solidFill>
              </a:endParaRPr>
            </a:p>
            <a:p>
              <a:pPr>
                <a:buFont typeface="Arial" pitchFamily="34" charset="0"/>
                <a:buChar char="•"/>
              </a:pPr>
              <a:r>
                <a:rPr lang="es-MX" sz="900" dirty="0" smtClean="0">
                  <a:solidFill>
                    <a:schemeClr val="tx1"/>
                  </a:solidFill>
                </a:rPr>
                <a:t> El impacto económico: &gt; $350.000 millones en pérdidas (Año 2005).</a:t>
              </a:r>
              <a:endParaRPr lang="es-CO" sz="900" dirty="0" smtClean="0">
                <a:solidFill>
                  <a:schemeClr val="tx1"/>
                </a:solidFill>
              </a:endParaRPr>
            </a:p>
            <a:p>
              <a:endParaRPr lang="es-CO" sz="900" dirty="0" smtClean="0">
                <a:solidFill>
                  <a:schemeClr val="tx1"/>
                </a:solidFill>
              </a:endParaRPr>
            </a:p>
          </p:txBody>
        </p:sp>
        <p:pic>
          <p:nvPicPr>
            <p:cNvPr id="1030" name="Picture 6"/>
            <p:cNvPicPr>
              <a:picLocks noChangeAspect="1" noChangeArrowheads="1"/>
            </p:cNvPicPr>
            <p:nvPr/>
          </p:nvPicPr>
          <p:blipFill>
            <a:blip r:embed="rId7" cstate="print"/>
            <a:srcRect l="26696" r="2502"/>
            <a:stretch>
              <a:fillRect/>
            </a:stretch>
          </p:blipFill>
          <p:spPr bwMode="auto">
            <a:xfrm>
              <a:off x="0" y="0"/>
              <a:ext cx="2913613" cy="2060848"/>
            </a:xfrm>
            <a:prstGeom prst="rect">
              <a:avLst/>
            </a:prstGeom>
            <a:noFill/>
            <a:ln w="9525">
              <a:noFill/>
              <a:miter lim="800000"/>
              <a:headEnd/>
              <a:tailEnd/>
            </a:ln>
          </p:spPr>
        </p:pic>
        <p:pic>
          <p:nvPicPr>
            <p:cNvPr id="1031" name="Picture 7"/>
            <p:cNvPicPr>
              <a:picLocks noChangeAspect="1" noChangeArrowheads="1"/>
            </p:cNvPicPr>
            <p:nvPr/>
          </p:nvPicPr>
          <p:blipFill>
            <a:blip r:embed="rId8" cstate="print"/>
            <a:srcRect/>
            <a:stretch>
              <a:fillRect/>
            </a:stretch>
          </p:blipFill>
          <p:spPr bwMode="auto">
            <a:xfrm>
              <a:off x="6663528" y="1484784"/>
              <a:ext cx="2480472" cy="1628800"/>
            </a:xfrm>
            <a:prstGeom prst="rect">
              <a:avLst/>
            </a:prstGeom>
            <a:noFill/>
            <a:ln w="9525">
              <a:noFill/>
              <a:miter lim="800000"/>
              <a:headEnd/>
              <a:tailEnd/>
            </a:ln>
          </p:spPr>
        </p:pic>
        <p:cxnSp>
          <p:nvCxnSpPr>
            <p:cNvPr id="16" name="15 Conector recto de flecha"/>
            <p:cNvCxnSpPr/>
            <p:nvPr/>
          </p:nvCxnSpPr>
          <p:spPr bwMode="auto">
            <a:xfrm>
              <a:off x="1979712" y="1556792"/>
              <a:ext cx="1224136" cy="576064"/>
            </a:xfrm>
            <a:prstGeom prst="straightConnector1">
              <a:avLst/>
            </a:prstGeom>
            <a:ln>
              <a:solidFill>
                <a:schemeClr val="bg1"/>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22" name="21 Conector recto de flecha"/>
            <p:cNvCxnSpPr/>
            <p:nvPr/>
          </p:nvCxnSpPr>
          <p:spPr bwMode="auto">
            <a:xfrm rot="10800000" flipV="1">
              <a:off x="5796136" y="1844824"/>
              <a:ext cx="1080120" cy="720080"/>
            </a:xfrm>
            <a:prstGeom prst="straightConnector1">
              <a:avLst/>
            </a:prstGeom>
            <a:ln>
              <a:solidFill>
                <a:schemeClr val="bg1"/>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24" name="23 Conector recto de flecha"/>
            <p:cNvCxnSpPr/>
            <p:nvPr/>
          </p:nvCxnSpPr>
          <p:spPr bwMode="auto">
            <a:xfrm rot="5400000" flipH="1" flipV="1">
              <a:off x="1295636" y="4257092"/>
              <a:ext cx="2016224" cy="648072"/>
            </a:xfrm>
            <a:prstGeom prst="straightConnector1">
              <a:avLst/>
            </a:prstGeom>
            <a:ln>
              <a:solidFill>
                <a:schemeClr val="bg1"/>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26" name="25 Conector recto de flecha"/>
            <p:cNvCxnSpPr/>
            <p:nvPr/>
          </p:nvCxnSpPr>
          <p:spPr bwMode="auto">
            <a:xfrm rot="16200000" flipV="1">
              <a:off x="2987824" y="5229200"/>
              <a:ext cx="1800200" cy="216024"/>
            </a:xfrm>
            <a:prstGeom prst="straightConnector1">
              <a:avLst/>
            </a:prstGeom>
            <a:ln>
              <a:solidFill>
                <a:schemeClr val="bg1"/>
              </a:solidFill>
              <a:headEnd type="none" w="med" len="med"/>
              <a:tailEnd type="arrow"/>
            </a:ln>
          </p:spPr>
          <p:style>
            <a:lnRef idx="2">
              <a:schemeClr val="dk1"/>
            </a:lnRef>
            <a:fillRef idx="0">
              <a:schemeClr val="dk1"/>
            </a:fillRef>
            <a:effectRef idx="1">
              <a:schemeClr val="dk1"/>
            </a:effectRef>
            <a:fontRef idx="minor">
              <a:schemeClr val="tx1"/>
            </a:fontRef>
          </p:style>
        </p:cxnSp>
        <p:sp>
          <p:nvSpPr>
            <p:cNvPr id="7" name="6 Rectángulo"/>
            <p:cNvSpPr/>
            <p:nvPr/>
          </p:nvSpPr>
          <p:spPr bwMode="auto">
            <a:xfrm>
              <a:off x="6660232" y="2924944"/>
              <a:ext cx="2483768"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s-MX" sz="900" dirty="0" err="1" smtClean="0">
                  <a:solidFill>
                    <a:schemeClr val="tx1"/>
                  </a:solidFill>
                </a:rPr>
                <a:t>Av</a:t>
              </a:r>
              <a:r>
                <a:rPr lang="es-MX" sz="900" dirty="0" smtClean="0">
                  <a:solidFill>
                    <a:schemeClr val="tx1"/>
                  </a:solidFill>
                </a:rPr>
                <a:t>- Localidad de la Ciénaga de la Virgen: </a:t>
              </a:r>
              <a:r>
                <a:rPr lang="es-ES" sz="900" dirty="0" smtClean="0">
                  <a:solidFill>
                    <a:schemeClr val="tx1"/>
                  </a:solidFill>
                </a:rPr>
                <a:t>Población en riesgo (151.268 personas). </a:t>
              </a:r>
              <a:endParaRPr lang="es-CO" sz="900" dirty="0" smtClean="0">
                <a:solidFill>
                  <a:schemeClr val="tx1"/>
                </a:solidFill>
              </a:endParaRPr>
            </a:p>
            <a:p>
              <a:r>
                <a:rPr lang="es-MX" sz="900" dirty="0" smtClean="0">
                  <a:solidFill>
                    <a:schemeClr val="tx1"/>
                  </a:solidFill>
                </a:rPr>
                <a:t>El impacto económico: &gt;$200.000 millones en pérdidas (año 2005). </a:t>
              </a:r>
              <a:endParaRPr lang="es-CO" sz="900" dirty="0" smtClean="0">
                <a:solidFill>
                  <a:schemeClr val="tx1"/>
                </a:solidFill>
              </a:endParaRPr>
            </a:p>
          </p:txBody>
        </p:sp>
      </p:gr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20 Grupo"/>
          <p:cNvGrpSpPr/>
          <p:nvPr/>
        </p:nvGrpSpPr>
        <p:grpSpPr>
          <a:xfrm>
            <a:off x="906776" y="563082"/>
            <a:ext cx="7380000" cy="5652000"/>
            <a:chOff x="0" y="-171400"/>
            <a:chExt cx="9180512" cy="8496944"/>
          </a:xfrm>
        </p:grpSpPr>
        <p:sp>
          <p:nvSpPr>
            <p:cNvPr id="16" name="15 Rectángulo"/>
            <p:cNvSpPr/>
            <p:nvPr/>
          </p:nvSpPr>
          <p:spPr bwMode="auto">
            <a:xfrm>
              <a:off x="0" y="-171400"/>
              <a:ext cx="9144000" cy="7029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es-CO" sz="1800" b="0" i="0" u="none" strike="noStrike" cap="none" normalizeH="0" baseline="0" smtClean="0">
                <a:ln>
                  <a:noFill/>
                </a:ln>
                <a:solidFill>
                  <a:schemeClr val="bg1"/>
                </a:solidFill>
                <a:effectLst/>
                <a:latin typeface="Arial" charset="0"/>
                <a:cs typeface="Lucida Sans Unicode" charset="0"/>
              </a:endParaRPr>
            </a:p>
          </p:txBody>
        </p:sp>
        <p:pic>
          <p:nvPicPr>
            <p:cNvPr id="15" name="Picture 2" descr="riesgo_pot_CTG"/>
            <p:cNvPicPr>
              <a:picLocks noChangeAspect="1" noChangeArrowheads="1"/>
            </p:cNvPicPr>
            <p:nvPr/>
          </p:nvPicPr>
          <p:blipFill>
            <a:blip r:embed="rId3" cstate="print">
              <a:clrChange>
                <a:clrFrom>
                  <a:srgbClr val="FFFFFF"/>
                </a:clrFrom>
                <a:clrTo>
                  <a:srgbClr val="FFFFFF">
                    <a:alpha val="0"/>
                  </a:srgbClr>
                </a:clrTo>
              </a:clrChange>
            </a:blip>
            <a:srcRect l="12844" t="5474" r="-199" b="-146"/>
            <a:stretch>
              <a:fillRect/>
            </a:stretch>
          </p:blipFill>
          <p:spPr bwMode="auto">
            <a:xfrm>
              <a:off x="1259632" y="1916832"/>
              <a:ext cx="7884368" cy="6408712"/>
            </a:xfrm>
            <a:prstGeom prst="rect">
              <a:avLst/>
            </a:prstGeom>
            <a:solidFill>
              <a:schemeClr val="tx1"/>
            </a:solidFill>
            <a:ln w="9525">
              <a:noFill/>
              <a:miter lim="800000"/>
              <a:headEnd/>
              <a:tailEnd/>
            </a:ln>
          </p:spPr>
        </p:pic>
        <p:sp>
          <p:nvSpPr>
            <p:cNvPr id="64516" name="Rectangle 6"/>
            <p:cNvSpPr>
              <a:spLocks noChangeArrowheads="1"/>
            </p:cNvSpPr>
            <p:nvPr/>
          </p:nvSpPr>
          <p:spPr bwMode="auto">
            <a:xfrm>
              <a:off x="1331640" y="6309320"/>
              <a:ext cx="1422400" cy="244475"/>
            </a:xfrm>
            <a:prstGeom prst="rect">
              <a:avLst/>
            </a:prstGeom>
            <a:noFill/>
            <a:ln w="9525">
              <a:noFill/>
              <a:miter lim="800000"/>
              <a:headEnd/>
              <a:tailEnd/>
            </a:ln>
          </p:spPr>
          <p:txBody>
            <a:bodyPr wrap="none">
              <a:spAutoFit/>
            </a:bodyPr>
            <a:lstStyle/>
            <a:p>
              <a:pPr>
                <a:spcBef>
                  <a:spcPct val="50000"/>
                </a:spcBef>
              </a:pPr>
              <a:r>
                <a:rPr lang="es-ES" sz="1000" dirty="0">
                  <a:solidFill>
                    <a:schemeClr val="bg1"/>
                  </a:solidFill>
                </a:rPr>
                <a:t>Imagen ASTER, 2002 </a:t>
              </a:r>
            </a:p>
          </p:txBody>
        </p:sp>
        <p:pic>
          <p:nvPicPr>
            <p:cNvPr id="1027" name="Picture 3"/>
            <p:cNvPicPr>
              <a:picLocks noChangeAspect="1" noChangeArrowheads="1"/>
            </p:cNvPicPr>
            <p:nvPr/>
          </p:nvPicPr>
          <p:blipFill>
            <a:blip r:embed="rId4" cstate="print"/>
            <a:srcRect/>
            <a:stretch>
              <a:fillRect/>
            </a:stretch>
          </p:blipFill>
          <p:spPr bwMode="auto">
            <a:xfrm>
              <a:off x="5920490" y="-171400"/>
              <a:ext cx="3260022" cy="2448272"/>
            </a:xfrm>
            <a:prstGeom prst="rect">
              <a:avLst/>
            </a:prstGeom>
            <a:noFill/>
            <a:ln w="9525">
              <a:noFill/>
              <a:miter lim="800000"/>
              <a:headEnd/>
              <a:tailEnd/>
            </a:ln>
          </p:spPr>
        </p:pic>
        <p:sp>
          <p:nvSpPr>
            <p:cNvPr id="12" name="11 Rectángulo"/>
            <p:cNvSpPr/>
            <p:nvPr/>
          </p:nvSpPr>
          <p:spPr bwMode="auto">
            <a:xfrm>
              <a:off x="0" y="1916832"/>
              <a:ext cx="2843808"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s-CO" sz="1100" dirty="0" smtClean="0">
                  <a:solidFill>
                    <a:schemeClr val="tx1"/>
                  </a:solidFill>
                </a:rPr>
                <a:t>AV: </a:t>
              </a:r>
              <a:r>
                <a:rPr lang="es-CO" sz="1100" dirty="0" err="1" smtClean="0">
                  <a:solidFill>
                    <a:schemeClr val="tx1"/>
                  </a:solidFill>
                </a:rPr>
                <a:t>Marlina</a:t>
              </a:r>
              <a:r>
                <a:rPr lang="es-CO" sz="1100" dirty="0" smtClean="0">
                  <a:solidFill>
                    <a:schemeClr val="tx1"/>
                  </a:solidFill>
                </a:rPr>
                <a:t> - </a:t>
              </a:r>
              <a:r>
                <a:rPr lang="es-MX" sz="1100" dirty="0" smtClean="0">
                  <a:solidFill>
                    <a:schemeClr val="tx1"/>
                  </a:solidFill>
                </a:rPr>
                <a:t>zonas bajas del borde costero en La Boquilla</a:t>
              </a:r>
              <a:endParaRPr lang="es-CO" sz="1100" dirty="0" smtClean="0">
                <a:solidFill>
                  <a:schemeClr val="tx1"/>
                </a:solidFill>
              </a:endParaRPr>
            </a:p>
          </p:txBody>
        </p:sp>
        <p:sp>
          <p:nvSpPr>
            <p:cNvPr id="14" name="13 Rectángulo"/>
            <p:cNvSpPr/>
            <p:nvPr/>
          </p:nvSpPr>
          <p:spPr bwMode="auto">
            <a:xfrm>
              <a:off x="5904656" y="2132856"/>
              <a:ext cx="3275856" cy="12961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s-MX" sz="1100" dirty="0" smtClean="0">
                  <a:solidFill>
                    <a:schemeClr val="tx1"/>
                  </a:solidFill>
                </a:rPr>
                <a:t>MV: Zona industrial de </a:t>
              </a:r>
              <a:r>
                <a:rPr lang="es-MX" sz="1100" dirty="0" err="1" smtClean="0">
                  <a:solidFill>
                    <a:schemeClr val="tx1"/>
                  </a:solidFill>
                </a:rPr>
                <a:t>Mamonal</a:t>
              </a:r>
              <a:r>
                <a:rPr lang="es-MX" sz="1100" dirty="0" smtClean="0">
                  <a:solidFill>
                    <a:schemeClr val="tx1"/>
                  </a:solidFill>
                </a:rPr>
                <a:t>, el barrio de Manga y complejo portuario.</a:t>
              </a:r>
            </a:p>
            <a:p>
              <a:endParaRPr lang="es-ES" sz="1100" dirty="0" smtClean="0">
                <a:solidFill>
                  <a:schemeClr val="tx1"/>
                </a:solidFill>
              </a:endParaRPr>
            </a:p>
            <a:p>
              <a:r>
                <a:rPr lang="es-ES" sz="1100" dirty="0" smtClean="0">
                  <a:solidFill>
                    <a:schemeClr val="tx1"/>
                  </a:solidFill>
                </a:rPr>
                <a:t>Aumento de riesgos en población (91880 personas) </a:t>
              </a:r>
              <a:endParaRPr lang="es-CO" sz="1100" dirty="0" smtClean="0">
                <a:solidFill>
                  <a:schemeClr val="tx1"/>
                </a:solidFill>
              </a:endParaRPr>
            </a:p>
            <a:p>
              <a:r>
                <a:rPr lang="es-MX" sz="1100" dirty="0" smtClean="0">
                  <a:solidFill>
                    <a:schemeClr val="tx1"/>
                  </a:solidFill>
                </a:rPr>
                <a:t>El impacto económico: &gt; $200.000 millones en pérdidas (2005). </a:t>
              </a:r>
            </a:p>
            <a:p>
              <a:endParaRPr lang="es-CO" sz="1100" dirty="0" smtClean="0">
                <a:solidFill>
                  <a:schemeClr val="tx1"/>
                </a:solidFill>
              </a:endParaRPr>
            </a:p>
          </p:txBody>
        </p:sp>
        <p:cxnSp>
          <p:nvCxnSpPr>
            <p:cNvPr id="17" name="16 Conector recto de flecha"/>
            <p:cNvCxnSpPr>
              <a:stCxn id="12" idx="2"/>
            </p:cNvCxnSpPr>
            <p:nvPr/>
          </p:nvCxnSpPr>
          <p:spPr bwMode="auto">
            <a:xfrm rot="16200000" flipH="1">
              <a:off x="1484784" y="2358008"/>
              <a:ext cx="648072" cy="773832"/>
            </a:xfrm>
            <a:prstGeom prst="straightConnector1">
              <a:avLst/>
            </a:prstGeom>
            <a:ln>
              <a:solidFill>
                <a:schemeClr val="bg1"/>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20" name="19 Conector recto de flecha"/>
            <p:cNvCxnSpPr/>
            <p:nvPr/>
          </p:nvCxnSpPr>
          <p:spPr bwMode="auto">
            <a:xfrm rot="10800000">
              <a:off x="4860032" y="4725144"/>
              <a:ext cx="1152128" cy="648072"/>
            </a:xfrm>
            <a:prstGeom prst="straightConnector1">
              <a:avLst/>
            </a:prstGeom>
            <a:ln>
              <a:solidFill>
                <a:schemeClr val="bg1"/>
              </a:solidFill>
              <a:headEnd type="none" w="med" len="med"/>
              <a:tailEnd type="arrow"/>
            </a:ln>
          </p:spPr>
          <p:style>
            <a:lnRef idx="2">
              <a:schemeClr val="dk1"/>
            </a:lnRef>
            <a:fillRef idx="0">
              <a:schemeClr val="dk1"/>
            </a:fillRef>
            <a:effectRef idx="1">
              <a:schemeClr val="dk1"/>
            </a:effectRef>
            <a:fontRef idx="minor">
              <a:schemeClr val="tx1"/>
            </a:fontRef>
          </p:style>
        </p:cxnSp>
        <p:pic>
          <p:nvPicPr>
            <p:cNvPr id="2" name="Picture 2"/>
            <p:cNvPicPr>
              <a:picLocks noChangeAspect="1" noChangeArrowheads="1"/>
            </p:cNvPicPr>
            <p:nvPr/>
          </p:nvPicPr>
          <p:blipFill>
            <a:blip r:embed="rId5" cstate="print"/>
            <a:srcRect/>
            <a:stretch>
              <a:fillRect/>
            </a:stretch>
          </p:blipFill>
          <p:spPr bwMode="auto">
            <a:xfrm>
              <a:off x="0" y="-106182"/>
              <a:ext cx="2843808" cy="2096744"/>
            </a:xfrm>
            <a:prstGeom prst="rect">
              <a:avLst/>
            </a:prstGeom>
            <a:noFill/>
            <a:ln w="9525">
              <a:noFill/>
              <a:miter lim="800000"/>
              <a:headEnd/>
              <a:tailEnd/>
            </a:ln>
          </p:spPr>
        </p:pic>
        <p:pic>
          <p:nvPicPr>
            <p:cNvPr id="3" name="Picture 3"/>
            <p:cNvPicPr>
              <a:picLocks noChangeAspect="1" noChangeArrowheads="1"/>
            </p:cNvPicPr>
            <p:nvPr/>
          </p:nvPicPr>
          <p:blipFill>
            <a:blip r:embed="rId6" cstate="print"/>
            <a:srcRect/>
            <a:stretch>
              <a:fillRect/>
            </a:stretch>
          </p:blipFill>
          <p:spPr bwMode="auto">
            <a:xfrm>
              <a:off x="5904656" y="3429000"/>
              <a:ext cx="3275856" cy="2480778"/>
            </a:xfrm>
            <a:prstGeom prst="rect">
              <a:avLst/>
            </a:prstGeom>
            <a:noFill/>
            <a:ln w="9525">
              <a:noFill/>
              <a:miter lim="800000"/>
              <a:headEnd/>
              <a:tailEnd/>
            </a:ln>
          </p:spPr>
        </p:pic>
        <p:cxnSp>
          <p:nvCxnSpPr>
            <p:cNvPr id="40" name="39 Conector recto de flecha"/>
            <p:cNvCxnSpPr/>
            <p:nvPr/>
          </p:nvCxnSpPr>
          <p:spPr bwMode="auto">
            <a:xfrm rot="5400000">
              <a:off x="3707904" y="2996952"/>
              <a:ext cx="2736304" cy="576064"/>
            </a:xfrm>
            <a:prstGeom prst="straightConnector1">
              <a:avLst/>
            </a:prstGeom>
            <a:ln>
              <a:solidFill>
                <a:schemeClr val="bg1"/>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44" name="43 Conector recto"/>
            <p:cNvCxnSpPr/>
            <p:nvPr/>
          </p:nvCxnSpPr>
          <p:spPr bwMode="auto">
            <a:xfrm>
              <a:off x="5364088" y="1916832"/>
              <a:ext cx="648072" cy="0"/>
            </a:xfrm>
            <a:prstGeom prst="line">
              <a:avLst/>
            </a:prstGeom>
            <a:ln>
              <a:solidFill>
                <a:schemeClr val="bg1"/>
              </a:solidFill>
              <a:headEnd type="none" w="med" len="med"/>
              <a:tailEnd type="none" w="med" len="med"/>
            </a:ln>
          </p:spPr>
          <p:style>
            <a:lnRef idx="2">
              <a:schemeClr val="dk1"/>
            </a:lnRef>
            <a:fillRef idx="0">
              <a:schemeClr val="dk1"/>
            </a:fillRef>
            <a:effectRef idx="1">
              <a:schemeClr val="dk1"/>
            </a:effectRef>
            <a:fontRef idx="minor">
              <a:schemeClr val="tx1"/>
            </a:fontRef>
          </p:style>
        </p:cxnSp>
        <p:pic>
          <p:nvPicPr>
            <p:cNvPr id="4" name="Picture 4" descr="G:\CDKN\FOTOS\Reconocimiento\I.TierraBomba-30sep\TierraBomba\DSC04972.JPG"/>
            <p:cNvPicPr>
              <a:picLocks noChangeAspect="1" noChangeArrowheads="1"/>
            </p:cNvPicPr>
            <p:nvPr/>
          </p:nvPicPr>
          <p:blipFill>
            <a:blip r:embed="rId7" cstate="print"/>
            <a:srcRect/>
            <a:stretch>
              <a:fillRect/>
            </a:stretch>
          </p:blipFill>
          <p:spPr bwMode="auto">
            <a:xfrm>
              <a:off x="0" y="4841776"/>
              <a:ext cx="2688299" cy="2016224"/>
            </a:xfrm>
            <a:prstGeom prst="rect">
              <a:avLst/>
            </a:prstGeom>
            <a:noFill/>
          </p:spPr>
        </p:pic>
        <p:sp>
          <p:nvSpPr>
            <p:cNvPr id="50" name="49 Rectángulo"/>
            <p:cNvSpPr/>
            <p:nvPr/>
          </p:nvSpPr>
          <p:spPr bwMode="auto">
            <a:xfrm>
              <a:off x="0" y="4492199"/>
              <a:ext cx="2699792"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s-CO" sz="1100" dirty="0" smtClean="0">
                  <a:solidFill>
                    <a:schemeClr val="tx1"/>
                  </a:solidFill>
                </a:rPr>
                <a:t>AV: Tierra Bomba, </a:t>
              </a:r>
              <a:r>
                <a:rPr lang="es-CO" sz="1100" dirty="0" err="1" smtClean="0">
                  <a:solidFill>
                    <a:schemeClr val="tx1"/>
                  </a:solidFill>
                </a:rPr>
                <a:t>Bocachica</a:t>
              </a:r>
              <a:r>
                <a:rPr lang="es-CO" sz="1100" dirty="0" smtClean="0">
                  <a:solidFill>
                    <a:schemeClr val="tx1"/>
                  </a:solidFill>
                </a:rPr>
                <a:t>, Caño del Oro, Punta Arenas: incremento de </a:t>
              </a:r>
              <a:r>
                <a:rPr lang="es-CO" sz="1100" dirty="0" err="1" smtClean="0">
                  <a:solidFill>
                    <a:schemeClr val="tx1"/>
                  </a:solidFill>
                </a:rPr>
                <a:t>erosiòn</a:t>
              </a:r>
              <a:r>
                <a:rPr lang="es-CO" sz="1100" dirty="0" smtClean="0">
                  <a:solidFill>
                    <a:schemeClr val="tx1"/>
                  </a:solidFill>
                </a:rPr>
                <a:t> costera</a:t>
              </a:r>
            </a:p>
          </p:txBody>
        </p:sp>
        <p:sp>
          <p:nvSpPr>
            <p:cNvPr id="51" name="Text Box 8"/>
            <p:cNvSpPr txBox="1">
              <a:spLocks noChangeArrowheads="1"/>
            </p:cNvSpPr>
            <p:nvPr/>
          </p:nvSpPr>
          <p:spPr bwMode="auto">
            <a:xfrm>
              <a:off x="2987824" y="-158775"/>
              <a:ext cx="2808312" cy="707886"/>
            </a:xfrm>
            <a:prstGeom prst="rect">
              <a:avLst/>
            </a:prstGeom>
            <a:noFill/>
            <a:ln w="9525">
              <a:noFill/>
              <a:miter lim="800000"/>
              <a:headEnd/>
              <a:tailEnd/>
            </a:ln>
          </p:spPr>
          <p:txBody>
            <a:bodyPr wrap="square">
              <a:spAutoFit/>
            </a:bodyPr>
            <a:lstStyle/>
            <a:p>
              <a:pPr algn="ctr">
                <a:spcBef>
                  <a:spcPct val="50000"/>
                </a:spcBef>
              </a:pPr>
              <a:r>
                <a:rPr lang="es-ES" sz="2000" b="1" dirty="0">
                  <a:solidFill>
                    <a:schemeClr val="bg1"/>
                  </a:solidFill>
                  <a:latin typeface="Arial" pitchFamily="34" charset="0"/>
                </a:rPr>
                <a:t>Riesgo actual + </a:t>
              </a:r>
              <a:r>
                <a:rPr lang="es-ES" sz="2000" b="1" dirty="0" smtClean="0">
                  <a:solidFill>
                    <a:schemeClr val="bg1"/>
                  </a:solidFill>
                  <a:latin typeface="Arial" pitchFamily="34" charset="0"/>
                </a:rPr>
                <a:t>ANM: áreas criticas</a:t>
              </a:r>
              <a:endParaRPr lang="es-ES" sz="2000" b="1" dirty="0">
                <a:solidFill>
                  <a:schemeClr val="bg1"/>
                </a:solidFill>
                <a:latin typeface="Arial" pitchFamily="34" charset="0"/>
              </a:endParaRPr>
            </a:p>
          </p:txBody>
        </p:sp>
        <p:pic>
          <p:nvPicPr>
            <p:cNvPr id="52" name="51 Imagen"/>
            <p:cNvPicPr/>
            <p:nvPr/>
          </p:nvPicPr>
          <p:blipFill>
            <a:blip r:embed="rId8" cstate="print"/>
            <a:stretch>
              <a:fillRect/>
            </a:stretch>
          </p:blipFill>
          <p:spPr>
            <a:xfrm>
              <a:off x="3419872" y="836712"/>
              <a:ext cx="1728192" cy="1368152"/>
            </a:xfrm>
            <a:prstGeom prst="rect">
              <a:avLst/>
            </a:prstGeom>
          </p:spPr>
        </p:pic>
        <p:cxnSp>
          <p:nvCxnSpPr>
            <p:cNvPr id="53" name="52 Conector recto de flecha"/>
            <p:cNvCxnSpPr/>
            <p:nvPr/>
          </p:nvCxnSpPr>
          <p:spPr bwMode="auto">
            <a:xfrm rot="5400000">
              <a:off x="2843808" y="2132856"/>
              <a:ext cx="1728192" cy="1728192"/>
            </a:xfrm>
            <a:prstGeom prst="straightConnector1">
              <a:avLst/>
            </a:prstGeom>
            <a:ln>
              <a:solidFill>
                <a:schemeClr val="bg1"/>
              </a:solidFill>
              <a:headEnd type="none" w="med" len="med"/>
              <a:tailEnd type="arrow"/>
            </a:ln>
          </p:spPr>
          <p:style>
            <a:lnRef idx="2">
              <a:schemeClr val="dk1"/>
            </a:lnRef>
            <a:fillRef idx="0">
              <a:schemeClr val="dk1"/>
            </a:fillRef>
            <a:effectRef idx="1">
              <a:schemeClr val="dk1"/>
            </a:effectRef>
            <a:fontRef idx="minor">
              <a:schemeClr val="tx1"/>
            </a:fontRef>
          </p:style>
        </p:cxnSp>
        <p:sp>
          <p:nvSpPr>
            <p:cNvPr id="57" name="56 CuadroTexto"/>
            <p:cNvSpPr txBox="1"/>
            <p:nvPr/>
          </p:nvSpPr>
          <p:spPr>
            <a:xfrm>
              <a:off x="4067944" y="836712"/>
              <a:ext cx="1440160" cy="246221"/>
            </a:xfrm>
            <a:prstGeom prst="rect">
              <a:avLst/>
            </a:prstGeom>
            <a:noFill/>
          </p:spPr>
          <p:txBody>
            <a:bodyPr wrap="square" rtlCol="0">
              <a:spAutoFit/>
            </a:bodyPr>
            <a:lstStyle/>
            <a:p>
              <a:r>
                <a:rPr lang="es-CO" sz="1000" b="1" dirty="0" smtClean="0">
                  <a:solidFill>
                    <a:schemeClr val="tx1"/>
                  </a:solidFill>
                </a:rPr>
                <a:t>San Francisco</a:t>
              </a:r>
              <a:endParaRPr lang="es-CO" sz="1000" b="1" dirty="0">
                <a:solidFill>
                  <a:schemeClr val="tx1"/>
                </a:solidFill>
              </a:endParaRPr>
            </a:p>
          </p:txBody>
        </p:sp>
      </p:gr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13148" y="1268760"/>
            <a:ext cx="7416824" cy="954107"/>
          </a:xfrm>
          <a:prstGeom prst="rect">
            <a:avLst/>
          </a:prstGeom>
          <a:noFill/>
        </p:spPr>
        <p:txBody>
          <a:bodyPr wrap="square" rtlCol="0">
            <a:spAutoFit/>
          </a:bodyPr>
          <a:lstStyle/>
          <a:p>
            <a:pPr algn="ctr"/>
            <a:r>
              <a:rPr lang="es-CO" sz="2800" b="1" dirty="0" smtClean="0">
                <a:solidFill>
                  <a:srgbClr val="FF6600"/>
                </a:solidFill>
              </a:rPr>
              <a:t>¿ Quién asume las pérdidas económicas de los impactos oceano-climá ?</a:t>
            </a:r>
            <a:endParaRPr lang="es-MX" sz="2800" b="1" dirty="0">
              <a:solidFill>
                <a:srgbClr val="FF6600"/>
              </a:solidFill>
            </a:endParaRPr>
          </a:p>
        </p:txBody>
      </p:sp>
      <p:sp>
        <p:nvSpPr>
          <p:cNvPr id="4" name="3 Rectángulo"/>
          <p:cNvSpPr/>
          <p:nvPr/>
        </p:nvSpPr>
        <p:spPr>
          <a:xfrm>
            <a:off x="755576" y="2636912"/>
            <a:ext cx="4536504" cy="923330"/>
          </a:xfrm>
          <a:prstGeom prst="rect">
            <a:avLst/>
          </a:prstGeom>
        </p:spPr>
        <p:txBody>
          <a:bodyPr wrap="square">
            <a:spAutoFit/>
          </a:bodyPr>
          <a:lstStyle/>
          <a:p>
            <a:pPr>
              <a:buClr>
                <a:srgbClr val="000000"/>
              </a:buClr>
              <a:buSzPct val="100000"/>
            </a:pPr>
            <a:r>
              <a:rPr lang="es-CO" b="1" dirty="0">
                <a:solidFill>
                  <a:srgbClr val="002060"/>
                </a:solidFill>
                <a:cs typeface="Lucida Sans Unicode" charset="0"/>
              </a:rPr>
              <a:t>Población</a:t>
            </a:r>
            <a:r>
              <a:rPr lang="es-CO" dirty="0">
                <a:solidFill>
                  <a:srgbClr val="002060"/>
                </a:solidFill>
                <a:cs typeface="Lucida Sans Unicode" charset="0"/>
              </a:rPr>
              <a:t>: pagan a través de pérdidas directas e impactos económicos a largo plazo</a:t>
            </a:r>
            <a:endParaRPr lang="es-MX" dirty="0">
              <a:solidFill>
                <a:srgbClr val="002060"/>
              </a:solidFill>
              <a:cs typeface="Lucida Sans Unicode" charset="0"/>
            </a:endParaRPr>
          </a:p>
        </p:txBody>
      </p:sp>
      <p:sp>
        <p:nvSpPr>
          <p:cNvPr id="6" name="5 Rectángulo"/>
          <p:cNvSpPr/>
          <p:nvPr/>
        </p:nvSpPr>
        <p:spPr>
          <a:xfrm>
            <a:off x="755576" y="3717031"/>
            <a:ext cx="4536504" cy="646331"/>
          </a:xfrm>
          <a:prstGeom prst="rect">
            <a:avLst/>
          </a:prstGeom>
        </p:spPr>
        <p:txBody>
          <a:bodyPr wrap="square">
            <a:spAutoFit/>
          </a:bodyPr>
          <a:lstStyle/>
          <a:p>
            <a:pPr>
              <a:buClr>
                <a:srgbClr val="000000"/>
              </a:buClr>
              <a:buSzPct val="100000"/>
            </a:pPr>
            <a:r>
              <a:rPr lang="es-CO" b="1" dirty="0" smtClean="0">
                <a:solidFill>
                  <a:srgbClr val="002060"/>
                </a:solidFill>
                <a:cs typeface="Lucida Sans Unicode" charset="0"/>
              </a:rPr>
              <a:t>Gobiernos</a:t>
            </a:r>
            <a:r>
              <a:rPr lang="es-CO" dirty="0" smtClean="0">
                <a:solidFill>
                  <a:srgbClr val="002060"/>
                </a:solidFill>
                <a:cs typeface="Lucida Sans Unicode" charset="0"/>
              </a:rPr>
              <a:t>: reorientan fondos para asumir costos y gastos de recuperación</a:t>
            </a:r>
            <a:endParaRPr lang="es-MX" dirty="0">
              <a:solidFill>
                <a:srgbClr val="002060"/>
              </a:solidFill>
              <a:cs typeface="Lucida Sans Unicode" charset="0"/>
            </a:endParaRPr>
          </a:p>
        </p:txBody>
      </p:sp>
      <p:sp>
        <p:nvSpPr>
          <p:cNvPr id="7" name="6 Rectángulo"/>
          <p:cNvSpPr/>
          <p:nvPr/>
        </p:nvSpPr>
        <p:spPr>
          <a:xfrm>
            <a:off x="789675" y="5733256"/>
            <a:ext cx="4502405" cy="646331"/>
          </a:xfrm>
          <a:prstGeom prst="rect">
            <a:avLst/>
          </a:prstGeom>
        </p:spPr>
        <p:txBody>
          <a:bodyPr wrap="square">
            <a:spAutoFit/>
          </a:bodyPr>
          <a:lstStyle/>
          <a:p>
            <a:pPr>
              <a:buClr>
                <a:srgbClr val="000000"/>
              </a:buClr>
              <a:buSzPct val="100000"/>
            </a:pPr>
            <a:r>
              <a:rPr lang="es-CO" b="1" dirty="0" smtClean="0">
                <a:solidFill>
                  <a:srgbClr val="002060"/>
                </a:solidFill>
                <a:cs typeface="Lucida Sans Unicode" charset="0"/>
              </a:rPr>
              <a:t>Donantes/ cooperación</a:t>
            </a:r>
            <a:r>
              <a:rPr lang="es-CO" dirty="0" smtClean="0">
                <a:solidFill>
                  <a:srgbClr val="002060"/>
                </a:solidFill>
                <a:cs typeface="Lucida Sans Unicode" charset="0"/>
              </a:rPr>
              <a:t>, que dedican fondos para la recuperación.</a:t>
            </a:r>
          </a:p>
        </p:txBody>
      </p:sp>
      <p:sp>
        <p:nvSpPr>
          <p:cNvPr id="8" name="7 Rectángulo"/>
          <p:cNvSpPr/>
          <p:nvPr/>
        </p:nvSpPr>
        <p:spPr>
          <a:xfrm>
            <a:off x="789675" y="4696320"/>
            <a:ext cx="4646421" cy="646331"/>
          </a:xfrm>
          <a:prstGeom prst="rect">
            <a:avLst/>
          </a:prstGeom>
        </p:spPr>
        <p:txBody>
          <a:bodyPr wrap="square">
            <a:spAutoFit/>
          </a:bodyPr>
          <a:lstStyle/>
          <a:p>
            <a:pPr>
              <a:buClr>
                <a:srgbClr val="000000"/>
              </a:buClr>
              <a:buSzPct val="100000"/>
            </a:pPr>
            <a:r>
              <a:rPr lang="es-CO" b="1" dirty="0" smtClean="0">
                <a:solidFill>
                  <a:srgbClr val="002060"/>
                </a:solidFill>
                <a:cs typeface="Lucida Sans Unicode" charset="0"/>
              </a:rPr>
              <a:t>Instituciones financieras y empresas</a:t>
            </a:r>
            <a:r>
              <a:rPr lang="es-CO" dirty="0" smtClean="0">
                <a:solidFill>
                  <a:srgbClr val="002060"/>
                </a:solidFill>
                <a:cs typeface="Lucida Sans Unicode" charset="0"/>
              </a:rPr>
              <a:t>: restringen sus servicios, su producción.</a:t>
            </a:r>
          </a:p>
        </p:txBody>
      </p:sp>
      <p:pic>
        <p:nvPicPr>
          <p:cNvPr id="10" name="Picture 4" descr="Cartagena 114"/>
          <p:cNvPicPr preferRelativeResize="0">
            <a:picLocks noChangeArrowheads="1" noChangeShapeType="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2708920"/>
            <a:ext cx="3306146" cy="2743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27659" y="1052736"/>
            <a:ext cx="8345603" cy="1200329"/>
          </a:xfrm>
          <a:prstGeom prst="rect">
            <a:avLst/>
          </a:prstGeom>
        </p:spPr>
        <p:txBody>
          <a:bodyPr wrap="square">
            <a:spAutoFit/>
          </a:bodyPr>
          <a:lstStyle/>
          <a:p>
            <a:pPr algn="ctr"/>
            <a:r>
              <a:rPr lang="es-CO" sz="2400" b="1" dirty="0">
                <a:solidFill>
                  <a:srgbClr val="002060"/>
                </a:solidFill>
                <a:cs typeface="Lucida Sans Unicode" charset="0"/>
              </a:rPr>
              <a:t>La planificación de medidas para la prevención de riesgos climáticos ofrece un alto rendimiento sobre la inversión:</a:t>
            </a:r>
          </a:p>
        </p:txBody>
      </p:sp>
      <p:sp>
        <p:nvSpPr>
          <p:cNvPr id="5" name="4 Rectángulo"/>
          <p:cNvSpPr/>
          <p:nvPr/>
        </p:nvSpPr>
        <p:spPr>
          <a:xfrm>
            <a:off x="611560" y="2577678"/>
            <a:ext cx="3096344" cy="923330"/>
          </a:xfrm>
          <a:prstGeom prst="rect">
            <a:avLst/>
          </a:prstGeom>
          <a:solidFill>
            <a:srgbClr val="FF6600">
              <a:alpha val="68000"/>
            </a:srgbClr>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CO" dirty="0" smtClean="0">
                <a:solidFill>
                  <a:schemeClr val="tx1"/>
                </a:solidFill>
              </a:rPr>
              <a:t>1 dólar invertido en prevención de riesgos climáticos</a:t>
            </a:r>
            <a:endParaRPr lang="es-CO" dirty="0">
              <a:solidFill>
                <a:schemeClr val="tx1"/>
              </a:solidFill>
            </a:endParaRPr>
          </a:p>
        </p:txBody>
      </p:sp>
      <p:sp>
        <p:nvSpPr>
          <p:cNvPr id="6" name="5 Rectángulo"/>
          <p:cNvSpPr/>
          <p:nvPr/>
        </p:nvSpPr>
        <p:spPr>
          <a:xfrm>
            <a:off x="611560" y="5241974"/>
            <a:ext cx="3096344" cy="923330"/>
          </a:xfrm>
          <a:prstGeom prst="rect">
            <a:avLst/>
          </a:prstGeom>
          <a:solidFill>
            <a:srgbClr val="92D050"/>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dirty="0" smtClean="0">
                <a:solidFill>
                  <a:schemeClr val="tx1"/>
                </a:solidFill>
              </a:rPr>
              <a:t>7 dólares de ahorro en términos de pérdida económica</a:t>
            </a:r>
            <a:endParaRPr lang="es-CO" dirty="0">
              <a:solidFill>
                <a:schemeClr val="tx1"/>
              </a:solidFill>
            </a:endParaRPr>
          </a:p>
        </p:txBody>
      </p:sp>
      <p:sp>
        <p:nvSpPr>
          <p:cNvPr id="7" name="6 Flecha derecha"/>
          <p:cNvSpPr/>
          <p:nvPr/>
        </p:nvSpPr>
        <p:spPr bwMode="auto">
          <a:xfrm rot="5400000">
            <a:off x="1655676" y="3969060"/>
            <a:ext cx="936104" cy="43204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es-CO" sz="1800" b="0" i="0" u="none" strike="noStrike" cap="none" normalizeH="0" baseline="0" smtClean="0">
              <a:ln>
                <a:noFill/>
              </a:ln>
              <a:solidFill>
                <a:schemeClr val="bg1"/>
              </a:solidFill>
              <a:effectLst/>
              <a:latin typeface="Arial" charset="0"/>
              <a:cs typeface="Lucida Sans Unicode" charset="0"/>
            </a:endParaRPr>
          </a:p>
        </p:txBody>
      </p:sp>
      <p:pic>
        <p:nvPicPr>
          <p:cNvPr id="8" name="7 Imagen" descr="ctg_bol_emergencia_por_inundacion_1500_familias_3.jpg"/>
          <p:cNvPicPr>
            <a:picLocks noChangeAspect="1"/>
          </p:cNvPicPr>
          <p:nvPr/>
        </p:nvPicPr>
        <p:blipFill>
          <a:blip r:embed="rId2" cstate="print"/>
          <a:stretch>
            <a:fillRect/>
          </a:stretch>
        </p:blipFill>
        <p:spPr>
          <a:xfrm>
            <a:off x="4272295" y="2564904"/>
            <a:ext cx="4505205" cy="3378448"/>
          </a:xfrm>
          <a:prstGeom prst="rect">
            <a:avLst/>
          </a:prstGeom>
          <a:ln>
            <a:noFill/>
          </a:ln>
          <a:effectLst>
            <a:outerShdw blurRad="292100" dist="139700" dir="2700000" algn="tl" rotWithShape="0">
              <a:srgbClr val="333333">
                <a:alpha val="65000"/>
              </a:srgbClr>
            </a:outerShdw>
          </a:effectLst>
        </p:spPr>
      </p:pic>
      <p:sp>
        <p:nvSpPr>
          <p:cNvPr id="2" name="1 CuadroTexto"/>
          <p:cNvSpPr txBox="1"/>
          <p:nvPr/>
        </p:nvSpPr>
        <p:spPr>
          <a:xfrm>
            <a:off x="1331640" y="4643844"/>
            <a:ext cx="1656184" cy="369332"/>
          </a:xfrm>
          <a:prstGeom prst="rect">
            <a:avLst/>
          </a:prstGeom>
          <a:noFill/>
        </p:spPr>
        <p:txBody>
          <a:bodyPr wrap="square" rtlCol="0">
            <a:spAutoFit/>
          </a:bodyPr>
          <a:lstStyle/>
          <a:p>
            <a:r>
              <a:rPr lang="es-CO" dirty="0" smtClean="0">
                <a:solidFill>
                  <a:schemeClr val="tx1"/>
                </a:solidFill>
              </a:rPr>
              <a:t>Corresponde</a:t>
            </a:r>
            <a:endParaRPr lang="es-MX"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Título"/>
          <p:cNvSpPr>
            <a:spLocks noGrp="1"/>
          </p:cNvSpPr>
          <p:nvPr>
            <p:ph type="title"/>
          </p:nvPr>
        </p:nvSpPr>
        <p:spPr>
          <a:xfrm>
            <a:off x="395536" y="1065939"/>
            <a:ext cx="8289677" cy="850553"/>
          </a:xfrm>
        </p:spPr>
        <p:txBody>
          <a:bodyPr>
            <a:normAutofit fontScale="90000"/>
          </a:bodyPr>
          <a:lstStyle/>
          <a:p>
            <a:r>
              <a:rPr lang="es-CO" sz="3200" b="1" kern="1200" dirty="0" smtClean="0">
                <a:solidFill>
                  <a:srgbClr val="002060"/>
                </a:solidFill>
                <a:latin typeface="Arial" charset="0"/>
                <a:cs typeface="Lucida Sans Unicode" pitchFamily="34" charset="0"/>
              </a:rPr>
              <a:t>¿ Qué es adaptación al cambio climático</a:t>
            </a:r>
            <a:r>
              <a:rPr lang="es-CO" sz="3600" b="1" kern="1200" dirty="0" smtClean="0">
                <a:solidFill>
                  <a:srgbClr val="002060"/>
                </a:solidFill>
                <a:latin typeface="Arial" charset="0"/>
                <a:cs typeface="Lucida Sans Unicode" pitchFamily="34" charset="0"/>
              </a:rPr>
              <a:t>? </a:t>
            </a:r>
            <a:endParaRPr lang="es-MX" sz="3600" b="1" kern="1200" dirty="0" smtClean="0">
              <a:solidFill>
                <a:srgbClr val="002060"/>
              </a:solidFill>
              <a:latin typeface="Arial" charset="0"/>
              <a:cs typeface="Lucida Sans Unicode" pitchFamily="34" charset="0"/>
            </a:endParaRPr>
          </a:p>
        </p:txBody>
      </p:sp>
      <p:sp>
        <p:nvSpPr>
          <p:cNvPr id="43011" name="2 Rectángulo"/>
          <p:cNvSpPr>
            <a:spLocks noChangeArrowheads="1"/>
          </p:cNvSpPr>
          <p:nvPr/>
        </p:nvSpPr>
        <p:spPr bwMode="auto">
          <a:xfrm>
            <a:off x="539552" y="5939433"/>
            <a:ext cx="8158162" cy="369887"/>
          </a:xfrm>
          <a:prstGeom prst="rect">
            <a:avLst/>
          </a:prstGeom>
          <a:noFill/>
          <a:ln w="9525">
            <a:noFill/>
            <a:miter lim="800000"/>
            <a:headEnd/>
            <a:tailEnd/>
          </a:ln>
        </p:spPr>
        <p:txBody>
          <a:bodyPr>
            <a:spAutoFit/>
          </a:bodyPr>
          <a:lstStyle/>
          <a:p>
            <a:pPr algn="ctr">
              <a:buClr>
                <a:srgbClr val="000000"/>
              </a:buClr>
              <a:buSzPct val="100000"/>
              <a:buFont typeface="Arial" charset="0"/>
              <a:buNone/>
            </a:pPr>
            <a:r>
              <a:rPr lang="es-ES" b="1" dirty="0">
                <a:solidFill>
                  <a:srgbClr val="FF6600"/>
                </a:solidFill>
              </a:rPr>
              <a:t>Enfrentar, reducir y moderar los impactos en la zona costera por </a:t>
            </a:r>
            <a:r>
              <a:rPr lang="es-ES" b="1" dirty="0" smtClean="0">
                <a:solidFill>
                  <a:srgbClr val="FF6600"/>
                </a:solidFill>
              </a:rPr>
              <a:t>el Clima</a:t>
            </a:r>
            <a:endParaRPr lang="es-ES" b="1" dirty="0">
              <a:solidFill>
                <a:srgbClr val="FF6600"/>
              </a:solidFill>
            </a:endParaRPr>
          </a:p>
        </p:txBody>
      </p:sp>
      <p:sp>
        <p:nvSpPr>
          <p:cNvPr id="4" name="3 Rectángulo"/>
          <p:cNvSpPr/>
          <p:nvPr/>
        </p:nvSpPr>
        <p:spPr>
          <a:xfrm>
            <a:off x="6012160" y="2356995"/>
            <a:ext cx="2520280" cy="3077766"/>
          </a:xfrm>
          <a:prstGeom prst="rect">
            <a:avLst/>
          </a:prstGeom>
          <a:solidFill>
            <a:srgbClr val="FFEDC9"/>
          </a:solidFill>
        </p:spPr>
        <p:txBody>
          <a:bodyPr wrap="square">
            <a:spAutoFit/>
          </a:bodyPr>
          <a:lstStyle/>
          <a:p>
            <a:pPr>
              <a:buClr>
                <a:srgbClr val="000000"/>
              </a:buClr>
              <a:buSzPct val="100000"/>
              <a:buFont typeface="Arial" charset="0"/>
              <a:buNone/>
              <a:defRPr/>
            </a:pPr>
            <a:r>
              <a:rPr lang="es-ES" sz="1600" b="1" u="sng" dirty="0">
                <a:solidFill>
                  <a:schemeClr val="tx1"/>
                </a:solidFill>
                <a:latin typeface="+mj-lt"/>
                <a:ea typeface="Lucida Sans Unicode" pitchFamily="34" charset="0"/>
              </a:rPr>
              <a:t>ADAPTACIÓN </a:t>
            </a:r>
          </a:p>
          <a:p>
            <a:pPr>
              <a:buClr>
                <a:srgbClr val="000000"/>
              </a:buClr>
              <a:buSzPct val="100000"/>
              <a:buFont typeface="Arial" charset="0"/>
              <a:buNone/>
              <a:defRPr/>
            </a:pPr>
            <a:endParaRPr lang="es-ES" sz="1600" b="1" dirty="0">
              <a:solidFill>
                <a:schemeClr val="tx1"/>
              </a:solidFill>
              <a:latin typeface="+mj-lt"/>
              <a:ea typeface="Lucida Sans Unicode" pitchFamily="34" charset="0"/>
            </a:endParaRPr>
          </a:p>
          <a:p>
            <a:pPr algn="just">
              <a:buClr>
                <a:srgbClr val="000000"/>
              </a:buClr>
              <a:buSzPct val="100000"/>
              <a:buFont typeface="Arial" charset="0"/>
              <a:buNone/>
              <a:defRPr/>
            </a:pPr>
            <a:r>
              <a:rPr lang="es-ES" sz="1600" i="1" dirty="0">
                <a:solidFill>
                  <a:schemeClr val="tx1"/>
                </a:solidFill>
                <a:latin typeface="+mj-lt"/>
                <a:ea typeface="Lucida Sans Unicode" pitchFamily="34" charset="0"/>
              </a:rPr>
              <a:t>Ajuste en los sistemas naturales o humanos en respuesta a los estímulos climáticos reales o esperados, o sus efectos, lo que modera el daño o aprovecha las oportunidades beneficiosas.</a:t>
            </a:r>
          </a:p>
          <a:p>
            <a:pPr>
              <a:buClr>
                <a:srgbClr val="000000"/>
              </a:buClr>
              <a:buSzPct val="100000"/>
              <a:buFont typeface="Arial" charset="0"/>
              <a:buNone/>
              <a:defRPr/>
            </a:pPr>
            <a:endParaRPr lang="es-MX" b="1" dirty="0">
              <a:solidFill>
                <a:srgbClr val="7030A0"/>
              </a:solidFill>
              <a:ea typeface="Lucida Sans Unicode" pitchFamily="34" charset="0"/>
            </a:endParaRPr>
          </a:p>
        </p:txBody>
      </p:sp>
      <p:pic>
        <p:nvPicPr>
          <p:cNvPr id="7" name="6 Imagen" descr="DSC04992.JPG"/>
          <p:cNvPicPr>
            <a:picLocks noChangeAspect="1"/>
          </p:cNvPicPr>
          <p:nvPr/>
        </p:nvPicPr>
        <p:blipFill>
          <a:blip r:embed="rId2" cstate="print"/>
          <a:stretch>
            <a:fillRect/>
          </a:stretch>
        </p:blipFill>
        <p:spPr>
          <a:xfrm>
            <a:off x="1043608" y="2132856"/>
            <a:ext cx="4714908" cy="353618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a:off x="5724128" y="3933056"/>
            <a:ext cx="2464576" cy="1643050"/>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428596" y="1446678"/>
            <a:ext cx="5007500" cy="3696812"/>
          </a:xfrm>
          <a:prstGeom prst="rect">
            <a:avLst/>
          </a:prstGeom>
          <a:noFill/>
          <a:ln w="9525">
            <a:noFill/>
            <a:miter lim="800000"/>
            <a:headEnd/>
            <a:tailEnd/>
          </a:ln>
          <a:effectLst/>
        </p:spPr>
      </p:pic>
      <p:sp>
        <p:nvSpPr>
          <p:cNvPr id="4" name="3 Flecha derecha"/>
          <p:cNvSpPr/>
          <p:nvPr/>
        </p:nvSpPr>
        <p:spPr bwMode="auto">
          <a:xfrm>
            <a:off x="5364088" y="3140968"/>
            <a:ext cx="641232" cy="504056"/>
          </a:xfrm>
          <a:prstGeom prst="rightArrow">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es-ES" sz="1800" b="0" i="0" u="none" strike="noStrike" cap="none" normalizeH="0" baseline="0" smtClean="0">
              <a:ln>
                <a:noFill/>
              </a:ln>
              <a:solidFill>
                <a:schemeClr val="bg1"/>
              </a:solidFill>
              <a:effectLst/>
              <a:latin typeface="Arial" charset="0"/>
              <a:cs typeface="Lucida Sans Unicode" charset="0"/>
            </a:endParaRPr>
          </a:p>
        </p:txBody>
      </p:sp>
      <p:sp>
        <p:nvSpPr>
          <p:cNvPr id="6" name="5 Explosión 1"/>
          <p:cNvSpPr/>
          <p:nvPr/>
        </p:nvSpPr>
        <p:spPr bwMode="auto">
          <a:xfrm rot="21360358">
            <a:off x="5815143" y="1593810"/>
            <a:ext cx="3231730" cy="2901590"/>
          </a:xfrm>
          <a:prstGeom prst="irregularSeal1">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es-ES" sz="1600" b="1" i="0" u="none" strike="noStrike" cap="none" normalizeH="0" baseline="0" dirty="0" smtClean="0">
              <a:ln>
                <a:noFill/>
              </a:ln>
              <a:solidFill>
                <a:schemeClr val="tx1"/>
              </a:solidFill>
              <a:effectLst/>
              <a:latin typeface="Arial" charset="0"/>
              <a:cs typeface="Lucida Sans Unicode" charset="0"/>
            </a:endParaRPr>
          </a:p>
        </p:txBody>
      </p:sp>
      <p:sp>
        <p:nvSpPr>
          <p:cNvPr id="7" name="6 Rectángulo"/>
          <p:cNvSpPr/>
          <p:nvPr/>
        </p:nvSpPr>
        <p:spPr>
          <a:xfrm>
            <a:off x="323528" y="980728"/>
            <a:ext cx="4267643" cy="584775"/>
          </a:xfrm>
          <a:prstGeom prst="rect">
            <a:avLst/>
          </a:prstGeom>
        </p:spPr>
        <p:txBody>
          <a:bodyPr wrap="none">
            <a:spAutoFit/>
          </a:bodyPr>
          <a:lstStyle/>
          <a:p>
            <a:r>
              <a:rPr lang="es-CO" sz="3200" b="1" dirty="0" smtClean="0">
                <a:solidFill>
                  <a:srgbClr val="FF6600"/>
                </a:solidFill>
                <a:latin typeface="Calibri" pitchFamily="34" charset="0"/>
              </a:rPr>
              <a:t>El clima esta cambiando</a:t>
            </a:r>
            <a:endParaRPr lang="es-ES" sz="3200" dirty="0">
              <a:solidFill>
                <a:srgbClr val="FF6600"/>
              </a:solidFill>
            </a:endParaRPr>
          </a:p>
        </p:txBody>
      </p:sp>
      <p:sp>
        <p:nvSpPr>
          <p:cNvPr id="8" name="7 CuadroTexto"/>
          <p:cNvSpPr txBox="1"/>
          <p:nvPr/>
        </p:nvSpPr>
        <p:spPr>
          <a:xfrm>
            <a:off x="6500826" y="2348880"/>
            <a:ext cx="2143140" cy="1200329"/>
          </a:xfrm>
          <a:prstGeom prst="rect">
            <a:avLst/>
          </a:prstGeom>
          <a:noFill/>
        </p:spPr>
        <p:txBody>
          <a:bodyPr wrap="square" rtlCol="0">
            <a:spAutoFit/>
          </a:bodyPr>
          <a:lstStyle/>
          <a:p>
            <a:r>
              <a:rPr lang="es-CO" b="1" dirty="0" smtClean="0">
                <a:solidFill>
                  <a:schemeClr val="tx1"/>
                </a:solidFill>
                <a:cs typeface="Lucida Sans Unicode" charset="0"/>
              </a:rPr>
              <a:t>Cambios climáticos más intensos y con mayor frecuencia</a:t>
            </a:r>
            <a:endParaRPr lang="es-ES" dirty="0"/>
          </a:p>
        </p:txBody>
      </p:sp>
      <p:sp>
        <p:nvSpPr>
          <p:cNvPr id="10" name="9 CuadroTexto"/>
          <p:cNvSpPr txBox="1"/>
          <p:nvPr/>
        </p:nvSpPr>
        <p:spPr>
          <a:xfrm>
            <a:off x="285720" y="5072074"/>
            <a:ext cx="6048672" cy="1200329"/>
          </a:xfrm>
          <a:prstGeom prst="rect">
            <a:avLst/>
          </a:prstGeom>
          <a:noFill/>
        </p:spPr>
        <p:txBody>
          <a:bodyPr wrap="square" rtlCol="0">
            <a:spAutoFit/>
          </a:bodyPr>
          <a:lstStyle/>
          <a:p>
            <a:r>
              <a:rPr lang="es-CO" b="1" dirty="0" smtClean="0">
                <a:solidFill>
                  <a:schemeClr val="tx1"/>
                </a:solidFill>
              </a:rPr>
              <a:t>NECESIDAD DE:</a:t>
            </a:r>
          </a:p>
          <a:p>
            <a:endParaRPr lang="es-CO" b="1" dirty="0" smtClean="0">
              <a:solidFill>
                <a:schemeClr val="tx1"/>
              </a:solidFill>
            </a:endParaRPr>
          </a:p>
          <a:p>
            <a:pPr>
              <a:buFontTx/>
              <a:buChar char="-"/>
            </a:pPr>
            <a:r>
              <a:rPr lang="es-CO" b="1" dirty="0" smtClean="0">
                <a:solidFill>
                  <a:schemeClr val="tx1"/>
                </a:solidFill>
              </a:rPr>
              <a:t> ADAPTACION AL CLIMA </a:t>
            </a:r>
          </a:p>
          <a:p>
            <a:pPr>
              <a:buFontTx/>
              <a:buChar char="-"/>
            </a:pPr>
            <a:r>
              <a:rPr lang="es-CO" b="1" dirty="0" smtClean="0">
                <a:solidFill>
                  <a:schemeClr val="tx1"/>
                </a:solidFill>
              </a:rPr>
              <a:t> REDUCCION DE VULNERABILIDAD</a:t>
            </a:r>
            <a:endParaRPr lang="es-CO" b="1" dirty="0">
              <a:solidFill>
                <a:schemeClr val="tx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5" name="Picture 5" descr="Facing_Up_To_Rising_Sea_Levels_Página_06"/>
          <p:cNvPicPr>
            <a:picLocks noChangeAspect="1" noChangeArrowheads="1"/>
          </p:cNvPicPr>
          <p:nvPr/>
        </p:nvPicPr>
        <p:blipFill>
          <a:blip r:embed="rId2" cstate="print">
            <a:extLst>
              <a:ext uri="{28A0092B-C50C-407E-A947-70E740481C1C}">
                <a14:useLocalDpi xmlns:a14="http://schemas.microsoft.com/office/drawing/2010/main" val="0"/>
              </a:ext>
            </a:extLst>
          </a:blip>
          <a:srcRect l="2083" t="22906" r="51556" b="65456"/>
          <a:stretch>
            <a:fillRect/>
          </a:stretch>
        </p:blipFill>
        <p:spPr bwMode="auto">
          <a:xfrm>
            <a:off x="51650" y="1164102"/>
            <a:ext cx="9144000" cy="1727200"/>
          </a:xfrm>
          <a:prstGeom prst="rect">
            <a:avLst/>
          </a:prstGeom>
          <a:noFill/>
          <a:extLst>
            <a:ext uri="{909E8E84-426E-40dd-AFC4-6F175D3DCCD1}">
              <a14:hiddenFill xmlns:a14="http://schemas.microsoft.com/office/drawing/2010/main">
                <a:solidFill>
                  <a:srgbClr val="FFFFFF"/>
                </a:solidFill>
              </a14:hiddenFill>
            </a:ext>
          </a:extLst>
        </p:spPr>
      </p:pic>
      <p:pic>
        <p:nvPicPr>
          <p:cNvPr id="6656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l="36627" t="17000" r="5495" b="20625"/>
          <a:stretch>
            <a:fillRect/>
          </a:stretch>
        </p:blipFill>
        <p:spPr bwMode="auto">
          <a:xfrm>
            <a:off x="107950" y="3900506"/>
            <a:ext cx="3005138" cy="202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l="37592" t="16063" r="3932" b="15895"/>
          <a:stretch>
            <a:fillRect/>
          </a:stretch>
        </p:blipFill>
        <p:spPr bwMode="auto">
          <a:xfrm>
            <a:off x="3205163" y="3990993"/>
            <a:ext cx="2762250"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8"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l="36993" t="16061" r="5107" b="14029"/>
          <a:stretch>
            <a:fillRect/>
          </a:stretch>
        </p:blipFill>
        <p:spPr bwMode="auto">
          <a:xfrm>
            <a:off x="6157913" y="3827481"/>
            <a:ext cx="2843212"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9" name="AutoShape 9"/>
          <p:cNvSpPr>
            <a:spLocks noChangeArrowheads="1"/>
          </p:cNvSpPr>
          <p:nvPr/>
        </p:nvSpPr>
        <p:spPr bwMode="auto">
          <a:xfrm>
            <a:off x="1258888" y="2891922"/>
            <a:ext cx="504825" cy="1079500"/>
          </a:xfrm>
          <a:prstGeom prst="downArrow">
            <a:avLst>
              <a:gd name="adj1" fmla="val 50000"/>
              <a:gd name="adj2" fmla="val 53459"/>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66570" name="AutoShape 10"/>
          <p:cNvSpPr>
            <a:spLocks noChangeArrowheads="1"/>
          </p:cNvSpPr>
          <p:nvPr/>
        </p:nvSpPr>
        <p:spPr bwMode="auto">
          <a:xfrm>
            <a:off x="4283075" y="2891922"/>
            <a:ext cx="504825" cy="1079500"/>
          </a:xfrm>
          <a:prstGeom prst="downArrow">
            <a:avLst>
              <a:gd name="adj1" fmla="val 50000"/>
              <a:gd name="adj2" fmla="val 53459"/>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66571" name="AutoShape 11"/>
          <p:cNvSpPr>
            <a:spLocks noChangeArrowheads="1"/>
          </p:cNvSpPr>
          <p:nvPr/>
        </p:nvSpPr>
        <p:spPr bwMode="auto">
          <a:xfrm>
            <a:off x="7307263" y="2891922"/>
            <a:ext cx="504825" cy="1079500"/>
          </a:xfrm>
          <a:prstGeom prst="downArrow">
            <a:avLst>
              <a:gd name="adj1" fmla="val 50000"/>
              <a:gd name="adj2" fmla="val 53459"/>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564235" name="Rectangle 11"/>
          <p:cNvSpPr>
            <a:spLocks noChangeArrowheads="1"/>
          </p:cNvSpPr>
          <p:nvPr/>
        </p:nvSpPr>
        <p:spPr bwMode="auto">
          <a:xfrm>
            <a:off x="3059113" y="514964"/>
            <a:ext cx="3024187" cy="792162"/>
          </a:xfrm>
          <a:prstGeom prst="rect">
            <a:avLst/>
          </a:prstGeom>
          <a:noFill/>
          <a:ln w="9525">
            <a:noFill/>
            <a:miter lim="800000"/>
            <a:headEnd/>
            <a:tailEnd/>
          </a:ln>
          <a:effectLst/>
        </p:spPr>
        <p:txBody>
          <a:bodyPr/>
          <a:lstStyle/>
          <a:p>
            <a:pPr marL="342900" indent="-342900" algn="ctr">
              <a:spcBef>
                <a:spcPct val="20000"/>
              </a:spcBef>
              <a:buClr>
                <a:schemeClr val="hlink"/>
              </a:buClr>
              <a:buSzPct val="120000"/>
            </a:pPr>
            <a:r>
              <a:rPr lang="es-ES_tradnl" sz="2400" b="1" dirty="0">
                <a:solidFill>
                  <a:srgbClr val="000000"/>
                </a:solidFill>
                <a:effectLst>
                  <a:outerShdw blurRad="38100" dist="38100" dir="2700000" algn="tl">
                    <a:srgbClr val="C0C0C0"/>
                  </a:outerShdw>
                </a:effectLst>
                <a:latin typeface="Arial Rounded MT Bold" pitchFamily="34" charset="0"/>
              </a:rPr>
              <a:t>Proteger</a:t>
            </a:r>
          </a:p>
        </p:txBody>
      </p:sp>
      <p:sp>
        <p:nvSpPr>
          <p:cNvPr id="2" name="Rectangle 11"/>
          <p:cNvSpPr>
            <a:spLocks noChangeArrowheads="1"/>
          </p:cNvSpPr>
          <p:nvPr/>
        </p:nvSpPr>
        <p:spPr bwMode="auto">
          <a:xfrm>
            <a:off x="-36513" y="586972"/>
            <a:ext cx="3024188" cy="792162"/>
          </a:xfrm>
          <a:prstGeom prst="rect">
            <a:avLst/>
          </a:prstGeom>
          <a:noFill/>
          <a:ln w="9525">
            <a:noFill/>
            <a:miter lim="800000"/>
            <a:headEnd/>
            <a:tailEnd/>
          </a:ln>
          <a:effectLst/>
        </p:spPr>
        <p:txBody>
          <a:bodyPr/>
          <a:lstStyle/>
          <a:p>
            <a:pPr marL="342900" indent="-342900" algn="ctr">
              <a:spcBef>
                <a:spcPct val="20000"/>
              </a:spcBef>
              <a:buClr>
                <a:schemeClr val="hlink"/>
              </a:buClr>
              <a:buSzPct val="120000"/>
            </a:pPr>
            <a:r>
              <a:rPr lang="es-ES_tradnl" sz="2400" b="1" dirty="0">
                <a:solidFill>
                  <a:srgbClr val="000000"/>
                </a:solidFill>
                <a:effectLst>
                  <a:outerShdw blurRad="38100" dist="38100" dir="2700000" algn="tl">
                    <a:srgbClr val="C0C0C0"/>
                  </a:outerShdw>
                </a:effectLst>
                <a:latin typeface="Arial Rounded MT Bold" pitchFamily="34" charset="0"/>
              </a:rPr>
              <a:t>Reubicarse</a:t>
            </a:r>
          </a:p>
        </p:txBody>
      </p:sp>
      <p:sp>
        <p:nvSpPr>
          <p:cNvPr id="3" name="Rectangle 11"/>
          <p:cNvSpPr>
            <a:spLocks noChangeArrowheads="1"/>
          </p:cNvSpPr>
          <p:nvPr/>
        </p:nvSpPr>
        <p:spPr bwMode="auto">
          <a:xfrm>
            <a:off x="6011863" y="442956"/>
            <a:ext cx="3024187" cy="792162"/>
          </a:xfrm>
          <a:prstGeom prst="rect">
            <a:avLst/>
          </a:prstGeom>
          <a:noFill/>
          <a:ln w="9525">
            <a:noFill/>
            <a:miter lim="800000"/>
            <a:headEnd/>
            <a:tailEnd/>
          </a:ln>
          <a:effectLst/>
        </p:spPr>
        <p:txBody>
          <a:bodyPr/>
          <a:lstStyle/>
          <a:p>
            <a:pPr marL="342900" indent="-342900" algn="ctr">
              <a:spcBef>
                <a:spcPct val="20000"/>
              </a:spcBef>
              <a:buClr>
                <a:schemeClr val="hlink"/>
              </a:buClr>
              <a:buSzPct val="120000"/>
            </a:pPr>
            <a:r>
              <a:rPr lang="es-ES_tradnl" sz="2400" b="1" dirty="0" smtClean="0">
                <a:solidFill>
                  <a:srgbClr val="000000"/>
                </a:solidFill>
                <a:effectLst>
                  <a:outerShdw blurRad="38100" dist="38100" dir="2700000" algn="tl">
                    <a:srgbClr val="C0C0C0"/>
                  </a:outerShdw>
                </a:effectLst>
                <a:latin typeface="Arial Rounded MT Bold" pitchFamily="34" charset="0"/>
              </a:rPr>
              <a:t>Acomodarse</a:t>
            </a:r>
            <a:endParaRPr lang="es-ES_tradnl" sz="2400" b="1" dirty="0">
              <a:solidFill>
                <a:srgbClr val="000000"/>
              </a:solidFill>
              <a:effectLst>
                <a:outerShdw blurRad="38100" dist="38100" dir="2700000" algn="tl">
                  <a:srgbClr val="C0C0C0"/>
                </a:outerShdw>
              </a:effectLst>
              <a:latin typeface="Arial Rounded MT Bold" pitchFamily="34" charset="0"/>
            </a:endParaRPr>
          </a:p>
        </p:txBody>
      </p:sp>
    </p:spTree>
    <p:extLst>
      <p:ext uri="{BB962C8B-B14F-4D97-AF65-F5344CB8AC3E}">
        <p14:creationId xmlns:p14="http://schemas.microsoft.com/office/powerpoint/2010/main" val="254886271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8" name="Rectangle 4"/>
          <p:cNvSpPr>
            <a:spLocks noGrp="1" noChangeArrowheads="1"/>
          </p:cNvSpPr>
          <p:nvPr>
            <p:ph type="body" idx="4294967295"/>
          </p:nvPr>
        </p:nvSpPr>
        <p:spPr>
          <a:xfrm>
            <a:off x="1223963" y="1844675"/>
            <a:ext cx="7920037" cy="4525963"/>
          </a:xfrm>
        </p:spPr>
        <p:txBody>
          <a:bodyPr/>
          <a:lstStyle/>
          <a:p>
            <a:pPr>
              <a:lnSpc>
                <a:spcPct val="90000"/>
              </a:lnSpc>
            </a:pPr>
            <a:r>
              <a:rPr lang="es-MX" sz="2000" dirty="0">
                <a:solidFill>
                  <a:srgbClr val="0070C0"/>
                </a:solidFill>
              </a:rPr>
              <a:t>Medidas de Acomodación</a:t>
            </a:r>
          </a:p>
          <a:p>
            <a:pPr lvl="2">
              <a:lnSpc>
                <a:spcPct val="90000"/>
              </a:lnSpc>
            </a:pPr>
            <a:r>
              <a:rPr lang="es-MX" sz="1800" dirty="0"/>
              <a:t>Capacidad Institucional</a:t>
            </a:r>
          </a:p>
          <a:p>
            <a:pPr lvl="2">
              <a:lnSpc>
                <a:spcPct val="90000"/>
              </a:lnSpc>
            </a:pPr>
            <a:r>
              <a:rPr lang="es-MX" sz="1800" dirty="0"/>
              <a:t>Investigación y recolección de información</a:t>
            </a:r>
          </a:p>
          <a:p>
            <a:pPr lvl="2">
              <a:lnSpc>
                <a:spcPct val="90000"/>
              </a:lnSpc>
            </a:pPr>
            <a:r>
              <a:rPr lang="es-MX" sz="1800" dirty="0"/>
              <a:t>MIZC</a:t>
            </a:r>
            <a:endParaRPr lang="es-MX" sz="1800" dirty="0">
              <a:solidFill>
                <a:srgbClr val="0070C0"/>
              </a:solidFill>
            </a:endParaRPr>
          </a:p>
          <a:p>
            <a:pPr>
              <a:lnSpc>
                <a:spcPct val="90000"/>
              </a:lnSpc>
            </a:pPr>
            <a:r>
              <a:rPr lang="es-MX" sz="2000" dirty="0">
                <a:solidFill>
                  <a:srgbClr val="0070C0"/>
                </a:solidFill>
              </a:rPr>
              <a:t>Medidas de “</a:t>
            </a:r>
            <a:r>
              <a:rPr lang="es-MX" sz="2000" dirty="0" smtClean="0">
                <a:solidFill>
                  <a:srgbClr val="0070C0"/>
                </a:solidFill>
              </a:rPr>
              <a:t>Reubicación”</a:t>
            </a:r>
            <a:endParaRPr lang="es-MX" sz="2000" dirty="0">
              <a:solidFill>
                <a:srgbClr val="0070C0"/>
              </a:solidFill>
            </a:endParaRPr>
          </a:p>
          <a:p>
            <a:pPr lvl="2">
              <a:lnSpc>
                <a:spcPct val="90000"/>
              </a:lnSpc>
            </a:pPr>
            <a:r>
              <a:rPr lang="es-MX" sz="1800" dirty="0" smtClean="0"/>
              <a:t>Reasentamiento</a:t>
            </a:r>
            <a:endParaRPr lang="es-MX" sz="1800" dirty="0"/>
          </a:p>
          <a:p>
            <a:pPr lvl="2">
              <a:lnSpc>
                <a:spcPct val="90000"/>
              </a:lnSpc>
            </a:pPr>
            <a:r>
              <a:rPr lang="es-MX" sz="1800" dirty="0"/>
              <a:t>Retiro Manejado</a:t>
            </a:r>
          </a:p>
          <a:p>
            <a:pPr>
              <a:lnSpc>
                <a:spcPct val="90000"/>
              </a:lnSpc>
            </a:pPr>
            <a:r>
              <a:rPr lang="es-MX" sz="2000" dirty="0">
                <a:solidFill>
                  <a:srgbClr val="0070C0"/>
                </a:solidFill>
              </a:rPr>
              <a:t>Medidas de Protección de Línea de costa</a:t>
            </a:r>
          </a:p>
          <a:p>
            <a:pPr lvl="2">
              <a:lnSpc>
                <a:spcPct val="90000"/>
              </a:lnSpc>
            </a:pPr>
            <a:r>
              <a:rPr lang="es-MX" sz="1800" dirty="0"/>
              <a:t>Blandas:</a:t>
            </a:r>
          </a:p>
          <a:p>
            <a:pPr lvl="4">
              <a:lnSpc>
                <a:spcPct val="90000"/>
              </a:lnSpc>
            </a:pPr>
            <a:r>
              <a:rPr lang="es-MX" sz="1800" dirty="0"/>
              <a:t>Relleno de playas</a:t>
            </a:r>
          </a:p>
          <a:p>
            <a:pPr lvl="4">
              <a:lnSpc>
                <a:spcPct val="90000"/>
              </a:lnSpc>
            </a:pPr>
            <a:r>
              <a:rPr lang="es-MX" sz="1800" dirty="0" smtClean="0"/>
              <a:t>Establecimiento de manglar como barrera</a:t>
            </a:r>
            <a:endParaRPr lang="es-ES" sz="1800" dirty="0" smtClean="0"/>
          </a:p>
          <a:p>
            <a:pPr lvl="2">
              <a:lnSpc>
                <a:spcPct val="90000"/>
              </a:lnSpc>
            </a:pPr>
            <a:r>
              <a:rPr lang="es-MX" sz="1800" dirty="0" smtClean="0"/>
              <a:t>Duras:</a:t>
            </a:r>
          </a:p>
          <a:p>
            <a:pPr lvl="4">
              <a:lnSpc>
                <a:spcPct val="90000"/>
              </a:lnSpc>
            </a:pPr>
            <a:r>
              <a:rPr lang="es-MX" sz="1800" dirty="0" smtClean="0"/>
              <a:t>Obras </a:t>
            </a:r>
            <a:r>
              <a:rPr lang="es-MX" sz="1800" dirty="0"/>
              <a:t>de protección ingenieriles</a:t>
            </a:r>
          </a:p>
        </p:txBody>
      </p:sp>
      <p:sp>
        <p:nvSpPr>
          <p:cNvPr id="3" name="2 CuadroTexto"/>
          <p:cNvSpPr txBox="1"/>
          <p:nvPr/>
        </p:nvSpPr>
        <p:spPr>
          <a:xfrm>
            <a:off x="899592" y="1052736"/>
            <a:ext cx="7560840" cy="584775"/>
          </a:xfrm>
          <a:prstGeom prst="rect">
            <a:avLst/>
          </a:prstGeom>
          <a:noFill/>
        </p:spPr>
        <p:txBody>
          <a:bodyPr wrap="square" rtlCol="0">
            <a:spAutoFit/>
          </a:bodyPr>
          <a:lstStyle/>
          <a:p>
            <a:pPr algn="ctr"/>
            <a:r>
              <a:rPr lang="es-CO" sz="3200" b="1" dirty="0" smtClean="0">
                <a:solidFill>
                  <a:srgbClr val="003366"/>
                </a:solidFill>
              </a:rPr>
              <a:t>Opciones de adaptación</a:t>
            </a:r>
            <a:endParaRPr lang="es-MX" sz="3200" b="1" dirty="0">
              <a:solidFill>
                <a:srgbClr val="003366"/>
              </a:solidFill>
            </a:endParaRPr>
          </a:p>
        </p:txBody>
      </p:sp>
    </p:spTree>
    <p:extLst>
      <p:ext uri="{BB962C8B-B14F-4D97-AF65-F5344CB8AC3E}">
        <p14:creationId xmlns:p14="http://schemas.microsoft.com/office/powerpoint/2010/main" val="13214887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7" name="Rectangle 3"/>
          <p:cNvSpPr>
            <a:spLocks noGrp="1" noChangeArrowheads="1"/>
          </p:cNvSpPr>
          <p:nvPr>
            <p:ph idx="1"/>
          </p:nvPr>
        </p:nvSpPr>
        <p:spPr>
          <a:xfrm>
            <a:off x="661080" y="1196752"/>
            <a:ext cx="7295296" cy="5400600"/>
          </a:xfrm>
        </p:spPr>
        <p:txBody>
          <a:bodyPr/>
          <a:lstStyle/>
          <a:p>
            <a:pPr marL="0" indent="0" algn="just">
              <a:lnSpc>
                <a:spcPct val="150000"/>
              </a:lnSpc>
              <a:buNone/>
            </a:pPr>
            <a:r>
              <a:rPr lang="es-ES" sz="2000" b="1" dirty="0" smtClean="0"/>
              <a:t>Investigación </a:t>
            </a:r>
            <a:r>
              <a:rPr lang="es-ES" sz="2000" b="1" dirty="0"/>
              <a:t>y Recolección de Información:</a:t>
            </a:r>
            <a:r>
              <a:rPr lang="es-ES" sz="2000" dirty="0"/>
              <a:t> </a:t>
            </a:r>
            <a:endParaRPr lang="es-ES" sz="2000" dirty="0" smtClean="0"/>
          </a:p>
          <a:p>
            <a:pPr algn="just">
              <a:lnSpc>
                <a:spcPct val="150000"/>
              </a:lnSpc>
            </a:pPr>
            <a:r>
              <a:rPr lang="es-ES" sz="1600" dirty="0" smtClean="0">
                <a:solidFill>
                  <a:srgbClr val="0070C0"/>
                </a:solidFill>
              </a:rPr>
              <a:t>Recolección </a:t>
            </a:r>
            <a:r>
              <a:rPr lang="es-ES" sz="1600" dirty="0">
                <a:solidFill>
                  <a:srgbClr val="0070C0"/>
                </a:solidFill>
              </a:rPr>
              <a:t>de información e investigación a fondo de efectos reales de cambio </a:t>
            </a:r>
            <a:r>
              <a:rPr lang="es-ES" sz="1600" dirty="0" smtClean="0">
                <a:solidFill>
                  <a:srgbClr val="0070C0"/>
                </a:solidFill>
              </a:rPr>
              <a:t>climático y de </a:t>
            </a:r>
            <a:r>
              <a:rPr lang="es-ES" sz="1600" dirty="0">
                <a:solidFill>
                  <a:srgbClr val="0070C0"/>
                </a:solidFill>
              </a:rPr>
              <a:t>medidas adaptativas </a:t>
            </a:r>
            <a:r>
              <a:rPr lang="es-ES" sz="1600" dirty="0" smtClean="0">
                <a:solidFill>
                  <a:srgbClr val="0070C0"/>
                </a:solidFill>
              </a:rPr>
              <a:t>viables.</a:t>
            </a:r>
          </a:p>
          <a:p>
            <a:pPr algn="just">
              <a:lnSpc>
                <a:spcPct val="150000"/>
              </a:lnSpc>
            </a:pPr>
            <a:r>
              <a:rPr lang="es-ES" sz="1600" dirty="0" smtClean="0">
                <a:solidFill>
                  <a:srgbClr val="0070C0"/>
                </a:solidFill>
              </a:rPr>
              <a:t>Conocer el estado </a:t>
            </a:r>
            <a:r>
              <a:rPr lang="es-ES" sz="1600" dirty="0">
                <a:solidFill>
                  <a:srgbClr val="0070C0"/>
                </a:solidFill>
              </a:rPr>
              <a:t>real de los ecosistemas y alternativas </a:t>
            </a:r>
            <a:r>
              <a:rPr lang="es-ES" sz="1600" dirty="0" smtClean="0">
                <a:solidFill>
                  <a:srgbClr val="0070C0"/>
                </a:solidFill>
              </a:rPr>
              <a:t>de mitigación de </a:t>
            </a:r>
            <a:r>
              <a:rPr lang="es-ES" sz="1600" dirty="0">
                <a:solidFill>
                  <a:srgbClr val="0070C0"/>
                </a:solidFill>
              </a:rPr>
              <a:t>impactos </a:t>
            </a:r>
            <a:r>
              <a:rPr lang="es-ES" sz="1600" dirty="0" smtClean="0">
                <a:solidFill>
                  <a:srgbClr val="0070C0"/>
                </a:solidFill>
              </a:rPr>
              <a:t>ambientales.</a:t>
            </a:r>
          </a:p>
          <a:p>
            <a:pPr marL="0" indent="0" algn="just">
              <a:lnSpc>
                <a:spcPct val="150000"/>
              </a:lnSpc>
              <a:buNone/>
            </a:pPr>
            <a:endParaRPr lang="es-ES" sz="1600" dirty="0" smtClean="0">
              <a:solidFill>
                <a:srgbClr val="0070C0"/>
              </a:solidFill>
            </a:endParaRPr>
          </a:p>
          <a:p>
            <a:pPr marL="0" indent="0" algn="just">
              <a:lnSpc>
                <a:spcPct val="150000"/>
              </a:lnSpc>
              <a:buNone/>
            </a:pPr>
            <a:r>
              <a:rPr lang="es-ES" sz="2000" b="1" dirty="0" smtClean="0"/>
              <a:t>Manejo </a:t>
            </a:r>
            <a:r>
              <a:rPr lang="es-ES" sz="2000" b="1" dirty="0"/>
              <a:t>integrado de Zonas Costeras:</a:t>
            </a:r>
            <a:r>
              <a:rPr lang="es-ES" sz="2000" dirty="0"/>
              <a:t> </a:t>
            </a:r>
            <a:endParaRPr lang="es-ES" sz="2000" dirty="0" smtClean="0"/>
          </a:p>
          <a:p>
            <a:pPr algn="just">
              <a:lnSpc>
                <a:spcPct val="150000"/>
              </a:lnSpc>
            </a:pPr>
            <a:r>
              <a:rPr lang="es-ES" sz="1600" dirty="0" smtClean="0">
                <a:solidFill>
                  <a:srgbClr val="0070C0"/>
                </a:solidFill>
              </a:rPr>
              <a:t>Procesos </a:t>
            </a:r>
            <a:r>
              <a:rPr lang="es-ES" sz="1600" dirty="0">
                <a:solidFill>
                  <a:srgbClr val="0070C0"/>
                </a:solidFill>
              </a:rPr>
              <a:t>de manejo integral </a:t>
            </a:r>
            <a:r>
              <a:rPr lang="es-ES" sz="1600" dirty="0" smtClean="0">
                <a:solidFill>
                  <a:srgbClr val="0070C0"/>
                </a:solidFill>
              </a:rPr>
              <a:t>de impactos y medidas de mitigación al cambio climático</a:t>
            </a:r>
          </a:p>
          <a:p>
            <a:pPr algn="just">
              <a:lnSpc>
                <a:spcPct val="150000"/>
              </a:lnSpc>
            </a:pPr>
            <a:r>
              <a:rPr lang="es-ES" sz="1600" dirty="0" smtClean="0">
                <a:solidFill>
                  <a:srgbClr val="0070C0"/>
                </a:solidFill>
              </a:rPr>
              <a:t>Incorporación de la vulnerabilidad y medidas de adaptación dentro del ordenamiento </a:t>
            </a:r>
            <a:r>
              <a:rPr lang="es-ES" sz="1600" dirty="0">
                <a:solidFill>
                  <a:srgbClr val="0070C0"/>
                </a:solidFill>
              </a:rPr>
              <a:t>territorial </a:t>
            </a:r>
            <a:endParaRPr lang="es-ES" sz="1600" dirty="0" smtClean="0">
              <a:solidFill>
                <a:srgbClr val="0070C0"/>
              </a:solidFill>
            </a:endParaRPr>
          </a:p>
          <a:p>
            <a:pPr algn="just">
              <a:lnSpc>
                <a:spcPct val="150000"/>
              </a:lnSpc>
            </a:pPr>
            <a:r>
              <a:rPr lang="es-ES" sz="1600" dirty="0" smtClean="0">
                <a:solidFill>
                  <a:srgbClr val="0070C0"/>
                </a:solidFill>
              </a:rPr>
              <a:t>Zonificación espacial costera bajo criterios </a:t>
            </a:r>
            <a:r>
              <a:rPr lang="es-ES" sz="1600" dirty="0">
                <a:solidFill>
                  <a:srgbClr val="0070C0"/>
                </a:solidFill>
              </a:rPr>
              <a:t>de </a:t>
            </a:r>
            <a:r>
              <a:rPr lang="es-ES" sz="1600" dirty="0" smtClean="0">
                <a:solidFill>
                  <a:srgbClr val="0070C0"/>
                </a:solidFill>
              </a:rPr>
              <a:t>sostenibilidad</a:t>
            </a:r>
          </a:p>
          <a:p>
            <a:pPr algn="just">
              <a:lnSpc>
                <a:spcPct val="150000"/>
              </a:lnSpc>
            </a:pPr>
            <a:endParaRPr lang="es-ES" sz="2000" dirty="0"/>
          </a:p>
          <a:p>
            <a:pPr marL="0" indent="0" algn="just">
              <a:lnSpc>
                <a:spcPct val="80000"/>
              </a:lnSpc>
              <a:buNone/>
            </a:pPr>
            <a:endParaRPr lang="es-ES" sz="1800" dirty="0"/>
          </a:p>
        </p:txBody>
      </p:sp>
      <p:sp>
        <p:nvSpPr>
          <p:cNvPr id="3" name="2 Rectángulo"/>
          <p:cNvSpPr/>
          <p:nvPr/>
        </p:nvSpPr>
        <p:spPr>
          <a:xfrm>
            <a:off x="7261753" y="930206"/>
            <a:ext cx="1882247" cy="338554"/>
          </a:xfrm>
          <a:prstGeom prst="rect">
            <a:avLst/>
          </a:prstGeom>
        </p:spPr>
        <p:txBody>
          <a:bodyPr wrap="none">
            <a:spAutoFit/>
          </a:bodyPr>
          <a:lstStyle/>
          <a:p>
            <a:pPr marL="0" indent="0" algn="r">
              <a:lnSpc>
                <a:spcPct val="80000"/>
              </a:lnSpc>
              <a:buNone/>
            </a:pPr>
            <a:r>
              <a:rPr lang="es-ES" sz="2000" b="1" dirty="0">
                <a:solidFill>
                  <a:srgbClr val="002060"/>
                </a:solidFill>
              </a:rPr>
              <a:t>Acomodación</a:t>
            </a:r>
          </a:p>
        </p:txBody>
      </p:sp>
    </p:spTree>
    <p:extLst>
      <p:ext uri="{BB962C8B-B14F-4D97-AF65-F5344CB8AC3E}">
        <p14:creationId xmlns:p14="http://schemas.microsoft.com/office/powerpoint/2010/main" val="377111710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7" name="Rectangle 3"/>
          <p:cNvSpPr>
            <a:spLocks noGrp="1" noChangeArrowheads="1"/>
          </p:cNvSpPr>
          <p:nvPr>
            <p:ph idx="1"/>
          </p:nvPr>
        </p:nvSpPr>
        <p:spPr>
          <a:xfrm>
            <a:off x="755576" y="1772816"/>
            <a:ext cx="7538353" cy="3816424"/>
          </a:xfrm>
        </p:spPr>
        <p:txBody>
          <a:bodyPr/>
          <a:lstStyle/>
          <a:p>
            <a:pPr marL="0" indent="0" algn="just">
              <a:lnSpc>
                <a:spcPct val="150000"/>
              </a:lnSpc>
              <a:buNone/>
            </a:pPr>
            <a:r>
              <a:rPr lang="es-ES" sz="2000" b="1" dirty="0" smtClean="0"/>
              <a:t>Capacidad </a:t>
            </a:r>
            <a:r>
              <a:rPr lang="es-ES" sz="2000" b="1" dirty="0"/>
              <a:t>Institucional:</a:t>
            </a:r>
            <a:r>
              <a:rPr lang="es-ES" sz="2000" dirty="0"/>
              <a:t> </a:t>
            </a:r>
            <a:endParaRPr lang="es-ES" sz="2000" dirty="0" smtClean="0"/>
          </a:p>
          <a:p>
            <a:pPr algn="just">
              <a:lnSpc>
                <a:spcPct val="150000"/>
              </a:lnSpc>
            </a:pPr>
            <a:r>
              <a:rPr lang="es-ES" sz="1600" dirty="0" smtClean="0">
                <a:solidFill>
                  <a:srgbClr val="0070C0"/>
                </a:solidFill>
              </a:rPr>
              <a:t>Establecer un marco institucional para la gestión </a:t>
            </a:r>
            <a:r>
              <a:rPr lang="es-ES" sz="1600" dirty="0">
                <a:solidFill>
                  <a:srgbClr val="0070C0"/>
                </a:solidFill>
              </a:rPr>
              <a:t>del </a:t>
            </a:r>
            <a:r>
              <a:rPr lang="es-ES" sz="1600" dirty="0" smtClean="0">
                <a:solidFill>
                  <a:srgbClr val="0070C0"/>
                </a:solidFill>
              </a:rPr>
              <a:t>clima y riesgo asociados, que asuma la </a:t>
            </a:r>
            <a:r>
              <a:rPr lang="es-ES" sz="1600" dirty="0">
                <a:solidFill>
                  <a:srgbClr val="0070C0"/>
                </a:solidFill>
              </a:rPr>
              <a:t>incorporación del tema en los diferentes instrumentos </a:t>
            </a:r>
            <a:r>
              <a:rPr lang="es-ES" sz="1600" dirty="0" smtClean="0">
                <a:solidFill>
                  <a:srgbClr val="0070C0"/>
                </a:solidFill>
              </a:rPr>
              <a:t>de planificación (POT), establezca un </a:t>
            </a:r>
            <a:r>
              <a:rPr lang="es-ES" sz="1600" dirty="0">
                <a:solidFill>
                  <a:srgbClr val="0070C0"/>
                </a:solidFill>
              </a:rPr>
              <a:t>marco legal. </a:t>
            </a:r>
            <a:endParaRPr lang="es-ES" sz="1600" dirty="0" smtClean="0">
              <a:solidFill>
                <a:srgbClr val="0070C0"/>
              </a:solidFill>
            </a:endParaRPr>
          </a:p>
          <a:p>
            <a:pPr algn="just">
              <a:lnSpc>
                <a:spcPct val="150000"/>
              </a:lnSpc>
            </a:pPr>
            <a:r>
              <a:rPr lang="es-ES" sz="1600" dirty="0">
                <a:solidFill>
                  <a:srgbClr val="0070C0"/>
                </a:solidFill>
              </a:rPr>
              <a:t>Incluir a los ciudadanos y sector privado en la gestión de los riesgos asociados al clima.</a:t>
            </a:r>
          </a:p>
          <a:p>
            <a:pPr algn="just">
              <a:lnSpc>
                <a:spcPct val="150000"/>
              </a:lnSpc>
            </a:pPr>
            <a:r>
              <a:rPr lang="es-MX" sz="1600" dirty="0">
                <a:solidFill>
                  <a:srgbClr val="0070C0"/>
                </a:solidFill>
              </a:rPr>
              <a:t>Incentivar el uso de seguros para la prevención de riesgos asociados a los efectos del cambio climático (inundaciones).</a:t>
            </a:r>
          </a:p>
          <a:p>
            <a:pPr marL="0" indent="0" algn="just">
              <a:lnSpc>
                <a:spcPct val="80000"/>
              </a:lnSpc>
              <a:buNone/>
            </a:pPr>
            <a:endParaRPr lang="es-ES" sz="1600" dirty="0">
              <a:solidFill>
                <a:srgbClr val="0070C0"/>
              </a:solidFill>
            </a:endParaRPr>
          </a:p>
        </p:txBody>
      </p:sp>
      <p:sp>
        <p:nvSpPr>
          <p:cNvPr id="3" name="2 Rectángulo"/>
          <p:cNvSpPr/>
          <p:nvPr/>
        </p:nvSpPr>
        <p:spPr>
          <a:xfrm>
            <a:off x="7136782" y="980728"/>
            <a:ext cx="1882247" cy="338554"/>
          </a:xfrm>
          <a:prstGeom prst="rect">
            <a:avLst/>
          </a:prstGeom>
        </p:spPr>
        <p:txBody>
          <a:bodyPr wrap="none">
            <a:spAutoFit/>
          </a:bodyPr>
          <a:lstStyle/>
          <a:p>
            <a:pPr marL="0" indent="0" algn="r">
              <a:lnSpc>
                <a:spcPct val="80000"/>
              </a:lnSpc>
              <a:buNone/>
            </a:pPr>
            <a:r>
              <a:rPr lang="es-ES" sz="2000" b="1" dirty="0">
                <a:solidFill>
                  <a:srgbClr val="002060"/>
                </a:solidFill>
              </a:rPr>
              <a:t>Acomodación</a:t>
            </a:r>
          </a:p>
        </p:txBody>
      </p:sp>
    </p:spTree>
    <p:extLst>
      <p:ext uri="{BB962C8B-B14F-4D97-AF65-F5344CB8AC3E}">
        <p14:creationId xmlns:p14="http://schemas.microsoft.com/office/powerpoint/2010/main" val="408379756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7" name="Rectangle 3"/>
          <p:cNvSpPr>
            <a:spLocks noGrp="1" noChangeArrowheads="1"/>
          </p:cNvSpPr>
          <p:nvPr>
            <p:ph idx="1"/>
          </p:nvPr>
        </p:nvSpPr>
        <p:spPr>
          <a:xfrm>
            <a:off x="683568" y="1340768"/>
            <a:ext cx="7538353" cy="4536504"/>
          </a:xfrm>
        </p:spPr>
        <p:txBody>
          <a:bodyPr/>
          <a:lstStyle/>
          <a:p>
            <a:pPr marL="0" indent="0" algn="just">
              <a:lnSpc>
                <a:spcPct val="80000"/>
              </a:lnSpc>
              <a:buNone/>
            </a:pPr>
            <a:endParaRPr lang="es-ES" sz="2000" b="1" dirty="0" smtClean="0"/>
          </a:p>
          <a:p>
            <a:pPr marL="0" indent="0" algn="just">
              <a:lnSpc>
                <a:spcPct val="80000"/>
              </a:lnSpc>
              <a:buNone/>
            </a:pPr>
            <a:r>
              <a:rPr lang="es-ES" sz="2000" b="1" dirty="0" smtClean="0"/>
              <a:t>Educación </a:t>
            </a:r>
            <a:r>
              <a:rPr lang="es-ES" sz="2000" b="1" dirty="0"/>
              <a:t>y </a:t>
            </a:r>
            <a:r>
              <a:rPr lang="es-ES" sz="2000" b="1" dirty="0" smtClean="0"/>
              <a:t>participación </a:t>
            </a:r>
            <a:r>
              <a:rPr lang="es-ES" sz="2000" b="1" dirty="0"/>
              <a:t>local</a:t>
            </a:r>
          </a:p>
          <a:p>
            <a:pPr algn="just">
              <a:lnSpc>
                <a:spcPct val="150000"/>
              </a:lnSpc>
            </a:pPr>
            <a:r>
              <a:rPr lang="es-MX" sz="1600" dirty="0" smtClean="0">
                <a:solidFill>
                  <a:srgbClr val="0070C0"/>
                </a:solidFill>
              </a:rPr>
              <a:t>Sensibilización </a:t>
            </a:r>
            <a:r>
              <a:rPr lang="es-MX" sz="1600" dirty="0">
                <a:solidFill>
                  <a:srgbClr val="0070C0"/>
                </a:solidFill>
              </a:rPr>
              <a:t>y capacitación sobre los riesgos y medidas de adaptación al ANM.</a:t>
            </a:r>
          </a:p>
          <a:p>
            <a:pPr algn="just">
              <a:lnSpc>
                <a:spcPct val="150000"/>
              </a:lnSpc>
            </a:pPr>
            <a:r>
              <a:rPr lang="es-MX" sz="1600" dirty="0" smtClean="0">
                <a:solidFill>
                  <a:srgbClr val="0070C0"/>
                </a:solidFill>
              </a:rPr>
              <a:t>Educación</a:t>
            </a:r>
            <a:r>
              <a:rPr lang="es-MX" sz="1600" dirty="0">
                <a:solidFill>
                  <a:srgbClr val="0070C0"/>
                </a:solidFill>
              </a:rPr>
              <a:t>, divulgación y socialización de información sobre fenómenos climáticos.</a:t>
            </a:r>
          </a:p>
          <a:p>
            <a:pPr algn="just">
              <a:lnSpc>
                <a:spcPct val="150000"/>
              </a:lnSpc>
            </a:pPr>
            <a:r>
              <a:rPr lang="es-ES" sz="1600" dirty="0" smtClean="0">
                <a:solidFill>
                  <a:srgbClr val="0070C0"/>
                </a:solidFill>
              </a:rPr>
              <a:t>Alerta </a:t>
            </a:r>
            <a:r>
              <a:rPr lang="es-ES" sz="1600" dirty="0">
                <a:solidFill>
                  <a:srgbClr val="0070C0"/>
                </a:solidFill>
              </a:rPr>
              <a:t>temprana y fortalecimiento de comités locales de atención y prevención de </a:t>
            </a:r>
            <a:r>
              <a:rPr lang="es-ES" sz="1600" dirty="0" smtClean="0">
                <a:solidFill>
                  <a:srgbClr val="0070C0"/>
                </a:solidFill>
              </a:rPr>
              <a:t>riesgos.</a:t>
            </a:r>
          </a:p>
          <a:p>
            <a:endParaRPr lang="es-MX" sz="1600" dirty="0" smtClean="0">
              <a:solidFill>
                <a:srgbClr val="0070C0"/>
              </a:solidFill>
            </a:endParaRPr>
          </a:p>
          <a:p>
            <a:r>
              <a:rPr lang="es-MX" sz="1600" dirty="0" smtClean="0">
                <a:solidFill>
                  <a:srgbClr val="0070C0"/>
                </a:solidFill>
              </a:rPr>
              <a:t>Vinculación activa de los </a:t>
            </a:r>
            <a:r>
              <a:rPr lang="es-MX" sz="1600" dirty="0">
                <a:solidFill>
                  <a:srgbClr val="0070C0"/>
                </a:solidFill>
              </a:rPr>
              <a:t>sectores económicos (turismo, vivienda, industria y </a:t>
            </a:r>
            <a:r>
              <a:rPr lang="es-MX" sz="1600" dirty="0" smtClean="0">
                <a:solidFill>
                  <a:srgbClr val="0070C0"/>
                </a:solidFill>
              </a:rPr>
              <a:t>servicios, etc.) </a:t>
            </a:r>
            <a:r>
              <a:rPr lang="es-MX" sz="1600" dirty="0">
                <a:solidFill>
                  <a:srgbClr val="0070C0"/>
                </a:solidFill>
              </a:rPr>
              <a:t>en el diseño de estrategias de adaptación al cambio climático.</a:t>
            </a:r>
            <a:endParaRPr lang="es-ES" sz="1600" dirty="0">
              <a:solidFill>
                <a:srgbClr val="0070C0"/>
              </a:solidFill>
            </a:endParaRPr>
          </a:p>
          <a:p>
            <a:pPr marL="0" indent="0" algn="just">
              <a:lnSpc>
                <a:spcPct val="80000"/>
              </a:lnSpc>
              <a:buNone/>
            </a:pPr>
            <a:endParaRPr lang="es-ES" sz="1800" dirty="0">
              <a:solidFill>
                <a:srgbClr val="0070C0"/>
              </a:solidFill>
            </a:endParaRPr>
          </a:p>
          <a:p>
            <a:pPr marL="0" indent="0" algn="just">
              <a:lnSpc>
                <a:spcPct val="80000"/>
              </a:lnSpc>
              <a:buNone/>
            </a:pPr>
            <a:endParaRPr lang="es-ES" sz="1800" dirty="0">
              <a:solidFill>
                <a:srgbClr val="0070C0"/>
              </a:solidFill>
            </a:endParaRPr>
          </a:p>
        </p:txBody>
      </p:sp>
      <p:sp>
        <p:nvSpPr>
          <p:cNvPr id="3" name="2 Rectángulo"/>
          <p:cNvSpPr/>
          <p:nvPr/>
        </p:nvSpPr>
        <p:spPr>
          <a:xfrm>
            <a:off x="7136782" y="980728"/>
            <a:ext cx="1882247" cy="338554"/>
          </a:xfrm>
          <a:prstGeom prst="rect">
            <a:avLst/>
          </a:prstGeom>
        </p:spPr>
        <p:txBody>
          <a:bodyPr wrap="none">
            <a:spAutoFit/>
          </a:bodyPr>
          <a:lstStyle/>
          <a:p>
            <a:pPr marL="0" indent="0" algn="r">
              <a:lnSpc>
                <a:spcPct val="80000"/>
              </a:lnSpc>
              <a:buNone/>
            </a:pPr>
            <a:r>
              <a:rPr lang="es-ES" sz="2000" b="1" dirty="0">
                <a:solidFill>
                  <a:srgbClr val="002060"/>
                </a:solidFill>
              </a:rPr>
              <a:t>Acomodación</a:t>
            </a:r>
          </a:p>
        </p:txBody>
      </p:sp>
    </p:spTree>
    <p:extLst>
      <p:ext uri="{BB962C8B-B14F-4D97-AF65-F5344CB8AC3E}">
        <p14:creationId xmlns:p14="http://schemas.microsoft.com/office/powerpoint/2010/main" val="202066842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1" name="Rectangle 3"/>
          <p:cNvSpPr>
            <a:spLocks noGrp="1" noChangeArrowheads="1"/>
          </p:cNvSpPr>
          <p:nvPr>
            <p:ph idx="1"/>
          </p:nvPr>
        </p:nvSpPr>
        <p:spPr>
          <a:xfrm>
            <a:off x="683568" y="1844824"/>
            <a:ext cx="7344816" cy="4320480"/>
          </a:xfrm>
        </p:spPr>
        <p:txBody>
          <a:bodyPr/>
          <a:lstStyle/>
          <a:p>
            <a:pPr marL="0" indent="0">
              <a:lnSpc>
                <a:spcPct val="80000"/>
              </a:lnSpc>
              <a:buNone/>
            </a:pPr>
            <a:r>
              <a:rPr lang="es-ES" sz="2400" b="1" dirty="0"/>
              <a:t>Retirada controlada</a:t>
            </a:r>
          </a:p>
          <a:p>
            <a:pPr algn="just">
              <a:lnSpc>
                <a:spcPct val="150000"/>
              </a:lnSpc>
            </a:pPr>
            <a:r>
              <a:rPr lang="es-ES" sz="1600" dirty="0" smtClean="0">
                <a:solidFill>
                  <a:srgbClr val="0070C0"/>
                </a:solidFill>
              </a:rPr>
              <a:t>Promover </a:t>
            </a:r>
            <a:r>
              <a:rPr lang="es-ES" sz="1600" dirty="0">
                <a:solidFill>
                  <a:srgbClr val="0070C0"/>
                </a:solidFill>
              </a:rPr>
              <a:t>planeación territorial futura a distancias mínimas de costas y ecosistemas importantes.</a:t>
            </a:r>
          </a:p>
          <a:p>
            <a:pPr algn="just">
              <a:lnSpc>
                <a:spcPct val="150000"/>
              </a:lnSpc>
            </a:pPr>
            <a:r>
              <a:rPr lang="es-ES" sz="1600" dirty="0" smtClean="0">
                <a:solidFill>
                  <a:srgbClr val="0070C0"/>
                </a:solidFill>
              </a:rPr>
              <a:t>Así </a:t>
            </a:r>
            <a:r>
              <a:rPr lang="es-ES" sz="1600" dirty="0">
                <a:solidFill>
                  <a:srgbClr val="0070C0"/>
                </a:solidFill>
              </a:rPr>
              <a:t>mismo se deben establecer áreas de amortiguación.</a:t>
            </a:r>
          </a:p>
          <a:p>
            <a:pPr marL="0" indent="0" algn="just">
              <a:lnSpc>
                <a:spcPct val="80000"/>
              </a:lnSpc>
              <a:buNone/>
            </a:pPr>
            <a:endParaRPr lang="es-ES" sz="2400" b="1" dirty="0" smtClean="0"/>
          </a:p>
          <a:p>
            <a:pPr marL="0" indent="0" algn="just">
              <a:lnSpc>
                <a:spcPct val="80000"/>
              </a:lnSpc>
              <a:buNone/>
            </a:pPr>
            <a:r>
              <a:rPr lang="es-ES" sz="2400" b="1" dirty="0" smtClean="0"/>
              <a:t>Reasentamiento</a:t>
            </a:r>
          </a:p>
          <a:p>
            <a:pPr algn="just">
              <a:lnSpc>
                <a:spcPct val="150000"/>
              </a:lnSpc>
            </a:pPr>
            <a:r>
              <a:rPr lang="es-ES" sz="1600" dirty="0" smtClean="0">
                <a:solidFill>
                  <a:srgbClr val="0070C0"/>
                </a:solidFill>
              </a:rPr>
              <a:t>Trasladar </a:t>
            </a:r>
            <a:r>
              <a:rPr lang="es-ES" sz="1600" dirty="0">
                <a:solidFill>
                  <a:srgbClr val="0070C0"/>
                </a:solidFill>
              </a:rPr>
              <a:t>la población que se encuentra en zonas de alto riesgo a zonas mas seguras.</a:t>
            </a:r>
          </a:p>
          <a:p>
            <a:pPr algn="just">
              <a:lnSpc>
                <a:spcPct val="150000"/>
              </a:lnSpc>
            </a:pPr>
            <a:r>
              <a:rPr lang="es-ES" sz="1600" dirty="0" smtClean="0">
                <a:solidFill>
                  <a:srgbClr val="0070C0"/>
                </a:solidFill>
              </a:rPr>
              <a:t>Buscando </a:t>
            </a:r>
            <a:r>
              <a:rPr lang="es-ES" sz="1600" dirty="0">
                <a:solidFill>
                  <a:srgbClr val="0070C0"/>
                </a:solidFill>
              </a:rPr>
              <a:t>mejorar la calidad de vida y contribuir al ordenamiento de la ciudad	</a:t>
            </a:r>
          </a:p>
          <a:p>
            <a:pPr>
              <a:lnSpc>
                <a:spcPct val="80000"/>
              </a:lnSpc>
            </a:pPr>
            <a:endParaRPr lang="es-ES" sz="1600" dirty="0">
              <a:solidFill>
                <a:srgbClr val="0070C0"/>
              </a:solidFill>
            </a:endParaRPr>
          </a:p>
        </p:txBody>
      </p:sp>
      <p:sp>
        <p:nvSpPr>
          <p:cNvPr id="5" name="4 Rectángulo"/>
          <p:cNvSpPr/>
          <p:nvPr/>
        </p:nvSpPr>
        <p:spPr>
          <a:xfrm>
            <a:off x="7308304" y="980728"/>
            <a:ext cx="1710725" cy="338554"/>
          </a:xfrm>
          <a:prstGeom prst="rect">
            <a:avLst/>
          </a:prstGeom>
        </p:spPr>
        <p:txBody>
          <a:bodyPr wrap="none">
            <a:spAutoFit/>
          </a:bodyPr>
          <a:lstStyle/>
          <a:p>
            <a:pPr marL="0" indent="0" algn="r">
              <a:lnSpc>
                <a:spcPct val="80000"/>
              </a:lnSpc>
              <a:buNone/>
            </a:pPr>
            <a:r>
              <a:rPr lang="es-ES" sz="2000" b="1" dirty="0" smtClean="0">
                <a:solidFill>
                  <a:srgbClr val="002060"/>
                </a:solidFill>
              </a:rPr>
              <a:t>Reubicación</a:t>
            </a:r>
            <a:endParaRPr lang="es-ES" sz="2000" b="1" dirty="0">
              <a:solidFill>
                <a:srgbClr val="002060"/>
              </a:solidFill>
            </a:endParaRPr>
          </a:p>
        </p:txBody>
      </p:sp>
    </p:spTree>
    <p:extLst>
      <p:ext uri="{BB962C8B-B14F-4D97-AF65-F5344CB8AC3E}">
        <p14:creationId xmlns:p14="http://schemas.microsoft.com/office/powerpoint/2010/main" val="313734302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1" name="Rectangle 3"/>
          <p:cNvSpPr>
            <a:spLocks noGrp="1" noChangeArrowheads="1"/>
          </p:cNvSpPr>
          <p:nvPr>
            <p:ph idx="1"/>
          </p:nvPr>
        </p:nvSpPr>
        <p:spPr>
          <a:xfrm>
            <a:off x="540321" y="1485454"/>
            <a:ext cx="8064127" cy="4895874"/>
          </a:xfrm>
        </p:spPr>
        <p:txBody>
          <a:bodyPr/>
          <a:lstStyle/>
          <a:p>
            <a:pPr marL="0" indent="0" algn="just">
              <a:lnSpc>
                <a:spcPct val="80000"/>
              </a:lnSpc>
              <a:buNone/>
            </a:pPr>
            <a:r>
              <a:rPr lang="es-ES" sz="2400" b="1" dirty="0" smtClean="0"/>
              <a:t>Medidas </a:t>
            </a:r>
            <a:r>
              <a:rPr lang="es-ES" sz="2400" b="1" dirty="0"/>
              <a:t>Suaves:</a:t>
            </a:r>
            <a:r>
              <a:rPr lang="es-ES" sz="2400" dirty="0"/>
              <a:t> </a:t>
            </a:r>
          </a:p>
          <a:p>
            <a:pPr algn="just">
              <a:lnSpc>
                <a:spcPct val="150000"/>
              </a:lnSpc>
            </a:pPr>
            <a:r>
              <a:rPr lang="es-ES" sz="1600" dirty="0" smtClean="0">
                <a:solidFill>
                  <a:srgbClr val="0070C0"/>
                </a:solidFill>
              </a:rPr>
              <a:t>Establecimiento </a:t>
            </a:r>
            <a:r>
              <a:rPr lang="es-ES" sz="1600" dirty="0">
                <a:solidFill>
                  <a:srgbClr val="0070C0"/>
                </a:solidFill>
              </a:rPr>
              <a:t>e implementación de barreras naturales para disminuir el impacto del oleaje e inundación causados por fenómenos como ANM, mar de leva y </a:t>
            </a:r>
            <a:r>
              <a:rPr lang="es-ES" sz="1600" dirty="0" smtClean="0">
                <a:solidFill>
                  <a:srgbClr val="0070C0"/>
                </a:solidFill>
              </a:rPr>
              <a:t>otros</a:t>
            </a:r>
          </a:p>
          <a:p>
            <a:pPr algn="just">
              <a:lnSpc>
                <a:spcPct val="150000"/>
              </a:lnSpc>
            </a:pPr>
            <a:r>
              <a:rPr lang="es-ES" sz="1600" dirty="0" smtClean="0">
                <a:solidFill>
                  <a:srgbClr val="0070C0"/>
                </a:solidFill>
              </a:rPr>
              <a:t>Relleno de playas y protección de dunas</a:t>
            </a:r>
          </a:p>
          <a:p>
            <a:pPr algn="just">
              <a:lnSpc>
                <a:spcPct val="150000"/>
              </a:lnSpc>
            </a:pPr>
            <a:r>
              <a:rPr lang="es-ES" sz="1600" dirty="0" smtClean="0">
                <a:solidFill>
                  <a:srgbClr val="0070C0"/>
                </a:solidFill>
              </a:rPr>
              <a:t>Uso </a:t>
            </a:r>
            <a:r>
              <a:rPr lang="es-ES" sz="1600" dirty="0" err="1" smtClean="0">
                <a:solidFill>
                  <a:srgbClr val="0070C0"/>
                </a:solidFill>
              </a:rPr>
              <a:t>geotextiles</a:t>
            </a:r>
            <a:r>
              <a:rPr lang="es-ES" sz="1600" dirty="0" smtClean="0">
                <a:solidFill>
                  <a:srgbClr val="0070C0"/>
                </a:solidFill>
              </a:rPr>
              <a:t> para la protección costera</a:t>
            </a:r>
            <a:endParaRPr lang="es-ES" sz="1600" dirty="0">
              <a:solidFill>
                <a:srgbClr val="0070C0"/>
              </a:solidFill>
            </a:endParaRPr>
          </a:p>
          <a:p>
            <a:pPr algn="just">
              <a:lnSpc>
                <a:spcPct val="150000"/>
              </a:lnSpc>
            </a:pPr>
            <a:r>
              <a:rPr lang="es-ES" sz="1600" dirty="0">
                <a:solidFill>
                  <a:srgbClr val="0070C0"/>
                </a:solidFill>
              </a:rPr>
              <a:t>Diseño de parques y zonas verdes para amortiguar los efectos del clima</a:t>
            </a:r>
          </a:p>
          <a:p>
            <a:pPr algn="just">
              <a:lnSpc>
                <a:spcPct val="150000"/>
              </a:lnSpc>
            </a:pPr>
            <a:endParaRPr lang="es-ES" sz="1600" dirty="0">
              <a:solidFill>
                <a:srgbClr val="0070C0"/>
              </a:solidFill>
            </a:endParaRPr>
          </a:p>
          <a:p>
            <a:pPr marL="0" indent="0" algn="just">
              <a:lnSpc>
                <a:spcPct val="80000"/>
              </a:lnSpc>
              <a:buNone/>
            </a:pPr>
            <a:r>
              <a:rPr lang="es-ES" sz="2400" dirty="0" smtClean="0"/>
              <a:t>Medidas duras</a:t>
            </a:r>
            <a:endParaRPr lang="es-ES" sz="2400" dirty="0"/>
          </a:p>
          <a:p>
            <a:pPr algn="just">
              <a:lnSpc>
                <a:spcPct val="150000"/>
              </a:lnSpc>
            </a:pPr>
            <a:r>
              <a:rPr lang="es-MX" sz="1600" dirty="0">
                <a:solidFill>
                  <a:srgbClr val="0070C0"/>
                </a:solidFill>
              </a:rPr>
              <a:t>Tecnologías para garantizar el abastecimiento de agua para el consumo humano</a:t>
            </a:r>
          </a:p>
          <a:p>
            <a:pPr algn="just">
              <a:lnSpc>
                <a:spcPct val="150000"/>
              </a:lnSpc>
            </a:pPr>
            <a:r>
              <a:rPr lang="es-CO" sz="1600" dirty="0" smtClean="0">
                <a:solidFill>
                  <a:srgbClr val="0070C0"/>
                </a:solidFill>
              </a:rPr>
              <a:t>Obras </a:t>
            </a:r>
            <a:r>
              <a:rPr lang="es-CO" sz="1600" dirty="0">
                <a:solidFill>
                  <a:srgbClr val="0070C0"/>
                </a:solidFill>
              </a:rPr>
              <a:t>de ingeniería para la protección costera: diques, espolones.</a:t>
            </a:r>
            <a:endParaRPr lang="es-ES" sz="1600" dirty="0">
              <a:solidFill>
                <a:srgbClr val="0070C0"/>
              </a:solidFill>
            </a:endParaRPr>
          </a:p>
        </p:txBody>
      </p:sp>
      <p:sp>
        <p:nvSpPr>
          <p:cNvPr id="3" name="2 Rectángulo"/>
          <p:cNvSpPr/>
          <p:nvPr/>
        </p:nvSpPr>
        <p:spPr>
          <a:xfrm>
            <a:off x="7508679" y="980728"/>
            <a:ext cx="1510350" cy="338554"/>
          </a:xfrm>
          <a:prstGeom prst="rect">
            <a:avLst/>
          </a:prstGeom>
        </p:spPr>
        <p:txBody>
          <a:bodyPr wrap="none">
            <a:spAutoFit/>
          </a:bodyPr>
          <a:lstStyle/>
          <a:p>
            <a:pPr marL="0" indent="0" algn="r">
              <a:lnSpc>
                <a:spcPct val="80000"/>
              </a:lnSpc>
              <a:buNone/>
            </a:pPr>
            <a:r>
              <a:rPr lang="es-ES" sz="2000" b="1" dirty="0" smtClean="0">
                <a:solidFill>
                  <a:srgbClr val="002060"/>
                </a:solidFill>
              </a:rPr>
              <a:t>Protección</a:t>
            </a:r>
            <a:endParaRPr lang="es-ES" sz="2000" b="1" dirty="0">
              <a:solidFill>
                <a:srgbClr val="002060"/>
              </a:solidFill>
            </a:endParaRPr>
          </a:p>
        </p:txBody>
      </p:sp>
    </p:spTree>
    <p:extLst>
      <p:ext uri="{BB962C8B-B14F-4D97-AF65-F5344CB8AC3E}">
        <p14:creationId xmlns:p14="http://schemas.microsoft.com/office/powerpoint/2010/main" val="41585564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3185079056"/>
              </p:ext>
            </p:extLst>
          </p:nvPr>
        </p:nvGraphicFramePr>
        <p:xfrm>
          <a:off x="2483768" y="692696"/>
          <a:ext cx="6660232" cy="518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Elipse"/>
          <p:cNvSpPr/>
          <p:nvPr/>
        </p:nvSpPr>
        <p:spPr bwMode="auto">
          <a:xfrm>
            <a:off x="4716016" y="2866008"/>
            <a:ext cx="2160240" cy="1368152"/>
          </a:xfrm>
          <a:prstGeom prst="ellipse">
            <a:avLst/>
          </a:prstGeom>
          <a:solidFill>
            <a:srgbClr val="99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buClr>
                <a:srgbClr val="000000"/>
              </a:buClr>
              <a:buSzPct val="100000"/>
            </a:pPr>
            <a:r>
              <a:rPr lang="es-MX" sz="1400" b="1" dirty="0" smtClean="0"/>
              <a:t>Integración de medidas de adaptación al modelo de Ciudad</a:t>
            </a:r>
            <a:endParaRPr kumimoji="0" lang="es-CO" sz="1800" b="0" i="0" u="none" strike="noStrike" cap="none" normalizeH="0" baseline="0" dirty="0" smtClean="0">
              <a:ln>
                <a:noFill/>
              </a:ln>
              <a:solidFill>
                <a:schemeClr val="bg1"/>
              </a:solidFill>
              <a:effectLst/>
              <a:latin typeface="Arial" charset="0"/>
              <a:cs typeface="Lucida Sans Unicode" charset="0"/>
            </a:endParaRPr>
          </a:p>
        </p:txBody>
      </p:sp>
      <p:sp>
        <p:nvSpPr>
          <p:cNvPr id="6" name="5 CuadroTexto"/>
          <p:cNvSpPr txBox="1"/>
          <p:nvPr/>
        </p:nvSpPr>
        <p:spPr>
          <a:xfrm>
            <a:off x="323528" y="2204864"/>
            <a:ext cx="2736304" cy="2554545"/>
          </a:xfrm>
          <a:prstGeom prst="rect">
            <a:avLst/>
          </a:prstGeom>
          <a:noFill/>
        </p:spPr>
        <p:txBody>
          <a:bodyPr wrap="square" rtlCol="0">
            <a:spAutoFit/>
          </a:bodyPr>
          <a:lstStyle/>
          <a:p>
            <a:r>
              <a:rPr lang="es-CO" sz="3200" b="1" dirty="0" smtClean="0">
                <a:solidFill>
                  <a:srgbClr val="002060"/>
                </a:solidFill>
              </a:rPr>
              <a:t>Que busca el plan de adaptación para Cartagena??</a:t>
            </a:r>
            <a:endParaRPr lang="es-ES" sz="3200" b="1" dirty="0">
              <a:solidFill>
                <a:srgbClr val="002060"/>
              </a:solidFill>
            </a:endParaRPr>
          </a:p>
        </p:txBody>
      </p:sp>
    </p:spTree>
    <p:extLst>
      <p:ext uri="{BB962C8B-B14F-4D97-AF65-F5344CB8AC3E}">
        <p14:creationId xmlns:p14="http://schemas.microsoft.com/office/powerpoint/2010/main" val="285121146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5 Rectángulo"/>
          <p:cNvSpPr>
            <a:spLocks noChangeArrowheads="1"/>
          </p:cNvSpPr>
          <p:nvPr/>
        </p:nvSpPr>
        <p:spPr bwMode="auto">
          <a:xfrm>
            <a:off x="930730" y="1118298"/>
            <a:ext cx="7416800" cy="830997"/>
          </a:xfrm>
          <a:prstGeom prst="rect">
            <a:avLst/>
          </a:prstGeom>
          <a:noFill/>
          <a:ln w="9525" algn="ctr">
            <a:noFill/>
            <a:miter lim="800000"/>
            <a:headEnd/>
            <a:tailEnd/>
          </a:ln>
        </p:spPr>
        <p:txBody>
          <a:bodyPr>
            <a:spAutoFit/>
          </a:bodyPr>
          <a:lstStyle/>
          <a:p>
            <a:pPr algn="just"/>
            <a:r>
              <a:rPr lang="es-ES" sz="2400" b="1" dirty="0">
                <a:solidFill>
                  <a:srgbClr val="FF6600"/>
                </a:solidFill>
                <a:cs typeface="Arial" charset="0"/>
              </a:rPr>
              <a:t>Incorporación de efectos de CC </a:t>
            </a:r>
            <a:r>
              <a:rPr lang="es-ES" sz="2400" b="1" dirty="0" smtClean="0">
                <a:solidFill>
                  <a:srgbClr val="FF6600"/>
                </a:solidFill>
                <a:cs typeface="Arial" charset="0"/>
              </a:rPr>
              <a:t>y las medidas de adaptación en </a:t>
            </a:r>
            <a:r>
              <a:rPr lang="es-ES" sz="2400" b="1" dirty="0">
                <a:solidFill>
                  <a:srgbClr val="FF6600"/>
                </a:solidFill>
                <a:cs typeface="Arial" charset="0"/>
              </a:rPr>
              <a:t>POT</a:t>
            </a:r>
          </a:p>
        </p:txBody>
      </p:sp>
      <p:sp>
        <p:nvSpPr>
          <p:cNvPr id="9" name="8 Rectángulo"/>
          <p:cNvSpPr/>
          <p:nvPr/>
        </p:nvSpPr>
        <p:spPr>
          <a:xfrm>
            <a:off x="4957734" y="5294305"/>
            <a:ext cx="3857652" cy="92333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fontAlgn="auto">
              <a:spcBef>
                <a:spcPts val="0"/>
              </a:spcBef>
              <a:spcAft>
                <a:spcPts val="0"/>
              </a:spcAft>
              <a:defRPr/>
            </a:pPr>
            <a:r>
              <a:rPr lang="es-CO" dirty="0"/>
              <a:t>Desarrollar un sistema regulatorio para la planeación territorial que incluya las </a:t>
            </a:r>
            <a:r>
              <a:rPr lang="es-CO" b="1" dirty="0">
                <a:ln w="10160">
                  <a:solidFill>
                    <a:schemeClr val="accent1"/>
                  </a:solidFill>
                  <a:prstDash val="solid"/>
                </a:ln>
                <a:solidFill>
                  <a:schemeClr val="accent5">
                    <a:lumMod val="25000"/>
                  </a:schemeClr>
                </a:solidFill>
                <a:effectLst>
                  <a:outerShdw blurRad="38100" dist="32000" dir="5400000" algn="tl">
                    <a:srgbClr val="000000">
                      <a:alpha val="30000"/>
                    </a:srgbClr>
                  </a:outerShdw>
                </a:effectLst>
              </a:rPr>
              <a:t>zonas de riesgo,</a:t>
            </a:r>
            <a:endParaRPr lang="es-ES" b="1" dirty="0">
              <a:solidFill>
                <a:schemeClr val="accent5">
                  <a:lumMod val="25000"/>
                </a:schemeClr>
              </a:solidFill>
            </a:endParaRPr>
          </a:p>
        </p:txBody>
      </p:sp>
      <p:sp>
        <p:nvSpPr>
          <p:cNvPr id="15364" name="Rectangle 2"/>
          <p:cNvSpPr txBox="1">
            <a:spLocks noChangeArrowheads="1"/>
          </p:cNvSpPr>
          <p:nvPr/>
        </p:nvSpPr>
        <p:spPr bwMode="auto">
          <a:xfrm>
            <a:off x="1619250" y="260350"/>
            <a:ext cx="6786563" cy="576263"/>
          </a:xfrm>
          <a:prstGeom prst="rect">
            <a:avLst/>
          </a:prstGeom>
          <a:noFill/>
          <a:ln w="9525">
            <a:noFill/>
            <a:miter lim="800000"/>
            <a:headEnd/>
            <a:tailEnd/>
          </a:ln>
        </p:spPr>
        <p:txBody>
          <a:bodyPr/>
          <a:lstStyle/>
          <a:p>
            <a:pPr algn="ctr"/>
            <a:endParaRPr lang="es-MX" sz="2800" b="1">
              <a:solidFill>
                <a:srgbClr val="00256E"/>
              </a:solidFill>
              <a:latin typeface="Trebuchet MS" pitchFamily="34" charset="0"/>
              <a:cs typeface="Arial" charset="0"/>
            </a:endParaRPr>
          </a:p>
        </p:txBody>
      </p:sp>
      <p:sp>
        <p:nvSpPr>
          <p:cNvPr id="15365" name="Text Box 9"/>
          <p:cNvSpPr txBox="1">
            <a:spLocks noChangeArrowheads="1"/>
          </p:cNvSpPr>
          <p:nvPr/>
        </p:nvSpPr>
        <p:spPr bwMode="auto">
          <a:xfrm>
            <a:off x="468313" y="2276475"/>
            <a:ext cx="3959225" cy="3884613"/>
          </a:xfrm>
          <a:prstGeom prst="rect">
            <a:avLst/>
          </a:prstGeom>
          <a:noFill/>
          <a:ln w="9525" algn="ctr">
            <a:noFill/>
            <a:miter lim="800000"/>
            <a:headEnd/>
            <a:tailEnd/>
          </a:ln>
        </p:spPr>
        <p:txBody>
          <a:bodyPr>
            <a:spAutoFit/>
          </a:bodyPr>
          <a:lstStyle/>
          <a:p>
            <a:pPr marL="342900" indent="-342900" eaLnBrk="0" hangingPunct="0">
              <a:spcBef>
                <a:spcPct val="20000"/>
              </a:spcBef>
              <a:buFontTx/>
              <a:buChar char="•"/>
            </a:pPr>
            <a:r>
              <a:rPr lang="es-CO" dirty="0">
                <a:solidFill>
                  <a:srgbClr val="003366"/>
                </a:solidFill>
                <a:cs typeface="Arial" charset="0"/>
              </a:rPr>
              <a:t>Restricción con bajas densidades de construcción para zonas con alta vulnerabilidad poblacional.</a:t>
            </a:r>
          </a:p>
          <a:p>
            <a:pPr marL="342900" indent="-342900" eaLnBrk="0" hangingPunct="0">
              <a:spcBef>
                <a:spcPct val="20000"/>
              </a:spcBef>
              <a:buFontTx/>
              <a:buChar char="•"/>
            </a:pPr>
            <a:endParaRPr lang="es-CO" dirty="0">
              <a:solidFill>
                <a:srgbClr val="003366"/>
              </a:solidFill>
              <a:cs typeface="Arial" charset="0"/>
            </a:endParaRPr>
          </a:p>
          <a:p>
            <a:pPr marL="342900" indent="-342900" eaLnBrk="0" hangingPunct="0">
              <a:spcBef>
                <a:spcPct val="20000"/>
              </a:spcBef>
              <a:buFontTx/>
              <a:buChar char="•"/>
            </a:pPr>
            <a:r>
              <a:rPr lang="es-CO" dirty="0">
                <a:solidFill>
                  <a:srgbClr val="003366"/>
                </a:solidFill>
                <a:cs typeface="Arial" charset="0"/>
              </a:rPr>
              <a:t>Exigencias técnicas y de estándares constructivos para zonas con alta vulnerabilidad estructural.</a:t>
            </a:r>
          </a:p>
          <a:p>
            <a:pPr marL="342900" indent="-342900" eaLnBrk="0" hangingPunct="0">
              <a:spcBef>
                <a:spcPct val="20000"/>
              </a:spcBef>
              <a:buFontTx/>
              <a:buChar char="•"/>
            </a:pPr>
            <a:endParaRPr lang="es-CO" dirty="0">
              <a:solidFill>
                <a:srgbClr val="003366"/>
              </a:solidFill>
              <a:cs typeface="Arial" charset="0"/>
            </a:endParaRPr>
          </a:p>
          <a:p>
            <a:pPr marL="342900" indent="-342900" eaLnBrk="0" hangingPunct="0">
              <a:spcBef>
                <a:spcPct val="20000"/>
              </a:spcBef>
              <a:buFontTx/>
              <a:buChar char="•"/>
            </a:pPr>
            <a:r>
              <a:rPr lang="es-CO" dirty="0">
                <a:solidFill>
                  <a:srgbClr val="003366"/>
                </a:solidFill>
                <a:cs typeface="Arial" charset="0"/>
              </a:rPr>
              <a:t>Establecimiento de áreas de protección en zonas relacionadas con la utilización de recursos naturales vulnerables.</a:t>
            </a:r>
            <a:endParaRPr lang="es-ES" dirty="0">
              <a:solidFill>
                <a:srgbClr val="003366"/>
              </a:solidFill>
              <a:cs typeface="Arial" charset="0"/>
            </a:endParaRPr>
          </a:p>
        </p:txBody>
      </p:sp>
      <p:sp>
        <p:nvSpPr>
          <p:cNvPr id="15366" name="1 Título"/>
          <p:cNvSpPr>
            <a:spLocks/>
          </p:cNvSpPr>
          <p:nvPr/>
        </p:nvSpPr>
        <p:spPr bwMode="auto">
          <a:xfrm>
            <a:off x="539750" y="0"/>
            <a:ext cx="8229600" cy="1143000"/>
          </a:xfrm>
          <a:prstGeom prst="rect">
            <a:avLst/>
          </a:prstGeom>
          <a:noFill/>
          <a:ln w="9525">
            <a:noFill/>
            <a:miter lim="800000"/>
            <a:headEnd/>
            <a:tailEnd/>
          </a:ln>
        </p:spPr>
        <p:txBody>
          <a:bodyPr anchor="ctr"/>
          <a:lstStyle/>
          <a:p>
            <a:pPr algn="ctr" eaLnBrk="0" hangingPunct="0"/>
            <a:r>
              <a:rPr lang="es-MX" sz="3200" b="1" dirty="0">
                <a:solidFill>
                  <a:srgbClr val="003366"/>
                </a:solidFill>
              </a:rPr>
              <a:t>Medidas de adaptación</a:t>
            </a:r>
            <a:endParaRPr lang="es-ES" sz="3200" b="1" dirty="0">
              <a:solidFill>
                <a:srgbClr val="003366"/>
              </a:solidFill>
            </a:endParaRPr>
          </a:p>
        </p:txBody>
      </p:sp>
      <p:pic>
        <p:nvPicPr>
          <p:cNvPr id="15367" name="Picture 6" descr="CartagenaJaimeBorda2"/>
          <p:cNvPicPr>
            <a:picLocks noChangeAspect="1" noChangeArrowheads="1"/>
          </p:cNvPicPr>
          <p:nvPr/>
        </p:nvPicPr>
        <p:blipFill>
          <a:blip r:embed="rId3" cstate="print"/>
          <a:srcRect r="8310"/>
          <a:stretch>
            <a:fillRect/>
          </a:stretch>
        </p:blipFill>
        <p:spPr bwMode="auto">
          <a:xfrm>
            <a:off x="4859338" y="2133600"/>
            <a:ext cx="3817937" cy="2870200"/>
          </a:xfrm>
          <a:prstGeom prst="rect">
            <a:avLst/>
          </a:prstGeom>
          <a:noFill/>
          <a:ln w="9525">
            <a:noFill/>
            <a:miter lim="800000"/>
            <a:headEnd/>
            <a:tailEnd/>
          </a:ln>
        </p:spPr>
      </p:pic>
    </p:spTree>
    <p:extLst>
      <p:ext uri="{BB962C8B-B14F-4D97-AF65-F5344CB8AC3E}">
        <p14:creationId xmlns:p14="http://schemas.microsoft.com/office/powerpoint/2010/main" val="272887585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683568" y="1556792"/>
            <a:ext cx="7920880" cy="4824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eaLnBrk="0" hangingPunct="0">
              <a:spcBef>
                <a:spcPct val="20000"/>
              </a:spcBef>
              <a:buFontTx/>
              <a:buChar char="•"/>
            </a:pPr>
            <a:r>
              <a:rPr lang="es-MX" sz="1600" b="1" dirty="0">
                <a:solidFill>
                  <a:srgbClr val="003366"/>
                </a:solidFill>
                <a:latin typeface="Arial" charset="0"/>
                <a:cs typeface="Arial" charset="0"/>
              </a:rPr>
              <a:t>Moratoria</a:t>
            </a:r>
            <a:r>
              <a:rPr lang="es-MX" sz="1600" dirty="0">
                <a:solidFill>
                  <a:srgbClr val="003366"/>
                </a:solidFill>
                <a:latin typeface="Arial" charset="0"/>
                <a:cs typeface="Arial" charset="0"/>
              </a:rPr>
              <a:t> a los nuevos desarrollos de estructuras e infraestructuras en zonas de riesgo potencial por cambio climático hasta tanto se realicen los estudios técnico que indiquen la posibilidad de este uso en dichas áreas</a:t>
            </a:r>
            <a:r>
              <a:rPr lang="es-MX" sz="1600" dirty="0" smtClean="0">
                <a:solidFill>
                  <a:srgbClr val="003366"/>
                </a:solidFill>
                <a:latin typeface="Arial" charset="0"/>
                <a:cs typeface="Arial" charset="0"/>
              </a:rPr>
              <a:t>.</a:t>
            </a:r>
          </a:p>
          <a:p>
            <a:pPr marL="342900" indent="-342900" algn="just" eaLnBrk="0" hangingPunct="0">
              <a:spcBef>
                <a:spcPct val="20000"/>
              </a:spcBef>
              <a:buFontTx/>
              <a:buChar char="•"/>
            </a:pPr>
            <a:endParaRPr lang="es-MX" sz="1600" dirty="0">
              <a:solidFill>
                <a:srgbClr val="003366"/>
              </a:solidFill>
              <a:latin typeface="Arial" charset="0"/>
              <a:cs typeface="Arial" charset="0"/>
            </a:endParaRPr>
          </a:p>
          <a:p>
            <a:pPr marL="342900" indent="-342900" algn="just" eaLnBrk="0" hangingPunct="0">
              <a:spcBef>
                <a:spcPct val="20000"/>
              </a:spcBef>
              <a:buFontTx/>
              <a:buChar char="•"/>
            </a:pPr>
            <a:r>
              <a:rPr lang="es-MX" sz="1600" dirty="0">
                <a:solidFill>
                  <a:srgbClr val="003366"/>
                </a:solidFill>
                <a:latin typeface="Arial" charset="0"/>
                <a:cs typeface="Arial" charset="0"/>
              </a:rPr>
              <a:t>Aplicar a las zonas vulnerables y de riesgos potenciales por inundación a causa del ANM que presentan asentamientos humanos, el tratamiento de </a:t>
            </a:r>
            <a:r>
              <a:rPr lang="es-MX" sz="1600" b="1" dirty="0">
                <a:solidFill>
                  <a:srgbClr val="003366"/>
                </a:solidFill>
                <a:latin typeface="Arial" charset="0"/>
                <a:cs typeface="Arial" charset="0"/>
              </a:rPr>
              <a:t>zonas para redesarrollo</a:t>
            </a:r>
            <a:r>
              <a:rPr lang="es-MX" sz="1600" dirty="0">
                <a:solidFill>
                  <a:srgbClr val="003366"/>
                </a:solidFill>
                <a:latin typeface="Arial" charset="0"/>
                <a:cs typeface="Arial" charset="0"/>
              </a:rPr>
              <a:t> (artículo 200 del POT</a:t>
            </a:r>
            <a:r>
              <a:rPr lang="es-MX" sz="1600" dirty="0" smtClean="0">
                <a:solidFill>
                  <a:srgbClr val="003366"/>
                </a:solidFill>
                <a:latin typeface="Arial" charset="0"/>
                <a:cs typeface="Arial" charset="0"/>
              </a:rPr>
              <a:t>).</a:t>
            </a:r>
          </a:p>
          <a:p>
            <a:pPr marL="342900" indent="-342900" algn="just" eaLnBrk="0" hangingPunct="0">
              <a:spcBef>
                <a:spcPct val="20000"/>
              </a:spcBef>
              <a:buFontTx/>
              <a:buChar char="•"/>
            </a:pPr>
            <a:endParaRPr lang="es-MX" sz="1600" dirty="0">
              <a:solidFill>
                <a:srgbClr val="003366"/>
              </a:solidFill>
              <a:latin typeface="Arial" charset="0"/>
              <a:cs typeface="Arial" charset="0"/>
            </a:endParaRPr>
          </a:p>
          <a:p>
            <a:pPr marL="342900" indent="-342900" algn="just" eaLnBrk="0" hangingPunct="0">
              <a:spcBef>
                <a:spcPct val="20000"/>
              </a:spcBef>
              <a:buFontTx/>
              <a:buChar char="•"/>
            </a:pPr>
            <a:r>
              <a:rPr lang="es-MX" sz="1600" dirty="0">
                <a:solidFill>
                  <a:srgbClr val="003366"/>
                </a:solidFill>
                <a:latin typeface="Arial" charset="0"/>
                <a:cs typeface="Arial" charset="0"/>
              </a:rPr>
              <a:t>La identificación de las áreas que presentan asentamientos humanos y cuyos </a:t>
            </a:r>
            <a:r>
              <a:rPr lang="es-MX" sz="1600" b="1" dirty="0">
                <a:solidFill>
                  <a:srgbClr val="003366"/>
                </a:solidFill>
                <a:latin typeface="Arial" charset="0"/>
                <a:cs typeface="Arial" charset="0"/>
              </a:rPr>
              <a:t>riesgos se consideran no </a:t>
            </a:r>
            <a:r>
              <a:rPr lang="es-MX" sz="1600" b="1" dirty="0" smtClean="0">
                <a:solidFill>
                  <a:srgbClr val="003366"/>
                </a:solidFill>
                <a:latin typeface="Arial" charset="0"/>
                <a:cs typeface="Arial" charset="0"/>
              </a:rPr>
              <a:t>mitigables</a:t>
            </a:r>
            <a:r>
              <a:rPr lang="es-MX" sz="1600" dirty="0" smtClean="0">
                <a:solidFill>
                  <a:srgbClr val="003366"/>
                </a:solidFill>
                <a:latin typeface="Arial" charset="0"/>
                <a:cs typeface="Arial" charset="0"/>
              </a:rPr>
              <a:t>.</a:t>
            </a:r>
          </a:p>
          <a:p>
            <a:pPr marL="342900" indent="-342900" algn="just" eaLnBrk="0" hangingPunct="0">
              <a:spcBef>
                <a:spcPct val="20000"/>
              </a:spcBef>
              <a:buFontTx/>
              <a:buChar char="•"/>
            </a:pPr>
            <a:endParaRPr lang="es-MX" sz="1600" dirty="0">
              <a:solidFill>
                <a:srgbClr val="003366"/>
              </a:solidFill>
              <a:latin typeface="Arial" charset="0"/>
              <a:cs typeface="Arial" charset="0"/>
            </a:endParaRPr>
          </a:p>
          <a:p>
            <a:pPr marL="342900" indent="-342900" algn="just" eaLnBrk="0" hangingPunct="0">
              <a:spcBef>
                <a:spcPct val="20000"/>
              </a:spcBef>
              <a:buFontTx/>
              <a:buChar char="•"/>
            </a:pPr>
            <a:r>
              <a:rPr lang="es-MX" sz="1600" dirty="0">
                <a:solidFill>
                  <a:srgbClr val="003366"/>
                </a:solidFill>
                <a:latin typeface="Arial" charset="0"/>
                <a:cs typeface="Arial" charset="0"/>
              </a:rPr>
              <a:t>Planes parciales de </a:t>
            </a:r>
            <a:r>
              <a:rPr lang="es-MX" sz="1600" b="1" dirty="0">
                <a:solidFill>
                  <a:srgbClr val="003366"/>
                </a:solidFill>
                <a:latin typeface="Arial" charset="0"/>
                <a:cs typeface="Arial" charset="0"/>
              </a:rPr>
              <a:t>relocalización</a:t>
            </a:r>
            <a:r>
              <a:rPr lang="es-MX" sz="1600" dirty="0">
                <a:solidFill>
                  <a:srgbClr val="003366"/>
                </a:solidFill>
                <a:latin typeface="Arial" charset="0"/>
                <a:cs typeface="Arial" charset="0"/>
              </a:rPr>
              <a:t> de familias asentadas en zonas de crecimiento de carácter espontáneo, informal y no legalizado</a:t>
            </a:r>
            <a:r>
              <a:rPr lang="es-MX" sz="1600" dirty="0" smtClean="0">
                <a:solidFill>
                  <a:srgbClr val="003366"/>
                </a:solidFill>
                <a:latin typeface="Arial" charset="0"/>
                <a:cs typeface="Arial" charset="0"/>
              </a:rPr>
              <a:t>.</a:t>
            </a:r>
          </a:p>
          <a:p>
            <a:pPr marL="342900" indent="-342900" algn="just" eaLnBrk="0" hangingPunct="0">
              <a:spcBef>
                <a:spcPct val="20000"/>
              </a:spcBef>
              <a:buFontTx/>
              <a:buChar char="•"/>
            </a:pPr>
            <a:endParaRPr lang="es-MX" sz="1600" dirty="0">
              <a:solidFill>
                <a:srgbClr val="003366"/>
              </a:solidFill>
              <a:latin typeface="Arial" charset="0"/>
              <a:cs typeface="Arial" charset="0"/>
            </a:endParaRPr>
          </a:p>
          <a:p>
            <a:pPr marL="342900" indent="-342900" algn="just" eaLnBrk="0" hangingPunct="0">
              <a:spcBef>
                <a:spcPct val="20000"/>
              </a:spcBef>
              <a:buFontTx/>
              <a:buChar char="•"/>
            </a:pPr>
            <a:r>
              <a:rPr lang="es-MX" sz="1600" dirty="0">
                <a:solidFill>
                  <a:srgbClr val="003366"/>
                </a:solidFill>
                <a:latin typeface="Arial" charset="0"/>
                <a:cs typeface="Arial" charset="0"/>
              </a:rPr>
              <a:t>Ajustar </a:t>
            </a:r>
            <a:r>
              <a:rPr lang="es-MX" sz="1600" b="1" dirty="0">
                <a:solidFill>
                  <a:srgbClr val="003366"/>
                </a:solidFill>
                <a:latin typeface="Arial" charset="0"/>
                <a:cs typeface="Arial" charset="0"/>
              </a:rPr>
              <a:t>medidas de adaptación en los </a:t>
            </a:r>
            <a:r>
              <a:rPr lang="es-MX" sz="1600" b="1" dirty="0" err="1">
                <a:solidFill>
                  <a:srgbClr val="003366"/>
                </a:solidFill>
                <a:latin typeface="Arial" charset="0"/>
                <a:cs typeface="Arial" charset="0"/>
              </a:rPr>
              <a:t>macroproyectos</a:t>
            </a:r>
            <a:r>
              <a:rPr lang="es-MX" sz="1600" b="1" dirty="0">
                <a:solidFill>
                  <a:srgbClr val="003366"/>
                </a:solidFill>
                <a:latin typeface="Arial" charset="0"/>
                <a:cs typeface="Arial" charset="0"/>
              </a:rPr>
              <a:t> </a:t>
            </a:r>
            <a:r>
              <a:rPr lang="es-MX" sz="1600" dirty="0">
                <a:solidFill>
                  <a:srgbClr val="003366"/>
                </a:solidFill>
                <a:latin typeface="Arial" charset="0"/>
                <a:cs typeface="Arial" charset="0"/>
              </a:rPr>
              <a:t>en marcha Ciénaga de la Virgen, Cerro de la Popa y Bicentenario.</a:t>
            </a:r>
          </a:p>
        </p:txBody>
      </p:sp>
      <p:sp>
        <p:nvSpPr>
          <p:cNvPr id="2" name="1 Título"/>
          <p:cNvSpPr>
            <a:spLocks noGrp="1"/>
          </p:cNvSpPr>
          <p:nvPr>
            <p:ph type="title"/>
          </p:nvPr>
        </p:nvSpPr>
        <p:spPr>
          <a:xfrm>
            <a:off x="755576" y="938389"/>
            <a:ext cx="7884368" cy="634082"/>
          </a:xfrm>
        </p:spPr>
        <p:txBody>
          <a:bodyPr>
            <a:noAutofit/>
          </a:bodyPr>
          <a:lstStyle/>
          <a:p>
            <a:pPr algn="ctr"/>
            <a:r>
              <a:rPr lang="es-CO" sz="2000" b="1" dirty="0" smtClean="0"/>
              <a:t>Art. 41 medidas para atender áreas susceptibles de inundación</a:t>
            </a:r>
            <a:endParaRPr lang="es-CO" sz="2000" b="1" dirty="0"/>
          </a:p>
        </p:txBody>
      </p:sp>
    </p:spTree>
    <p:extLst>
      <p:ext uri="{BB962C8B-B14F-4D97-AF65-F5344CB8AC3E}">
        <p14:creationId xmlns:p14="http://schemas.microsoft.com/office/powerpoint/2010/main" val="39824438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85786" y="642918"/>
            <a:ext cx="7757017" cy="857256"/>
          </a:xfrm>
        </p:spPr>
        <p:txBody>
          <a:bodyPr/>
          <a:lstStyle/>
          <a:p>
            <a:pPr algn="l"/>
            <a:r>
              <a:rPr lang="es-CO" sz="3600" b="1" kern="1200" dirty="0" smtClean="0">
                <a:solidFill>
                  <a:srgbClr val="FF6600"/>
                </a:solidFill>
                <a:latin typeface="Calibri" pitchFamily="34" charset="0"/>
                <a:ea typeface="+mn-ea"/>
                <a:cs typeface="Lucida Sans Unicode" pitchFamily="34" charset="0"/>
              </a:rPr>
              <a:t>Conceptos</a:t>
            </a:r>
            <a:endParaRPr lang="es-ES" sz="3600" b="1" kern="1200" dirty="0">
              <a:solidFill>
                <a:srgbClr val="FF6600"/>
              </a:solidFill>
              <a:latin typeface="Calibri" pitchFamily="34" charset="0"/>
              <a:ea typeface="+mn-ea"/>
              <a:cs typeface="Lucida Sans Unicode" pitchFamily="34" charset="0"/>
            </a:endParaRPr>
          </a:p>
        </p:txBody>
      </p:sp>
      <p:pic>
        <p:nvPicPr>
          <p:cNvPr id="2050" name="Picture 2"/>
          <p:cNvPicPr>
            <a:picLocks noChangeAspect="1" noChangeArrowheads="1"/>
          </p:cNvPicPr>
          <p:nvPr/>
        </p:nvPicPr>
        <p:blipFill>
          <a:blip r:embed="rId2" cstate="print"/>
          <a:srcRect/>
          <a:stretch>
            <a:fillRect/>
          </a:stretch>
        </p:blipFill>
        <p:spPr bwMode="auto">
          <a:xfrm>
            <a:off x="642910" y="1928802"/>
            <a:ext cx="3686175" cy="120015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642910" y="3512267"/>
            <a:ext cx="7305675" cy="895350"/>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cstate="print"/>
          <a:srcRect/>
          <a:stretch>
            <a:fillRect/>
          </a:stretch>
        </p:blipFill>
        <p:spPr bwMode="auto">
          <a:xfrm>
            <a:off x="2200275" y="4845049"/>
            <a:ext cx="4743450" cy="1266825"/>
          </a:xfrm>
          <a:prstGeom prst="rect">
            <a:avLst/>
          </a:prstGeom>
          <a:noFill/>
          <a:ln w="9525">
            <a:noFill/>
            <a:miter lim="800000"/>
            <a:headEnd/>
            <a:tailEnd/>
          </a:ln>
          <a:effectLst/>
        </p:spPr>
      </p:pic>
      <p:pic>
        <p:nvPicPr>
          <p:cNvPr id="2054" name="Picture 6" descr="C:\Archivos de programa\Microsoft Office\MEDIA\CAGCAT10\j0293828.wmf"/>
          <p:cNvPicPr>
            <a:picLocks noChangeAspect="1" noChangeArrowheads="1"/>
          </p:cNvPicPr>
          <p:nvPr/>
        </p:nvPicPr>
        <p:blipFill>
          <a:blip r:embed="rId5" cstate="print"/>
          <a:srcRect/>
          <a:stretch>
            <a:fillRect/>
          </a:stretch>
        </p:blipFill>
        <p:spPr bwMode="auto">
          <a:xfrm>
            <a:off x="6786578" y="2143116"/>
            <a:ext cx="1300966" cy="1369151"/>
          </a:xfrm>
          <a:prstGeom prst="rect">
            <a:avLst/>
          </a:prstGeom>
          <a:noFill/>
        </p:spPr>
      </p:pic>
      <p:sp>
        <p:nvSpPr>
          <p:cNvPr id="8" name="7 CuadroTexto"/>
          <p:cNvSpPr txBox="1"/>
          <p:nvPr/>
        </p:nvSpPr>
        <p:spPr>
          <a:xfrm>
            <a:off x="4857752" y="1785926"/>
            <a:ext cx="1428728" cy="646331"/>
          </a:xfrm>
          <a:prstGeom prst="rect">
            <a:avLst/>
          </a:prstGeom>
          <a:noFill/>
        </p:spPr>
        <p:txBody>
          <a:bodyPr wrap="square" rtlCol="0">
            <a:spAutoFit/>
          </a:bodyPr>
          <a:lstStyle/>
          <a:p>
            <a:r>
              <a:rPr lang="es-CO" b="1" dirty="0" smtClean="0">
                <a:solidFill>
                  <a:schemeClr val="tx1"/>
                </a:solidFill>
              </a:rPr>
              <a:t>Ocurrencia del evento</a:t>
            </a:r>
            <a:endParaRPr lang="es-ES" b="1" dirty="0">
              <a:solidFill>
                <a:schemeClr val="tx1"/>
              </a:solidFill>
            </a:endParaRPr>
          </a:p>
        </p:txBody>
      </p:sp>
      <p:cxnSp>
        <p:nvCxnSpPr>
          <p:cNvPr id="10" name="9 Conector recto de flecha"/>
          <p:cNvCxnSpPr/>
          <p:nvPr/>
        </p:nvCxnSpPr>
        <p:spPr bwMode="auto">
          <a:xfrm>
            <a:off x="4572000" y="2857496"/>
            <a:ext cx="1785950" cy="1588"/>
          </a:xfrm>
          <a:prstGeom prst="straightConnector1">
            <a:avLst/>
          </a:prstGeom>
          <a:solidFill>
            <a:srgbClr val="00B8FF"/>
          </a:solidFill>
          <a:ln w="9525" cap="flat" cmpd="sng" algn="ctr">
            <a:solidFill>
              <a:schemeClr val="tx1"/>
            </a:solidFill>
            <a:prstDash val="solid"/>
            <a:round/>
            <a:headEnd type="none" w="med" len="med"/>
            <a:tailEnd type="arrow"/>
          </a:ln>
          <a:effectLst/>
        </p:spPr>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animEffect transition="in" filter="fade">
                                      <p:cBhvr>
                                        <p:cTn id="13" dur="500"/>
                                        <p:tgtEl>
                                          <p:spTgt spid="205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05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1000"/>
                                        <p:tgtEl>
                                          <p:spTgt spid="2052"/>
                                        </p:tgtEl>
                                      </p:cBhvr>
                                    </p:animEffect>
                                    <p:anim calcmode="lin" valueType="num">
                                      <p:cBhvr>
                                        <p:cTn id="23" dur="1000" fill="hold"/>
                                        <p:tgtEl>
                                          <p:spTgt spid="2052"/>
                                        </p:tgtEl>
                                        <p:attrNameLst>
                                          <p:attrName>ppt_x</p:attrName>
                                        </p:attrNameLst>
                                      </p:cBhvr>
                                      <p:tavLst>
                                        <p:tav tm="0">
                                          <p:val>
                                            <p:strVal val="#ppt_x"/>
                                          </p:val>
                                        </p:tav>
                                        <p:tav tm="100000">
                                          <p:val>
                                            <p:strVal val="#ppt_x"/>
                                          </p:val>
                                        </p:tav>
                                      </p:tavLst>
                                    </p:anim>
                                    <p:anim calcmode="lin" valueType="num">
                                      <p:cBhvr>
                                        <p:cTn id="2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57224" y="3738692"/>
            <a:ext cx="7560840" cy="3014514"/>
          </a:xfrm>
        </p:spPr>
        <p:txBody>
          <a:bodyPr/>
          <a:lstStyle/>
          <a:p>
            <a:pPr lvl="0" algn="ctr"/>
            <a:r>
              <a:rPr lang="es-CO" b="1" dirty="0">
                <a:solidFill>
                  <a:srgbClr val="0070C0"/>
                </a:solidFill>
                <a:latin typeface="Calibri" pitchFamily="34" charset="0"/>
                <a:cs typeface="Calibri" pitchFamily="34" charset="0"/>
              </a:rPr>
              <a:t>IV. A</a:t>
            </a:r>
            <a:r>
              <a:rPr lang="es-CO" b="1" dirty="0" smtClean="0">
                <a:solidFill>
                  <a:srgbClr val="0070C0"/>
                </a:solidFill>
                <a:latin typeface="Calibri" pitchFamily="34" charset="0"/>
                <a:cs typeface="Calibri" pitchFamily="34" charset="0"/>
              </a:rPr>
              <a:t>portes </a:t>
            </a:r>
            <a:r>
              <a:rPr lang="es-CO" b="1" dirty="0">
                <a:solidFill>
                  <a:srgbClr val="0070C0"/>
                </a:solidFill>
                <a:latin typeface="Calibri" pitchFamily="34" charset="0"/>
                <a:cs typeface="Calibri" pitchFamily="34" charset="0"/>
              </a:rPr>
              <a:t>para </a:t>
            </a:r>
            <a:r>
              <a:rPr lang="es-CO" b="1" dirty="0" smtClean="0">
                <a:solidFill>
                  <a:srgbClr val="0070C0"/>
                </a:solidFill>
                <a:latin typeface="Calibri" pitchFamily="34" charset="0"/>
                <a:cs typeface="Calibri" pitchFamily="34" charset="0"/>
              </a:rPr>
              <a:t>nuevo POT  en teamtica  Cambio climático</a:t>
            </a:r>
            <a:r>
              <a:rPr lang="es-CO" b="1" dirty="0">
                <a:solidFill>
                  <a:srgbClr val="0070C0"/>
                </a:solidFill>
                <a:latin typeface="Calibri" pitchFamily="34" charset="0"/>
                <a:cs typeface="Calibri" pitchFamily="34" charset="0"/>
              </a:rPr>
              <a:t/>
            </a:r>
            <a:br>
              <a:rPr lang="es-CO" b="1" dirty="0">
                <a:solidFill>
                  <a:srgbClr val="0070C0"/>
                </a:solidFill>
                <a:latin typeface="Calibri" pitchFamily="34" charset="0"/>
                <a:cs typeface="Calibri" pitchFamily="34" charset="0"/>
              </a:rPr>
            </a:br>
            <a:endParaRPr lang="es-MX" b="1" dirty="0">
              <a:solidFill>
                <a:srgbClr val="0070C0"/>
              </a:solidFill>
              <a:latin typeface="Calibri" pitchFamily="34" charset="0"/>
              <a:cs typeface="Calibri" pitchFamily="34" charset="0"/>
            </a:endParaRPr>
          </a:p>
        </p:txBody>
      </p:sp>
      <p:pic>
        <p:nvPicPr>
          <p:cNvPr id="4" name="Picture 2" descr="D:\3_INVEMAR\1_CDKN-2011\3sep\FOTOS\Salidacampo\I.TierraBomba-30sep\Bocachica\DSC050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8407" y="714356"/>
            <a:ext cx="3758474" cy="2818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71887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p:cNvSpPr>
            <a:spLocks noGrp="1" noChangeArrowheads="1"/>
          </p:cNvSpPr>
          <p:nvPr>
            <p:ph type="title"/>
          </p:nvPr>
        </p:nvSpPr>
        <p:spPr>
          <a:xfrm>
            <a:off x="539552" y="908720"/>
            <a:ext cx="8228013" cy="1430338"/>
          </a:xfrm>
        </p:spPr>
        <p:txBody>
          <a:bodyPr/>
          <a:lstStyle/>
          <a:p>
            <a:pPr algn="ctr"/>
            <a:r>
              <a:rPr lang="es-CO" sz="3200" dirty="0">
                <a:latin typeface="Calibri" pitchFamily="34" charset="0"/>
                <a:cs typeface="Calibri" pitchFamily="34" charset="0"/>
              </a:rPr>
              <a:t>Tema de discusión</a:t>
            </a:r>
            <a:r>
              <a:rPr lang="es-CO" sz="3200" dirty="0" smtClean="0">
                <a:latin typeface="Calibri" pitchFamily="34" charset="0"/>
                <a:cs typeface="Calibri" pitchFamily="34" charset="0"/>
              </a:rPr>
              <a:t>: identificación y priorización de opciones de adaptación</a:t>
            </a:r>
            <a:endParaRPr lang="es-ES" sz="3200" dirty="0">
              <a:latin typeface="Calibri" pitchFamily="34" charset="0"/>
              <a:cs typeface="Calibri" pitchFamily="34" charset="0"/>
            </a:endParaRPr>
          </a:p>
        </p:txBody>
      </p:sp>
      <p:sp>
        <p:nvSpPr>
          <p:cNvPr id="645123" name="Rectangle 3"/>
          <p:cNvSpPr>
            <a:spLocks noGrp="1" noChangeArrowheads="1"/>
          </p:cNvSpPr>
          <p:nvPr>
            <p:ph idx="1"/>
          </p:nvPr>
        </p:nvSpPr>
        <p:spPr>
          <a:xfrm>
            <a:off x="683568" y="2348880"/>
            <a:ext cx="7920880" cy="4104456"/>
          </a:xfrm>
        </p:spPr>
        <p:txBody>
          <a:bodyPr/>
          <a:lstStyle/>
          <a:p>
            <a:pPr marL="514350" indent="-514350">
              <a:buFont typeface="+mj-lt"/>
              <a:buAutoNum type="arabicPeriod"/>
            </a:pPr>
            <a:r>
              <a:rPr lang="es-CO" sz="2000" dirty="0" smtClean="0">
                <a:solidFill>
                  <a:srgbClr val="002060"/>
                </a:solidFill>
                <a:latin typeface="Calibri" pitchFamily="34" charset="0"/>
                <a:cs typeface="Calibri" pitchFamily="34" charset="0"/>
              </a:rPr>
              <a:t>¿</a:t>
            </a:r>
            <a:r>
              <a:rPr lang="es-CO" sz="2000" dirty="0">
                <a:solidFill>
                  <a:srgbClr val="002060"/>
                </a:solidFill>
                <a:latin typeface="Calibri" pitchFamily="34" charset="0"/>
                <a:cs typeface="Calibri" pitchFamily="34" charset="0"/>
              </a:rPr>
              <a:t>Cuáles son las medidas </a:t>
            </a:r>
            <a:r>
              <a:rPr lang="es-CO" sz="2000" dirty="0" smtClean="0">
                <a:solidFill>
                  <a:srgbClr val="002060"/>
                </a:solidFill>
                <a:latin typeface="Calibri" pitchFamily="34" charset="0"/>
                <a:cs typeface="Calibri" pitchFamily="34" charset="0"/>
              </a:rPr>
              <a:t>y </a:t>
            </a:r>
            <a:r>
              <a:rPr lang="es-CO" sz="2000" dirty="0">
                <a:solidFill>
                  <a:srgbClr val="002060"/>
                </a:solidFill>
                <a:latin typeface="Calibri" pitchFamily="34" charset="0"/>
                <a:cs typeface="Calibri" pitchFamily="34" charset="0"/>
              </a:rPr>
              <a:t>opciones de adaptación</a:t>
            </a:r>
            <a:r>
              <a:rPr lang="es-CO" sz="2000" dirty="0" smtClean="0">
                <a:solidFill>
                  <a:srgbClr val="002060"/>
                </a:solidFill>
                <a:latin typeface="Calibri" pitchFamily="34" charset="0"/>
                <a:cs typeface="Calibri" pitchFamily="34" charset="0"/>
              </a:rPr>
              <a:t>?</a:t>
            </a:r>
            <a:endParaRPr lang="es-MX" sz="2000" dirty="0" smtClean="0">
              <a:solidFill>
                <a:srgbClr val="002060"/>
              </a:solidFill>
              <a:latin typeface="Calibri" pitchFamily="34" charset="0"/>
              <a:cs typeface="Calibri" pitchFamily="34" charset="0"/>
            </a:endParaRPr>
          </a:p>
          <a:p>
            <a:pPr marL="514350" lvl="0" indent="-514350">
              <a:buFont typeface="+mj-lt"/>
              <a:buAutoNum type="arabicPeriod"/>
            </a:pPr>
            <a:endParaRPr lang="es-MX" sz="2000" dirty="0">
              <a:solidFill>
                <a:srgbClr val="002060"/>
              </a:solidFill>
              <a:latin typeface="Calibri" pitchFamily="34" charset="0"/>
              <a:cs typeface="Calibri" pitchFamily="34" charset="0"/>
            </a:endParaRPr>
          </a:p>
          <a:p>
            <a:pPr marL="514350" lvl="0" indent="-514350">
              <a:buFont typeface="+mj-lt"/>
              <a:buAutoNum type="arabicPeriod"/>
            </a:pPr>
            <a:r>
              <a:rPr lang="es-CO" sz="2000" dirty="0" smtClean="0">
                <a:solidFill>
                  <a:srgbClr val="002060"/>
                </a:solidFill>
                <a:latin typeface="Calibri" pitchFamily="34" charset="0"/>
                <a:cs typeface="Calibri" pitchFamily="34" charset="0"/>
              </a:rPr>
              <a:t>Dentro </a:t>
            </a:r>
            <a:r>
              <a:rPr lang="es-CO" sz="2000" dirty="0">
                <a:solidFill>
                  <a:srgbClr val="002060"/>
                </a:solidFill>
                <a:latin typeface="Calibri" pitchFamily="34" charset="0"/>
                <a:cs typeface="Calibri" pitchFamily="34" charset="0"/>
              </a:rPr>
              <a:t>de su institución identifique </a:t>
            </a:r>
            <a:r>
              <a:rPr lang="es-CO" sz="2000" dirty="0" smtClean="0">
                <a:solidFill>
                  <a:srgbClr val="002060"/>
                </a:solidFill>
                <a:latin typeface="Calibri" pitchFamily="34" charset="0"/>
                <a:cs typeface="Calibri" pitchFamily="34" charset="0"/>
              </a:rPr>
              <a:t>¿ cuáles </a:t>
            </a:r>
            <a:r>
              <a:rPr lang="es-CO" sz="2000" dirty="0">
                <a:solidFill>
                  <a:srgbClr val="002060"/>
                </a:solidFill>
                <a:latin typeface="Calibri" pitchFamily="34" charset="0"/>
                <a:cs typeface="Calibri" pitchFamily="34" charset="0"/>
              </a:rPr>
              <a:t>han sido y podrán ser los efectos del clima para </a:t>
            </a:r>
            <a:r>
              <a:rPr lang="es-CO" sz="2000" dirty="0" smtClean="0">
                <a:solidFill>
                  <a:srgbClr val="002060"/>
                </a:solidFill>
                <a:latin typeface="Calibri" pitchFamily="34" charset="0"/>
                <a:cs typeface="Calibri" pitchFamily="34" charset="0"/>
              </a:rPr>
              <a:t>Cartagena ?.</a:t>
            </a:r>
            <a:endParaRPr lang="es-MX" sz="2000" dirty="0" smtClean="0">
              <a:solidFill>
                <a:srgbClr val="002060"/>
              </a:solidFill>
              <a:latin typeface="Calibri" pitchFamily="34" charset="0"/>
              <a:cs typeface="Calibri" pitchFamily="34" charset="0"/>
            </a:endParaRPr>
          </a:p>
          <a:p>
            <a:pPr marL="514350" indent="-514350">
              <a:buFont typeface="+mj-lt"/>
              <a:buAutoNum type="arabicPeriod"/>
            </a:pPr>
            <a:endParaRPr lang="es-MX" sz="2000" dirty="0">
              <a:solidFill>
                <a:srgbClr val="002060"/>
              </a:solidFill>
              <a:latin typeface="Calibri" pitchFamily="34" charset="0"/>
              <a:cs typeface="Calibri" pitchFamily="34" charset="0"/>
            </a:endParaRPr>
          </a:p>
          <a:p>
            <a:pPr marL="514350" indent="-514350">
              <a:buFont typeface="+mj-lt"/>
              <a:buAutoNum type="arabicPeriod"/>
            </a:pPr>
            <a:r>
              <a:rPr lang="es-CO" sz="2000" dirty="0" smtClean="0">
                <a:solidFill>
                  <a:srgbClr val="002060"/>
                </a:solidFill>
                <a:latin typeface="Calibri" pitchFamily="34" charset="0"/>
                <a:cs typeface="Calibri" pitchFamily="34" charset="0"/>
              </a:rPr>
              <a:t>A </a:t>
            </a:r>
            <a:r>
              <a:rPr lang="es-CO" sz="2000" dirty="0">
                <a:solidFill>
                  <a:srgbClr val="002060"/>
                </a:solidFill>
                <a:latin typeface="Calibri" pitchFamily="34" charset="0"/>
                <a:cs typeface="Calibri" pitchFamily="34" charset="0"/>
              </a:rPr>
              <a:t>partir de estos efectos, </a:t>
            </a:r>
            <a:r>
              <a:rPr lang="es-CO" sz="2000" dirty="0" smtClean="0">
                <a:solidFill>
                  <a:srgbClr val="002060"/>
                </a:solidFill>
                <a:latin typeface="Calibri" pitchFamily="34" charset="0"/>
                <a:cs typeface="Calibri" pitchFamily="34" charset="0"/>
              </a:rPr>
              <a:t>¿ cuáles </a:t>
            </a:r>
            <a:r>
              <a:rPr lang="es-CO" sz="2000" dirty="0">
                <a:solidFill>
                  <a:srgbClr val="002060"/>
                </a:solidFill>
                <a:latin typeface="Calibri" pitchFamily="34" charset="0"/>
                <a:cs typeface="Calibri" pitchFamily="34" charset="0"/>
              </a:rPr>
              <a:t>podrían ser las opciones de adaptación para asegurar el crecimiento sostenible y la competitividad de la ciudad</a:t>
            </a:r>
            <a:r>
              <a:rPr lang="es-CO" sz="2000" dirty="0" smtClean="0">
                <a:solidFill>
                  <a:srgbClr val="002060"/>
                </a:solidFill>
                <a:latin typeface="Calibri" pitchFamily="34" charset="0"/>
                <a:cs typeface="Calibri" pitchFamily="34" charset="0"/>
              </a:rPr>
              <a:t>?</a:t>
            </a:r>
          </a:p>
          <a:p>
            <a:pPr marL="514350" indent="-514350">
              <a:buFont typeface="+mj-lt"/>
              <a:buAutoNum type="arabicPeriod"/>
            </a:pPr>
            <a:endParaRPr lang="es-CO" sz="2000" dirty="0" smtClean="0">
              <a:latin typeface="Calibri" pitchFamily="34" charset="0"/>
              <a:cs typeface="Calibri" pitchFamily="34" charset="0"/>
            </a:endParaRPr>
          </a:p>
          <a:p>
            <a:pPr marL="514350" indent="-514350">
              <a:buFont typeface="+mj-lt"/>
              <a:buAutoNum type="arabicPeriod"/>
            </a:pPr>
            <a:r>
              <a:rPr lang="es-CO" sz="2000" dirty="0" smtClean="0">
                <a:latin typeface="Calibri" pitchFamily="34" charset="0"/>
                <a:cs typeface="Calibri" pitchFamily="34" charset="0"/>
              </a:rPr>
              <a:t>¿</a:t>
            </a:r>
            <a:r>
              <a:rPr lang="es-CO" sz="2000" dirty="0">
                <a:latin typeface="Calibri" pitchFamily="34" charset="0"/>
                <a:cs typeface="Calibri" pitchFamily="34" charset="0"/>
              </a:rPr>
              <a:t>Cuáles son las políticas y planes institucionales relacionados con la adaptación?</a:t>
            </a:r>
            <a:endParaRPr lang="es-MX" sz="2000" dirty="0">
              <a:latin typeface="Calibri" pitchFamily="34" charset="0"/>
              <a:cs typeface="Calibri" pitchFamily="34" charset="0"/>
            </a:endParaRPr>
          </a:p>
          <a:p>
            <a:pPr marL="514350" indent="-514350">
              <a:buFont typeface="+mj-lt"/>
              <a:buAutoNum type="arabicPeriod"/>
            </a:pPr>
            <a:endParaRPr lang="es-ES" sz="2000" dirty="0">
              <a:solidFill>
                <a:srgbClr val="002060"/>
              </a:solidFill>
              <a:latin typeface="Calibri" pitchFamily="34" charset="0"/>
              <a:cs typeface="Calibri" pitchFamily="34" charset="0"/>
            </a:endParaRPr>
          </a:p>
          <a:p>
            <a:pPr marL="514350" indent="-514350">
              <a:buFont typeface="+mj-lt"/>
              <a:buAutoNum type="arabicPeriod"/>
            </a:pPr>
            <a:endParaRPr lang="es-ES" sz="2000" dirty="0">
              <a:solidFill>
                <a:srgbClr val="002060"/>
              </a:solidFill>
              <a:latin typeface="Calibri" pitchFamily="34" charset="0"/>
              <a:cs typeface="Calibri" pitchFamily="34" charset="0"/>
            </a:endParaRPr>
          </a:p>
        </p:txBody>
      </p:sp>
    </p:spTree>
    <p:extLst>
      <p:ext uri="{BB962C8B-B14F-4D97-AF65-F5344CB8AC3E}">
        <p14:creationId xmlns:p14="http://schemas.microsoft.com/office/powerpoint/2010/main" val="4827629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1 Título"/>
          <p:cNvSpPr>
            <a:spLocks noGrp="1"/>
          </p:cNvSpPr>
          <p:nvPr>
            <p:ph type="title"/>
          </p:nvPr>
        </p:nvSpPr>
        <p:spPr>
          <a:xfrm>
            <a:off x="4572000" y="3645024"/>
            <a:ext cx="3312368" cy="784108"/>
          </a:xfrm>
        </p:spPr>
        <p:txBody>
          <a:bodyPr>
            <a:normAutofit/>
          </a:bodyPr>
          <a:lstStyle/>
          <a:p>
            <a:pPr algn="ctr"/>
            <a:r>
              <a:rPr lang="es-CO" dirty="0" smtClean="0">
                <a:solidFill>
                  <a:schemeClr val="bg1"/>
                </a:solidFill>
              </a:rPr>
              <a:t>GRACIAS</a:t>
            </a:r>
            <a:endParaRPr lang="es-MX" dirty="0" smtClean="0">
              <a:solidFill>
                <a:schemeClr val="bg1"/>
              </a:solidFill>
            </a:endParaRPr>
          </a:p>
        </p:txBody>
      </p:sp>
      <p:pic>
        <p:nvPicPr>
          <p:cNvPr id="91137" name="Imagen 1" descr="Año Internacional de los Bosques 2011"/>
          <p:cNvPicPr>
            <a:picLocks noChangeAspect="1" noChangeArrowheads="1"/>
          </p:cNvPicPr>
          <p:nvPr/>
        </p:nvPicPr>
        <p:blipFill>
          <a:blip r:embed="rId2" cstate="print"/>
          <a:srcRect/>
          <a:stretch>
            <a:fillRect/>
          </a:stretch>
        </p:blipFill>
        <p:spPr bwMode="auto">
          <a:xfrm>
            <a:off x="6948264" y="4945728"/>
            <a:ext cx="1000100" cy="1065680"/>
          </a:xfrm>
          <a:prstGeom prst="rect">
            <a:avLst/>
          </a:prstGeom>
          <a:noFill/>
          <a:ln w="9525">
            <a:noFill/>
            <a:miter lim="800000"/>
            <a:headEnd/>
            <a:tailEnd/>
          </a:ln>
        </p:spPr>
      </p:pic>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42760" y="836712"/>
            <a:ext cx="2225815" cy="3996703"/>
          </a:xfrm>
          <a:prstGeom prst="rect">
            <a:avLst/>
          </a:prstGeom>
          <a:noFill/>
          <a:ln>
            <a:noFill/>
          </a:ln>
        </p:spPr>
      </p:pic>
      <p:pic>
        <p:nvPicPr>
          <p:cNvPr id="9" name="Imagen 8"/>
          <p:cNvPicPr/>
          <p:nvPr/>
        </p:nvPicPr>
        <p:blipFill>
          <a:blip r:embed="rId4">
            <a:extLst>
              <a:ext uri="{28A0092B-C50C-407E-A947-70E740481C1C}">
                <a14:useLocalDpi xmlns:a14="http://schemas.microsoft.com/office/drawing/2010/main" val="0"/>
              </a:ext>
            </a:extLst>
          </a:blip>
          <a:srcRect/>
          <a:stretch>
            <a:fillRect/>
          </a:stretch>
        </p:blipFill>
        <p:spPr bwMode="auto">
          <a:xfrm>
            <a:off x="2167402" y="908720"/>
            <a:ext cx="2116702" cy="3924695"/>
          </a:xfrm>
          <a:prstGeom prst="rect">
            <a:avLst/>
          </a:prstGeom>
          <a:noFill/>
          <a:ln>
            <a:noFill/>
          </a:ln>
        </p:spPr>
      </p:pic>
      <p:pic>
        <p:nvPicPr>
          <p:cNvPr id="10" name="Imagen 9"/>
          <p:cNvPicPr/>
          <p:nvPr/>
        </p:nvPicPr>
        <p:blipFill>
          <a:blip r:embed="rId5">
            <a:extLst>
              <a:ext uri="{28A0092B-C50C-407E-A947-70E740481C1C}">
                <a14:useLocalDpi xmlns:a14="http://schemas.microsoft.com/office/drawing/2010/main" val="0"/>
              </a:ext>
            </a:extLst>
          </a:blip>
          <a:srcRect/>
          <a:stretch>
            <a:fillRect/>
          </a:stretch>
        </p:blipFill>
        <p:spPr bwMode="auto">
          <a:xfrm>
            <a:off x="4284104" y="908720"/>
            <a:ext cx="2123094" cy="3924695"/>
          </a:xfrm>
          <a:prstGeom prst="rect">
            <a:avLst/>
          </a:prstGeom>
          <a:noFill/>
          <a:ln>
            <a:noFill/>
          </a:ln>
        </p:spPr>
      </p:pic>
      <p:pic>
        <p:nvPicPr>
          <p:cNvPr id="11" name="Imagen 10"/>
          <p:cNvPicPr/>
          <p:nvPr/>
        </p:nvPicPr>
        <p:blipFill>
          <a:blip r:embed="rId6">
            <a:extLst>
              <a:ext uri="{28A0092B-C50C-407E-A947-70E740481C1C}">
                <a14:useLocalDpi xmlns:a14="http://schemas.microsoft.com/office/drawing/2010/main" val="0"/>
              </a:ext>
            </a:extLst>
          </a:blip>
          <a:srcRect/>
          <a:stretch>
            <a:fillRect/>
          </a:stretch>
        </p:blipFill>
        <p:spPr bwMode="auto">
          <a:xfrm>
            <a:off x="6407199" y="908720"/>
            <a:ext cx="2258014" cy="3924696"/>
          </a:xfrm>
          <a:prstGeom prst="rect">
            <a:avLst/>
          </a:prstGeom>
          <a:noFill/>
          <a:ln>
            <a:noFill/>
          </a:ln>
        </p:spPr>
      </p:pic>
      <p:sp>
        <p:nvSpPr>
          <p:cNvPr id="2" name="CuadroTexto 1"/>
          <p:cNvSpPr txBox="1"/>
          <p:nvPr/>
        </p:nvSpPr>
        <p:spPr>
          <a:xfrm>
            <a:off x="3937000" y="5341938"/>
            <a:ext cx="1468596" cy="523220"/>
          </a:xfrm>
          <a:prstGeom prst="rect">
            <a:avLst/>
          </a:prstGeom>
          <a:noFill/>
        </p:spPr>
        <p:txBody>
          <a:bodyPr wrap="none" rtlCol="0">
            <a:spAutoFit/>
          </a:bodyPr>
          <a:lstStyle/>
          <a:p>
            <a:r>
              <a:rPr lang="es-ES" sz="2800" dirty="0" smtClean="0"/>
              <a:t>GRACIAS</a:t>
            </a:r>
            <a:endParaRPr lang="es-ES" sz="2800"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000100" y="571480"/>
            <a:ext cx="7488832" cy="646331"/>
          </a:xfrm>
          <a:prstGeom prst="rect">
            <a:avLst/>
          </a:prstGeom>
        </p:spPr>
        <p:txBody>
          <a:bodyPr wrap="square">
            <a:spAutoFit/>
          </a:bodyPr>
          <a:lstStyle/>
          <a:p>
            <a:pPr algn="ctr"/>
            <a:r>
              <a:rPr lang="es-CO" b="1" dirty="0" smtClean="0">
                <a:solidFill>
                  <a:schemeClr val="tx1"/>
                </a:solidFill>
              </a:rPr>
              <a:t>Cambios experimentados por los sistemas OCEANO-CLIMA (físicos y biológicos) y por la temperatura superficial en 1970-2015</a:t>
            </a:r>
            <a:endParaRPr lang="es-CO" b="1" dirty="0">
              <a:solidFill>
                <a:schemeClr val="tx1"/>
              </a:solidFill>
            </a:endParaRPr>
          </a:p>
        </p:txBody>
      </p:sp>
      <p:pic>
        <p:nvPicPr>
          <p:cNvPr id="1027" name="Picture 3"/>
          <p:cNvPicPr>
            <a:picLocks noChangeAspect="1" noChangeArrowheads="1"/>
          </p:cNvPicPr>
          <p:nvPr/>
        </p:nvPicPr>
        <p:blipFill>
          <a:blip r:embed="rId3" cstate="print"/>
          <a:srcRect l="5704" t="30768" r="5704" b="9736"/>
          <a:stretch>
            <a:fillRect/>
          </a:stretch>
        </p:blipFill>
        <p:spPr bwMode="auto">
          <a:xfrm>
            <a:off x="500034" y="1214422"/>
            <a:ext cx="8073163" cy="4066266"/>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l="6811" t="60018" r="2382" b="21946"/>
          <a:stretch>
            <a:fillRect/>
          </a:stretch>
        </p:blipFill>
        <p:spPr bwMode="auto">
          <a:xfrm>
            <a:off x="500034" y="5286388"/>
            <a:ext cx="5832648" cy="868864"/>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980728"/>
            <a:ext cx="8228013" cy="576064"/>
          </a:xfrm>
        </p:spPr>
        <p:txBody>
          <a:bodyPr>
            <a:normAutofit fontScale="90000"/>
          </a:bodyPr>
          <a:lstStyle/>
          <a:p>
            <a:pPr algn="ctr"/>
            <a:r>
              <a:rPr lang="es-CO" sz="3200" b="1" kern="1200" dirty="0" smtClean="0">
                <a:solidFill>
                  <a:srgbClr val="FF6600"/>
                </a:solidFill>
                <a:latin typeface="Calibri" pitchFamily="34" charset="0"/>
                <a:ea typeface="+mn-ea"/>
                <a:cs typeface="Lucida Sans Unicode" pitchFamily="34" charset="0"/>
              </a:rPr>
              <a:t>IMPACTOS CLIMATICOS PROYECTADOS</a:t>
            </a:r>
          </a:p>
        </p:txBody>
      </p:sp>
      <p:sp>
        <p:nvSpPr>
          <p:cNvPr id="4" name="3 Rectángulo"/>
          <p:cNvSpPr/>
          <p:nvPr/>
        </p:nvSpPr>
        <p:spPr>
          <a:xfrm>
            <a:off x="899592" y="2924944"/>
            <a:ext cx="6503551" cy="3139321"/>
          </a:xfrm>
          <a:prstGeom prst="rect">
            <a:avLst/>
          </a:prstGeom>
        </p:spPr>
        <p:txBody>
          <a:bodyPr wrap="square">
            <a:spAutoFit/>
          </a:bodyPr>
          <a:lstStyle/>
          <a:p>
            <a:pPr algn="just">
              <a:buFont typeface="Wingdings" pitchFamily="2" charset="2"/>
              <a:buChar char="ü"/>
            </a:pPr>
            <a:r>
              <a:rPr lang="es-CO" dirty="0" smtClean="0">
                <a:solidFill>
                  <a:schemeClr val="tx1"/>
                </a:solidFill>
                <a:latin typeface="Calibri" pitchFamily="34" charset="0"/>
              </a:rPr>
              <a:t> Aumento de temperatura </a:t>
            </a:r>
          </a:p>
          <a:p>
            <a:pPr algn="just">
              <a:buFont typeface="Wingdings" pitchFamily="2" charset="2"/>
              <a:buChar char="ü"/>
            </a:pPr>
            <a:endParaRPr lang="es-CO" dirty="0" smtClean="0">
              <a:solidFill>
                <a:schemeClr val="tx1"/>
              </a:solidFill>
              <a:latin typeface="Calibri" pitchFamily="34" charset="0"/>
            </a:endParaRPr>
          </a:p>
          <a:p>
            <a:pPr algn="just">
              <a:buFont typeface="Wingdings" pitchFamily="2" charset="2"/>
              <a:buChar char="ü"/>
            </a:pPr>
            <a:r>
              <a:rPr lang="es-CO" dirty="0" smtClean="0">
                <a:solidFill>
                  <a:schemeClr val="tx1"/>
                </a:solidFill>
                <a:latin typeface="Calibri" pitchFamily="34" charset="0"/>
              </a:rPr>
              <a:t>  Cambios en la precipitación</a:t>
            </a:r>
          </a:p>
          <a:p>
            <a:pPr algn="just">
              <a:buFont typeface="Wingdings" pitchFamily="2" charset="2"/>
              <a:buChar char="ü"/>
            </a:pPr>
            <a:endParaRPr lang="es-CO" dirty="0" smtClean="0">
              <a:solidFill>
                <a:schemeClr val="tx1"/>
              </a:solidFill>
              <a:latin typeface="Calibri" pitchFamily="34" charset="0"/>
            </a:endParaRPr>
          </a:p>
          <a:p>
            <a:pPr algn="just">
              <a:buFont typeface="Wingdings" pitchFamily="2" charset="2"/>
              <a:buChar char="ü"/>
            </a:pPr>
            <a:r>
              <a:rPr lang="es-CO" dirty="0" smtClean="0">
                <a:solidFill>
                  <a:schemeClr val="tx1"/>
                </a:solidFill>
                <a:latin typeface="Calibri" pitchFamily="34" charset="0"/>
              </a:rPr>
              <a:t>Cambios en la vegetación y pérdidas de diversidad biológica </a:t>
            </a:r>
          </a:p>
          <a:p>
            <a:pPr algn="just">
              <a:buFont typeface="Wingdings" pitchFamily="2" charset="2"/>
              <a:buChar char="ü"/>
            </a:pPr>
            <a:endParaRPr lang="es-CO" dirty="0" smtClean="0">
              <a:solidFill>
                <a:schemeClr val="tx1"/>
              </a:solidFill>
              <a:latin typeface="Calibri" pitchFamily="34" charset="0"/>
            </a:endParaRPr>
          </a:p>
          <a:p>
            <a:pPr algn="just">
              <a:buFont typeface="Wingdings" pitchFamily="2" charset="2"/>
              <a:buChar char="ü"/>
            </a:pPr>
            <a:r>
              <a:rPr lang="es-CO" dirty="0" smtClean="0">
                <a:solidFill>
                  <a:schemeClr val="tx1"/>
                </a:solidFill>
                <a:latin typeface="Calibri" pitchFamily="34" charset="0"/>
              </a:rPr>
              <a:t> Disminución de la  productividad agrícola y pecuaria, con consecuencias adversas para la seguridad alimentaria. </a:t>
            </a:r>
          </a:p>
          <a:p>
            <a:pPr algn="just">
              <a:buFont typeface="Wingdings" pitchFamily="2" charset="2"/>
              <a:buChar char="ü"/>
            </a:pPr>
            <a:endParaRPr lang="es-CO" dirty="0" smtClean="0">
              <a:solidFill>
                <a:schemeClr val="tx1"/>
              </a:solidFill>
              <a:latin typeface="Calibri" pitchFamily="34" charset="0"/>
            </a:endParaRPr>
          </a:p>
          <a:p>
            <a:pPr algn="just">
              <a:buFont typeface="Wingdings" pitchFamily="2" charset="2"/>
              <a:buChar char="ü"/>
            </a:pPr>
            <a:r>
              <a:rPr lang="es-CO" dirty="0" smtClean="0">
                <a:solidFill>
                  <a:schemeClr val="tx1"/>
                </a:solidFill>
                <a:latin typeface="Calibri" pitchFamily="34" charset="0"/>
              </a:rPr>
              <a:t> Desaparición de los glaciares - afectarían la disponibilidad de agua para consumo humano, agrícola.</a:t>
            </a:r>
            <a:endParaRPr lang="es-CO" dirty="0">
              <a:latin typeface="Calibri" pitchFamily="34" charset="0"/>
            </a:endParaRPr>
          </a:p>
        </p:txBody>
      </p:sp>
      <p:sp>
        <p:nvSpPr>
          <p:cNvPr id="3" name="2 Rectángulo"/>
          <p:cNvSpPr/>
          <p:nvPr/>
        </p:nvSpPr>
        <p:spPr>
          <a:xfrm>
            <a:off x="1331640" y="1935562"/>
            <a:ext cx="2087559" cy="461665"/>
          </a:xfrm>
          <a:prstGeom prst="rect">
            <a:avLst/>
          </a:prstGeom>
        </p:spPr>
        <p:txBody>
          <a:bodyPr wrap="none">
            <a:spAutoFit/>
          </a:bodyPr>
          <a:lstStyle/>
          <a:p>
            <a:r>
              <a:rPr lang="es-CO" sz="2400" b="1" dirty="0">
                <a:solidFill>
                  <a:schemeClr val="tx1"/>
                </a:solidFill>
                <a:latin typeface="Calibri" pitchFamily="34" charset="0"/>
              </a:rPr>
              <a:t>América Latina</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980728"/>
            <a:ext cx="8228013" cy="576064"/>
          </a:xfrm>
        </p:spPr>
        <p:txBody>
          <a:bodyPr>
            <a:normAutofit fontScale="90000"/>
          </a:bodyPr>
          <a:lstStyle/>
          <a:p>
            <a:pPr algn="ctr"/>
            <a:r>
              <a:rPr lang="es-CO" sz="3200" b="1" kern="1200" dirty="0" smtClean="0">
                <a:solidFill>
                  <a:srgbClr val="FF6600"/>
                </a:solidFill>
                <a:latin typeface="Calibri" pitchFamily="34" charset="0"/>
                <a:ea typeface="+mn-ea"/>
                <a:cs typeface="Lucida Sans Unicode" pitchFamily="34" charset="0"/>
              </a:rPr>
              <a:t>IMPACTOS OCEANO-CLIMATICOS PROYECTADOS</a:t>
            </a:r>
          </a:p>
        </p:txBody>
      </p:sp>
      <p:sp>
        <p:nvSpPr>
          <p:cNvPr id="5" name="4 Rectángulo"/>
          <p:cNvSpPr/>
          <p:nvPr/>
        </p:nvSpPr>
        <p:spPr>
          <a:xfrm>
            <a:off x="1331640" y="2564904"/>
            <a:ext cx="6264696" cy="3693319"/>
          </a:xfrm>
          <a:prstGeom prst="rect">
            <a:avLst/>
          </a:prstGeom>
        </p:spPr>
        <p:txBody>
          <a:bodyPr wrap="square">
            <a:spAutoFit/>
          </a:bodyPr>
          <a:lstStyle/>
          <a:p>
            <a:pPr algn="just">
              <a:buFont typeface="Wingdings" pitchFamily="2" charset="2"/>
              <a:buChar char="ü"/>
            </a:pPr>
            <a:r>
              <a:rPr lang="es-CO" dirty="0" smtClean="0">
                <a:solidFill>
                  <a:schemeClr val="tx1"/>
                </a:solidFill>
                <a:latin typeface="Calibri" pitchFamily="34" charset="0"/>
              </a:rPr>
              <a:t>  Aumento del nivel del mar intensificaría las inundaciones,  la erosión y otros fenómenos.</a:t>
            </a:r>
          </a:p>
          <a:p>
            <a:pPr algn="just">
              <a:buFont typeface="Wingdings" pitchFamily="2" charset="2"/>
              <a:buChar char="ü"/>
            </a:pPr>
            <a:endParaRPr lang="es-CO" dirty="0">
              <a:solidFill>
                <a:schemeClr val="tx1"/>
              </a:solidFill>
              <a:latin typeface="Calibri" pitchFamily="34" charset="0"/>
            </a:endParaRPr>
          </a:p>
          <a:p>
            <a:pPr algn="just">
              <a:buFont typeface="Wingdings" pitchFamily="2" charset="2"/>
              <a:buChar char="ü"/>
            </a:pPr>
            <a:r>
              <a:rPr lang="es-CO" dirty="0" smtClean="0">
                <a:solidFill>
                  <a:schemeClr val="tx1"/>
                </a:solidFill>
                <a:latin typeface="Calibri" pitchFamily="34" charset="0"/>
              </a:rPr>
              <a:t>Mayor amenaza sobre infraestructura, los asentamientos y las instalaciones de cuya subsistencia dependen las comunidades costeras.</a:t>
            </a:r>
          </a:p>
          <a:p>
            <a:pPr algn="just">
              <a:buFont typeface="Wingdings" pitchFamily="2" charset="2"/>
              <a:buChar char="ü"/>
            </a:pPr>
            <a:endParaRPr lang="es-CO" dirty="0" smtClean="0">
              <a:solidFill>
                <a:schemeClr val="tx1"/>
              </a:solidFill>
              <a:latin typeface="Calibri" pitchFamily="34" charset="0"/>
            </a:endParaRPr>
          </a:p>
          <a:p>
            <a:pPr algn="just">
              <a:buFont typeface="Wingdings" pitchFamily="2" charset="2"/>
              <a:buChar char="ü"/>
            </a:pPr>
            <a:r>
              <a:rPr lang="es-CO" dirty="0" smtClean="0">
                <a:solidFill>
                  <a:schemeClr val="tx1"/>
                </a:solidFill>
                <a:latin typeface="Calibri" pitchFamily="34" charset="0"/>
              </a:rPr>
              <a:t> El deterioro de las condiciones costeras, por ejemplo por erosión de las playas o decoloración de los corales, afectaría los recursos locales.</a:t>
            </a:r>
          </a:p>
          <a:p>
            <a:pPr algn="just">
              <a:buFont typeface="Wingdings" pitchFamily="2" charset="2"/>
              <a:buChar char="ü"/>
            </a:pPr>
            <a:endParaRPr lang="es-CO" dirty="0" smtClean="0">
              <a:solidFill>
                <a:schemeClr val="tx1"/>
              </a:solidFill>
              <a:latin typeface="Calibri" pitchFamily="34" charset="0"/>
            </a:endParaRPr>
          </a:p>
          <a:p>
            <a:pPr algn="just">
              <a:buFont typeface="Wingdings" pitchFamily="2" charset="2"/>
              <a:buChar char="ü"/>
            </a:pPr>
            <a:r>
              <a:rPr lang="es-CO" dirty="0" smtClean="0">
                <a:solidFill>
                  <a:schemeClr val="tx1"/>
                </a:solidFill>
                <a:latin typeface="Calibri" pitchFamily="34" charset="0"/>
              </a:rPr>
              <a:t>Reducción de los recursos hídricos, pudiendo ser insuficientes para cubrir la demanda en los períodos de escasa precipitación.</a:t>
            </a:r>
          </a:p>
        </p:txBody>
      </p:sp>
      <p:sp>
        <p:nvSpPr>
          <p:cNvPr id="3" name="2 Rectángulo"/>
          <p:cNvSpPr/>
          <p:nvPr/>
        </p:nvSpPr>
        <p:spPr>
          <a:xfrm>
            <a:off x="1619672" y="1844824"/>
            <a:ext cx="3450047" cy="461665"/>
          </a:xfrm>
          <a:prstGeom prst="rect">
            <a:avLst/>
          </a:prstGeom>
        </p:spPr>
        <p:txBody>
          <a:bodyPr wrap="none">
            <a:spAutoFit/>
          </a:bodyPr>
          <a:lstStyle/>
          <a:p>
            <a:pPr algn="just"/>
            <a:r>
              <a:rPr lang="es-CO" sz="2400" b="1" dirty="0">
                <a:solidFill>
                  <a:schemeClr val="tx1"/>
                </a:solidFill>
                <a:latin typeface="Calibri" pitchFamily="34" charset="0"/>
              </a:rPr>
              <a:t>Áreas insulares y costeras</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2420888"/>
            <a:ext cx="4464496" cy="3024336"/>
          </a:xfrm>
        </p:spPr>
        <p:txBody>
          <a:bodyPr>
            <a:normAutofit fontScale="90000"/>
          </a:bodyPr>
          <a:lstStyle/>
          <a:p>
            <a:pPr algn="l"/>
            <a:r>
              <a:rPr lang="es-CO" b="1" dirty="0">
                <a:solidFill>
                  <a:srgbClr val="0070C0"/>
                </a:solidFill>
                <a:latin typeface="Calibri" pitchFamily="34" charset="0"/>
                <a:cs typeface="Calibri" pitchFamily="34" charset="0"/>
              </a:rPr>
              <a:t>II. Tendencias del cambio </a:t>
            </a:r>
            <a:r>
              <a:rPr lang="es-CO" b="1" dirty="0" smtClean="0">
                <a:solidFill>
                  <a:srgbClr val="0070C0"/>
                </a:solidFill>
                <a:latin typeface="Calibri" pitchFamily="34" charset="0"/>
                <a:cs typeface="Calibri" pitchFamily="34" charset="0"/>
              </a:rPr>
              <a:t>Oceano-climático </a:t>
            </a:r>
            <a:r>
              <a:rPr lang="es-CO" b="1" dirty="0">
                <a:solidFill>
                  <a:srgbClr val="0070C0"/>
                </a:solidFill>
                <a:latin typeface="Calibri" pitchFamily="34" charset="0"/>
                <a:cs typeface="Calibri" pitchFamily="34" charset="0"/>
              </a:rPr>
              <a:t>en las costas colombianas</a:t>
            </a:r>
            <a:endParaRPr lang="es-MX" b="1" dirty="0">
              <a:solidFill>
                <a:srgbClr val="0070C0"/>
              </a:solidFill>
              <a:latin typeface="Calibri" pitchFamily="34" charset="0"/>
              <a:cs typeface="Calibri" pitchFamily="34" charset="0"/>
            </a:endParaRPr>
          </a:p>
        </p:txBody>
      </p:sp>
      <p:pic>
        <p:nvPicPr>
          <p:cNvPr id="3" name="Picture 4" descr="P1010005PCSC"/>
          <p:cNvPicPr preferRelativeResize="0">
            <a:picLocks noChangeArrowheads="1" noChangeShapeType="1"/>
          </p:cNvPicPr>
          <p:nvPr/>
        </p:nvPicPr>
        <p:blipFill>
          <a:blip r:embed="rId2" cstate="print"/>
          <a:srcRect/>
          <a:stretch>
            <a:fillRect/>
          </a:stretch>
        </p:blipFill>
        <p:spPr bwMode="auto">
          <a:xfrm>
            <a:off x="5436096" y="2276872"/>
            <a:ext cx="3268690" cy="3312368"/>
          </a:xfrm>
          <a:prstGeom prst="rect">
            <a:avLst/>
          </a:prstGeom>
          <a:noFill/>
          <a:ln w="9525">
            <a:noFill/>
            <a:miter lim="800000"/>
            <a:headEnd/>
            <a:tailEnd/>
          </a:ln>
        </p:spPr>
      </p:pic>
    </p:spTree>
    <p:extLst>
      <p:ext uri="{BB962C8B-B14F-4D97-AF65-F5344CB8AC3E}">
        <p14:creationId xmlns:p14="http://schemas.microsoft.com/office/powerpoint/2010/main" val="227683718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TotalTime>
  <Words>3085</Words>
  <Application>Microsoft Macintosh PowerPoint</Application>
  <PresentationFormat>Presentación en pantalla (4:3)</PresentationFormat>
  <Paragraphs>414</Paragraphs>
  <Slides>52</Slides>
  <Notes>19</Notes>
  <HiddenSlides>0</HiddenSlides>
  <MMClips>0</MMClips>
  <ScaleCrop>false</ScaleCrop>
  <HeadingPairs>
    <vt:vector size="4" baseType="variant">
      <vt:variant>
        <vt:lpstr>Tema</vt:lpstr>
      </vt:variant>
      <vt:variant>
        <vt:i4>1</vt:i4>
      </vt:variant>
      <vt:variant>
        <vt:lpstr>Títulos de diapositiva</vt:lpstr>
      </vt:variant>
      <vt:variant>
        <vt:i4>52</vt:i4>
      </vt:variant>
    </vt:vector>
  </HeadingPairs>
  <TitlesOfParts>
    <vt:vector size="53" baseType="lpstr">
      <vt:lpstr>Tema de Office</vt:lpstr>
      <vt:lpstr>     LA IMPORTANCIA DEL OCEANO EN LA REGULACION CLIMATICA  Por: Francisco A. Castillo Gonzalez-Biomar- M.S.c. Gestion Ambiental Enfasis Zonas Costeras.</vt:lpstr>
      <vt:lpstr>Índice de la presentación</vt:lpstr>
      <vt:lpstr>I. El clima a nivel mundial</vt:lpstr>
      <vt:lpstr>Presentación de PowerPoint</vt:lpstr>
      <vt:lpstr>Conceptos</vt:lpstr>
      <vt:lpstr>Presentación de PowerPoint</vt:lpstr>
      <vt:lpstr>IMPACTOS CLIMATICOS PROYECTADOS</vt:lpstr>
      <vt:lpstr>IMPACTOS OCEANO-CLIMATICOS PROYECTADOS</vt:lpstr>
      <vt:lpstr>II. Tendencias del cambio Oceano-climático en las costas colombianas</vt:lpstr>
      <vt:lpstr>Amenazas </vt:lpstr>
      <vt:lpstr>Cambios en el nivel del mar</vt:lpstr>
      <vt:lpstr>Evidencias del cambio </vt:lpstr>
      <vt:lpstr>Los científicos estiman que:</vt:lpstr>
      <vt:lpstr>Presentación de PowerPoint</vt:lpstr>
      <vt:lpstr>III. Los impactos del Oceano-clima en Cartagena</vt:lpstr>
      <vt:lpstr>Nuestro objetivo es brindar a la Ciudad de Cartagena la mejor información disponible  </vt:lpstr>
      <vt:lpstr>…respondiendo a las siguientes preguntas:</vt:lpstr>
      <vt:lpstr>Vulnerabilidad = </vt:lpstr>
      <vt:lpstr>Presentación de PowerPoint</vt:lpstr>
      <vt:lpstr>Presentación de PowerPoint</vt:lpstr>
      <vt:lpstr>Presentación de PowerPoint</vt:lpstr>
      <vt:lpstr>Presentación de PowerPoint</vt:lpstr>
      <vt:lpstr>Impacto inundación  áreas de manglar</vt:lpstr>
      <vt:lpstr>Presentación de PowerPoint</vt:lpstr>
      <vt:lpstr>Impactos inundaciones - sociales  y económicos</vt:lpstr>
      <vt:lpstr>Presentación de PowerPoint</vt:lpstr>
      <vt:lpstr>Presentación de PowerPoint</vt:lpstr>
      <vt:lpstr>Presentación de PowerPoint</vt:lpstr>
      <vt:lpstr>Salinización de cuerpos de agua</vt:lpstr>
      <vt:lpstr>2. Temperatura y precipitaciones  escenarios climático IDEAM 2011-2040 </vt:lpstr>
      <vt:lpstr>Temperatura  escenarios climáticos IDEAM</vt:lpstr>
      <vt:lpstr>Precipitaciones  escenarios climáticos IDEAM</vt:lpstr>
      <vt:lpstr>Presentación de PowerPoint</vt:lpstr>
      <vt:lpstr>Presentación de PowerPoint</vt:lpstr>
      <vt:lpstr>Presentación de PowerPoint</vt:lpstr>
      <vt:lpstr>Presentación de PowerPoint</vt:lpstr>
      <vt:lpstr>Presentación de PowerPoint</vt:lpstr>
      <vt:lpstr>Presentación de PowerPoint</vt:lpstr>
      <vt:lpstr>¿ Qué es adaptación al cambio climático?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Art. 41 medidas para atender áreas susceptibles de inundación</vt:lpstr>
      <vt:lpstr>IV. Aportes para nuevo POT  en teamtica  Cambio climático </vt:lpstr>
      <vt:lpstr>Tema de discusión: identificación y priorización de opciones de adaptación</vt:lpstr>
      <vt:lpstr>GRACIAS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Índice de la presentación</dc:title>
  <dc:creator>SERGIO</dc:creator>
  <cp:lastModifiedBy>Francisco Castillo</cp:lastModifiedBy>
  <cp:revision>17</cp:revision>
  <dcterms:created xsi:type="dcterms:W3CDTF">2017-04-30T14:20:35Z</dcterms:created>
  <dcterms:modified xsi:type="dcterms:W3CDTF">2017-05-01T16:50:00Z</dcterms:modified>
</cp:coreProperties>
</file>