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8" r:id="rId1"/>
    <p:sldMasterId id="2147483928" r:id="rId2"/>
  </p:sldMasterIdLst>
  <p:notesMasterIdLst>
    <p:notesMasterId r:id="rId31"/>
  </p:notesMasterIdLst>
  <p:handoutMasterIdLst>
    <p:handoutMasterId r:id="rId32"/>
  </p:handoutMasterIdLst>
  <p:sldIdLst>
    <p:sldId id="256" r:id="rId3"/>
    <p:sldId id="257" r:id="rId4"/>
    <p:sldId id="258" r:id="rId5"/>
    <p:sldId id="283" r:id="rId6"/>
    <p:sldId id="259" r:id="rId7"/>
    <p:sldId id="324" r:id="rId8"/>
    <p:sldId id="325" r:id="rId9"/>
    <p:sldId id="261" r:id="rId10"/>
    <p:sldId id="262" r:id="rId11"/>
    <p:sldId id="326" r:id="rId12"/>
    <p:sldId id="264" r:id="rId13"/>
    <p:sldId id="265" r:id="rId14"/>
    <p:sldId id="266" r:id="rId15"/>
    <p:sldId id="267" r:id="rId16"/>
    <p:sldId id="271" r:id="rId17"/>
    <p:sldId id="274" r:id="rId18"/>
    <p:sldId id="275" r:id="rId19"/>
    <p:sldId id="276" r:id="rId20"/>
    <p:sldId id="277" r:id="rId21"/>
    <p:sldId id="280" r:id="rId22"/>
    <p:sldId id="323" r:id="rId23"/>
    <p:sldId id="327" r:id="rId24"/>
    <p:sldId id="315" r:id="rId25"/>
    <p:sldId id="329" r:id="rId26"/>
    <p:sldId id="330" r:id="rId27"/>
    <p:sldId id="320" r:id="rId28"/>
    <p:sldId id="321" r:id="rId29"/>
    <p:sldId id="322" r:id="rId3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656" autoAdjust="0"/>
  </p:normalViewPr>
  <p:slideViewPr>
    <p:cSldViewPr>
      <p:cViewPr varScale="1">
        <p:scale>
          <a:sx n="101" d="100"/>
          <a:sy n="101" d="100"/>
        </p:scale>
        <p:origin x="30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1FBFA3-F9AE-4DC5-9B2E-F91198DDD0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80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157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5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E68C0C5-63A3-4A71-A986-0705871F9A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34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8C0C5-63A3-4A71-A986-0705871F9A5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14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8C0C5-63A3-4A71-A986-0705871F9A5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75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8C0C5-63A3-4A71-A986-0705871F9A5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19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8C0C5-63A3-4A71-A986-0705871F9A5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37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8C0C5-63A3-4A71-A986-0705871F9A5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90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8C0C5-63A3-4A71-A986-0705871F9A5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65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8C0C5-63A3-4A71-A986-0705871F9A5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26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8C0C5-63A3-4A71-A986-0705871F9A5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0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8C0C5-63A3-4A71-A986-0705871F9A5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520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8C0C5-63A3-4A71-A986-0705871F9A5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73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8C0C5-63A3-4A71-A986-0705871F9A5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0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8C0C5-63A3-4A71-A986-0705871F9A5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179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8C0C5-63A3-4A71-A986-0705871F9A5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233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8C0C5-63A3-4A71-A986-0705871F9A5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405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8C0C5-63A3-4A71-A986-0705871F9A5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089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8C0C5-63A3-4A71-A986-0705871F9A5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759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8C0C5-63A3-4A71-A986-0705871F9A5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709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8C0C5-63A3-4A71-A986-0705871F9A5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45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8C0C5-63A3-4A71-A986-0705871F9A5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81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8C0C5-63A3-4A71-A986-0705871F9A5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4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8C0C5-63A3-4A71-A986-0705871F9A5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52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8C0C5-63A3-4A71-A986-0705871F9A5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7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8C0C5-63A3-4A71-A986-0705871F9A5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78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8C0C5-63A3-4A71-A986-0705871F9A5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68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8C0C5-63A3-4A71-A986-0705871F9A5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43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itech_bkg_g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6732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7298D5F5-ECCA-4483-AB90-4062476F8A8C}" type="datetime1">
              <a:rPr lang="en-US" smtClean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Kassicieh: Business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pPr>
              <a:defRPr/>
            </a:pPr>
            <a:fld id="{106462C5-78E7-44C5-801A-781BB839DC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64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539C-DC4A-4C32-9AE8-E876DED2EA1E}" type="datetime1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Kassicieh: Business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4464E-F8A5-4AEF-A27D-9A98E107B1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06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015350A-6A28-418B-A089-383F94BC6B72}" type="datetime1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Kassicieh: Business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pPr>
              <a:defRPr/>
            </a:pPr>
            <a:fld id="{48CE2B3D-230C-43FA-A9A6-1D60BDE595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2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545C-67D0-4E4A-B779-695BB762FFB7}" type="datetime1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Kassicieh: Business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3B5FA-A14D-4F78-B38F-EAD90DBB63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0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211D5-2F76-4B9F-8A5A-B393A358E5CE}" type="datetime1">
              <a:rPr lang="en-US" smtClean="0"/>
              <a:t>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Kassicieh: Business Plan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855F5-1AC5-423F-A84B-49F1A50023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79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5E62-3AD4-4C12-A39C-368109D6F2B5}" type="datetime1">
              <a:rPr lang="en-US" smtClean="0"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Kassicieh: Business Plan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477C5-DED7-41F6-949F-9923FDC1F0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02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D5D-D9F3-4C83-AB67-B48F7A80179A}" type="datetime1">
              <a:rPr lang="en-US" smtClean="0"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Kassicieh: Business Plan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4C4B4-D05B-45C9-9FB8-B5C49C2058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02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1717-0817-44BB-A971-F575EA0B09AD}" type="datetime1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Kassicieh: Business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83174-2FB0-4B2C-9A00-FC4C7B2E2B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2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D43D-8BD6-4636-8D91-177DCADA2517}" type="datetime1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Kassicieh: Business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E46841-C7A0-4F1C-B7D8-09E1E51452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45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EC23-E865-439C-BA57-8547ADFD6E08}" type="datetime1">
              <a:rPr lang="en-US" smtClean="0"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Kassicieh: Business Plan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116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032727D-D0E0-4945-B8F8-750C00C4E253}" type="datetime1">
              <a:rPr lang="en-US" smtClean="0"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r>
              <a:rPr lang="en-US" smtClean="0"/>
              <a:t>Kassicieh: Business Plan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346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B0F9EFB-AE07-44B5-B0F5-9A35C8254D96}" type="datetime1">
              <a:rPr lang="en-US" smtClean="0"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r>
              <a:rPr lang="en-US" smtClean="0"/>
              <a:t>Kassicieh: Business Plan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251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5A9A024-4DCF-4299-8C5A-7C3FBFCAEB3E}" type="datetime1">
              <a:rPr lang="en-US" smtClean="0"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r>
              <a:rPr lang="en-US" smtClean="0"/>
              <a:t>Kassicieh: Business Plan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1164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3A0B-E637-463C-B7D3-AD8CBA45C72F}" type="datetime1">
              <a:rPr lang="en-US" smtClean="0"/>
              <a:t>4/12/2016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Kassicieh: Business Plan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8784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886E-8450-49C2-B327-FC17C0AE7571}" type="datetime1">
              <a:rPr lang="en-US" smtClean="0"/>
              <a:t>4/12/2016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Kassicieh: Business Plan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5185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27C3-B6C8-4856-BA18-2DF2C0F2ACD3}" type="datetime1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Kassicieh: Business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79C3B-6D72-4C77-A1B6-57FF46C5DA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31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DE4AE03-E2B2-4498-91F5-D12757415A30}" type="datetime1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Kassicieh: Business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7215BA4A-52C3-4E0C-9D0A-34CF6B02BD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0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0"/>
            <a:ext cx="4038600" cy="266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0"/>
            <a:ext cx="4038600" cy="266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hitech_bkg_gree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00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048000"/>
            <a:ext cx="8229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B9067-8373-479F-A17D-B0FC8793F7D5}" type="datetime1">
              <a:rPr lang="en-US" smtClean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Kassicieh: Business Plan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9069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  <p:sldLayoutId id="2147483943" r:id="rId15"/>
    <p:sldLayoutId id="2147483944" r:id="rId16"/>
    <p:sldLayoutId id="2147483945" r:id="rId17"/>
  </p:sldLayoutIdLst>
  <p:hf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leeds-faculty.colorado.edu/moyes/bplan/html/spTools.html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Business Plans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Sul Kassicieh</a:t>
            </a:r>
          </a:p>
          <a:p>
            <a:r>
              <a:rPr lang="en-US"/>
              <a:t>Anderson School of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Make it easy to read</a:t>
            </a:r>
          </a:p>
          <a:p>
            <a:r>
              <a:rPr lang="en-US" sz="2800" dirty="0" smtClean="0"/>
              <a:t> Market driven approach: Know your competition and market</a:t>
            </a:r>
          </a:p>
          <a:p>
            <a:r>
              <a:rPr lang="en-US" sz="2800" dirty="0" smtClean="0"/>
              <a:t> Uniqueness of company</a:t>
            </a:r>
          </a:p>
          <a:p>
            <a:r>
              <a:rPr lang="en-US" sz="2800" dirty="0" smtClean="0"/>
              <a:t> Management strength</a:t>
            </a:r>
          </a:p>
          <a:p>
            <a:r>
              <a:rPr lang="en-US" sz="2800" dirty="0" smtClean="0"/>
              <a:t> Attractive realistic projections</a:t>
            </a:r>
          </a:p>
          <a:p>
            <a:r>
              <a:rPr lang="en-US" sz="2800" dirty="0" smtClean="0"/>
              <a:t> Funding sources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45225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Kassicieh: Business Plan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787B4C6-602E-4DC6-8D39-908E3AEBD56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of BP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2800" dirty="0" smtClean="0"/>
              <a:t>No </a:t>
            </a:r>
            <a:r>
              <a:rPr lang="en-US" sz="2800" dirty="0"/>
              <a:t>right way: plans can differ</a:t>
            </a:r>
          </a:p>
          <a:p>
            <a:r>
              <a:rPr lang="en-US" sz="2800" dirty="0" smtClean="0"/>
              <a:t> Be </a:t>
            </a:r>
            <a:r>
              <a:rPr lang="en-US" sz="2800" dirty="0"/>
              <a:t>creative but set a limit</a:t>
            </a:r>
          </a:p>
          <a:p>
            <a:r>
              <a:rPr lang="en-US" sz="2800" dirty="0" smtClean="0"/>
              <a:t> Concise </a:t>
            </a:r>
            <a:r>
              <a:rPr lang="en-US" sz="2800" dirty="0"/>
              <a:t>and focused</a:t>
            </a:r>
          </a:p>
          <a:p>
            <a:r>
              <a:rPr lang="en-US" sz="2800" dirty="0" smtClean="0"/>
              <a:t> Captures </a:t>
            </a:r>
            <a:r>
              <a:rPr lang="en-US" sz="2800" dirty="0"/>
              <a:t>energy and personality of business leader</a:t>
            </a:r>
          </a:p>
          <a:p>
            <a:r>
              <a:rPr lang="en-US" sz="2800" dirty="0" smtClean="0"/>
              <a:t> Include </a:t>
            </a:r>
            <a:r>
              <a:rPr lang="en-US" sz="2800" dirty="0"/>
              <a:t>negatives and issues</a:t>
            </a:r>
          </a:p>
          <a:p>
            <a:r>
              <a:rPr lang="en-US" sz="2800" dirty="0" smtClean="0"/>
              <a:t> Spend </a:t>
            </a:r>
            <a:r>
              <a:rPr lang="en-US" sz="2800" dirty="0"/>
              <a:t>some time on 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45225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Kassicieh: Business Plan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5DA8109A-003D-4DD2-A413-C31DC237F95B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Essential sections </a:t>
            </a:r>
            <a:r>
              <a:rPr lang="en-US" sz="4000" dirty="0"/>
              <a:t>of Business Plan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33600"/>
            <a:ext cx="7924800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Cover Page: contact name, legal disclosures</a:t>
            </a:r>
          </a:p>
          <a:p>
            <a:r>
              <a:rPr lang="en-US" sz="2800" dirty="0" smtClean="0"/>
              <a:t> Table of contents: page numbers</a:t>
            </a:r>
          </a:p>
          <a:p>
            <a:r>
              <a:rPr lang="en-US" sz="2800" dirty="0" smtClean="0"/>
              <a:t> Executive summary</a:t>
            </a:r>
          </a:p>
          <a:p>
            <a:r>
              <a:rPr lang="en-US" sz="2800" dirty="0" smtClean="0"/>
              <a:t> The product: why is it better than what exists? How is it cheaper, better, faster, etc.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market and </a:t>
            </a:r>
            <a:r>
              <a:rPr lang="en-US" sz="2800" dirty="0" smtClean="0"/>
              <a:t>competition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45225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Kassicieh: Business Plan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F2EC1AF8-B759-4C35-9B70-052D9031EB62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0156"/>
            <a:ext cx="8153400" cy="1054250"/>
          </a:xfrm>
        </p:spPr>
        <p:txBody>
          <a:bodyPr>
            <a:noAutofit/>
          </a:bodyPr>
          <a:lstStyle/>
          <a:p>
            <a:r>
              <a:rPr lang="en-US" sz="4000" dirty="0"/>
              <a:t>Essential sections of </a:t>
            </a:r>
            <a:r>
              <a:rPr lang="en-US" sz="4000" dirty="0" smtClean="0"/>
              <a:t>Business Plan</a:t>
            </a:r>
            <a:endParaRPr lang="en-US" sz="40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management team</a:t>
            </a:r>
          </a:p>
          <a:p>
            <a:r>
              <a:rPr lang="en-US" sz="2800" dirty="0"/>
              <a:t> Financial information: must include the “ask” and “how to </a:t>
            </a:r>
            <a:r>
              <a:rPr lang="en-US" sz="2800" dirty="0" smtClean="0"/>
              <a:t>exit”</a:t>
            </a:r>
          </a:p>
          <a:p>
            <a:r>
              <a:rPr lang="en-US" sz="2800" dirty="0" smtClean="0"/>
              <a:t>Company history: if any</a:t>
            </a:r>
          </a:p>
          <a:p>
            <a:r>
              <a:rPr lang="en-US" sz="2800" dirty="0" smtClean="0"/>
              <a:t> Sales </a:t>
            </a:r>
            <a:r>
              <a:rPr lang="en-US" sz="2800" dirty="0"/>
              <a:t>and Promotion</a:t>
            </a:r>
          </a:p>
          <a:p>
            <a:r>
              <a:rPr lang="en-US" sz="2800" dirty="0" smtClean="0"/>
              <a:t> Exit </a:t>
            </a:r>
            <a:r>
              <a:rPr lang="en-US" sz="2800" dirty="0"/>
              <a:t>options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45225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Kassicieh: Business Plan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46F09FB-1F72-4AF5-B851-C179724ED069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/>
              <a:t>Other sections: technology based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94360" y="2743200"/>
            <a:ext cx="7955280" cy="28194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800" dirty="0" smtClean="0"/>
              <a:t>Risk </a:t>
            </a:r>
            <a:r>
              <a:rPr lang="en-US" sz="2800" dirty="0"/>
              <a:t>factors: shows that you know what could go wrong and plan to avert it</a:t>
            </a:r>
          </a:p>
          <a:p>
            <a:r>
              <a:rPr lang="en-US" sz="2800" dirty="0" smtClean="0"/>
              <a:t> Marketing </a:t>
            </a:r>
            <a:r>
              <a:rPr lang="en-US" sz="2800" dirty="0"/>
              <a:t>plan: if this is </a:t>
            </a:r>
            <a:r>
              <a:rPr lang="en-US" sz="2800" dirty="0" smtClean="0"/>
              <a:t>new to the world “innovative”, </a:t>
            </a:r>
            <a:r>
              <a:rPr lang="en-US" sz="2800" dirty="0"/>
              <a:t>how are you going to get people to </a:t>
            </a:r>
            <a:r>
              <a:rPr lang="en-US" sz="2800" dirty="0" smtClean="0"/>
              <a:t>know about it and use it?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45225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Kassicieh: Business Plan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86A28AF8-C206-4700-9103-643B2788FBC4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Preparing a Business Plan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Sul Kassicieh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Executive Summary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2800" dirty="0" smtClean="0"/>
              <a:t>Miniature </a:t>
            </a:r>
            <a:r>
              <a:rPr lang="en-US" sz="2800" dirty="0"/>
              <a:t>business plan:   </a:t>
            </a:r>
            <a:r>
              <a:rPr lang="en-US" sz="2800" dirty="0" smtClean="0"/>
              <a:t>investors see a large number of business plans. You need </a:t>
            </a:r>
            <a:r>
              <a:rPr lang="en-US" sz="2800" dirty="0"/>
              <a:t>to get </a:t>
            </a:r>
            <a:r>
              <a:rPr lang="en-US" sz="2800" dirty="0" smtClean="0"/>
              <a:t>them to read more</a:t>
            </a:r>
          </a:p>
          <a:p>
            <a:pPr lvl="1"/>
            <a:r>
              <a:rPr lang="en-US" sz="2800" dirty="0" smtClean="0"/>
              <a:t>a </a:t>
            </a:r>
            <a:r>
              <a:rPr lang="en-US" sz="2800" dirty="0"/>
              <a:t>full view in the two pages of the executive summary</a:t>
            </a:r>
          </a:p>
          <a:p>
            <a:pPr lvl="1"/>
            <a:r>
              <a:rPr lang="en-US" sz="2800" dirty="0"/>
              <a:t>Capture attention</a:t>
            </a:r>
          </a:p>
          <a:p>
            <a:pPr lvl="1"/>
            <a:r>
              <a:rPr lang="en-US" sz="2800" dirty="0" smtClean="0"/>
              <a:t>Your passion/personality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45225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Kassicieh: Business Plan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E14ACDFB-5CDA-46EF-B247-937E39559C7F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Executive Summary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2057400"/>
            <a:ext cx="7010400" cy="3962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Spend </a:t>
            </a:r>
            <a:r>
              <a:rPr lang="en-US" sz="2800" dirty="0"/>
              <a:t>time on it</a:t>
            </a:r>
          </a:p>
          <a:p>
            <a:pPr lvl="1"/>
            <a:r>
              <a:rPr lang="en-US" sz="2800" dirty="0"/>
              <a:t>Guide for rest of plan</a:t>
            </a:r>
          </a:p>
          <a:p>
            <a:pPr lvl="1"/>
            <a:r>
              <a:rPr lang="en-US" sz="2800" dirty="0"/>
              <a:t>More confidence about the rest</a:t>
            </a:r>
          </a:p>
          <a:p>
            <a:pPr lvl="1"/>
            <a:r>
              <a:rPr lang="en-US" sz="2800" dirty="0"/>
              <a:t>Lead to a better product</a:t>
            </a:r>
          </a:p>
          <a:p>
            <a:r>
              <a:rPr lang="en-US" sz="2800" dirty="0" smtClean="0"/>
              <a:t> If </a:t>
            </a:r>
            <a:r>
              <a:rPr lang="en-US" sz="2800" dirty="0"/>
              <a:t>you were the reader, </a:t>
            </a:r>
          </a:p>
          <a:p>
            <a:pPr lvl="1"/>
            <a:r>
              <a:rPr lang="en-US" sz="2800" dirty="0"/>
              <a:t>Would you invest?</a:t>
            </a:r>
          </a:p>
          <a:p>
            <a:pPr lvl="1"/>
            <a:r>
              <a:rPr lang="en-US" sz="2800" dirty="0"/>
              <a:t>Would you </a:t>
            </a:r>
            <a:r>
              <a:rPr lang="en-US" sz="2800" dirty="0" smtClean="0"/>
              <a:t>follow up with other questions?</a:t>
            </a:r>
          </a:p>
          <a:p>
            <a:pPr lvl="1"/>
            <a:r>
              <a:rPr lang="en-US" sz="2800" dirty="0" smtClean="0"/>
              <a:t>Would you pursue?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45225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Kassicieh: Business Plan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B97C49F7-756F-477B-AF59-6C0D9763339C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Bad exec summaries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2800" dirty="0" smtClean="0"/>
              <a:t>Says </a:t>
            </a:r>
            <a:r>
              <a:rPr lang="en-US" sz="2800" dirty="0"/>
              <a:t>little about company strategy</a:t>
            </a:r>
          </a:p>
          <a:p>
            <a:r>
              <a:rPr lang="en-US" sz="2800" dirty="0" smtClean="0"/>
              <a:t> No </a:t>
            </a:r>
            <a:r>
              <a:rPr lang="en-US" sz="2800" dirty="0"/>
              <a:t>coverage of marketing issues</a:t>
            </a:r>
          </a:p>
          <a:p>
            <a:r>
              <a:rPr lang="en-US" sz="2800" dirty="0" smtClean="0"/>
              <a:t> Focus </a:t>
            </a:r>
            <a:r>
              <a:rPr lang="en-US" sz="2800" dirty="0"/>
              <a:t>on needs: people who invest are not in the charity business, they are investors!</a:t>
            </a:r>
          </a:p>
          <a:p>
            <a:r>
              <a:rPr lang="en-US" sz="2800" dirty="0" smtClean="0"/>
              <a:t> Internally </a:t>
            </a:r>
            <a:r>
              <a:rPr lang="en-US" sz="2800" dirty="0"/>
              <a:t>rather than externally directed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45225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Kassicieh: Business Plan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1678786D-0AE5-4624-8170-554CF4F4DBB3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Good exec summary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2800" dirty="0" smtClean="0"/>
              <a:t>Explains </a:t>
            </a:r>
            <a:r>
              <a:rPr lang="en-US" sz="2800" dirty="0"/>
              <a:t>why market opportunity is there</a:t>
            </a:r>
          </a:p>
          <a:p>
            <a:r>
              <a:rPr lang="en-US" sz="2800" dirty="0" smtClean="0"/>
              <a:t> Establishes </a:t>
            </a:r>
            <a:r>
              <a:rPr lang="en-US" sz="2800" dirty="0"/>
              <a:t>strategy</a:t>
            </a:r>
          </a:p>
          <a:p>
            <a:r>
              <a:rPr lang="en-US" sz="2800" dirty="0" smtClean="0"/>
              <a:t> Deals </a:t>
            </a:r>
            <a:r>
              <a:rPr lang="en-US" sz="2800" dirty="0"/>
              <a:t>with competing effectively</a:t>
            </a:r>
          </a:p>
          <a:p>
            <a:r>
              <a:rPr lang="en-US" sz="2800" dirty="0" smtClean="0"/>
              <a:t> Shows </a:t>
            </a:r>
            <a:r>
              <a:rPr lang="en-US" sz="2800" dirty="0"/>
              <a:t>external readers why they should be interested </a:t>
            </a:r>
            <a:endParaRPr lang="en-US" sz="2800" dirty="0" smtClean="0"/>
          </a:p>
          <a:p>
            <a:pPr lvl="1"/>
            <a:r>
              <a:rPr lang="en-US" sz="2800" dirty="0" smtClean="0"/>
              <a:t>Using “to </a:t>
            </a:r>
            <a:r>
              <a:rPr lang="en-US" sz="2800" dirty="0"/>
              <a:t>the </a:t>
            </a:r>
            <a:r>
              <a:rPr lang="en-US" sz="2800" dirty="0" smtClean="0"/>
              <a:t>point” </a:t>
            </a:r>
            <a:r>
              <a:rPr lang="en-US" sz="2800" dirty="0"/>
              <a:t>language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45225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Kassicieh: Business Plan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728F991B-336F-4F1E-823B-A902049FCFEB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685800"/>
            <a:ext cx="6377940" cy="1293028"/>
          </a:xfrm>
        </p:spPr>
        <p:txBody>
          <a:bodyPr/>
          <a:lstStyle/>
          <a:p>
            <a:r>
              <a:rPr lang="en-US" dirty="0"/>
              <a:t>Why write </a:t>
            </a:r>
            <a:r>
              <a:rPr lang="en-US" dirty="0" smtClean="0"/>
              <a:t>a biz plan? 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94360" y="2194560"/>
            <a:ext cx="7955280" cy="3291840"/>
          </a:xfrm>
        </p:spPr>
        <p:txBody>
          <a:bodyPr/>
          <a:lstStyle/>
          <a:p>
            <a:r>
              <a:rPr lang="en-US" sz="2800" dirty="0" smtClean="0"/>
              <a:t>Focus </a:t>
            </a:r>
            <a:r>
              <a:rPr lang="en-US" sz="2800" dirty="0"/>
              <a:t>your thinking</a:t>
            </a:r>
          </a:p>
          <a:p>
            <a:r>
              <a:rPr lang="en-US" sz="2800" dirty="0" smtClean="0"/>
              <a:t>Establish </a:t>
            </a:r>
            <a:r>
              <a:rPr lang="en-US" sz="2800" dirty="0"/>
              <a:t>realistic </a:t>
            </a:r>
            <a:r>
              <a:rPr lang="en-US" sz="2800" dirty="0" smtClean="0"/>
              <a:t>strategy – operating company on paper</a:t>
            </a:r>
            <a:endParaRPr lang="en-US" sz="2800" dirty="0"/>
          </a:p>
          <a:p>
            <a:r>
              <a:rPr lang="en-US" sz="2800" dirty="0" smtClean="0"/>
              <a:t>Financing </a:t>
            </a:r>
            <a:r>
              <a:rPr lang="en-US" sz="2800" dirty="0"/>
              <a:t>and other </a:t>
            </a:r>
            <a:r>
              <a:rPr lang="en-US" sz="2800" dirty="0" smtClean="0"/>
              <a:t>support – give them good reason to invest</a:t>
            </a:r>
            <a:endParaRPr lang="en-US" sz="2800" dirty="0"/>
          </a:p>
          <a:p>
            <a:r>
              <a:rPr lang="en-US" sz="2800" dirty="0" smtClean="0"/>
              <a:t>Reaction </a:t>
            </a:r>
            <a:r>
              <a:rPr lang="en-US" sz="2800" dirty="0"/>
              <a:t>by others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45225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Kassicieh: Business Plan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D37F12E1-B38C-42FD-876F-D0A23D0C70CB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Management team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81200"/>
            <a:ext cx="771144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One </a:t>
            </a:r>
            <a:r>
              <a:rPr lang="en-US" sz="2800" dirty="0"/>
              <a:t>man band: OK in life style or small (&lt;$1m revenue) companies but harder to justify with bigger goals</a:t>
            </a:r>
          </a:p>
          <a:p>
            <a:r>
              <a:rPr lang="en-US" sz="2800" dirty="0" smtClean="0"/>
              <a:t> Same </a:t>
            </a:r>
            <a:r>
              <a:rPr lang="en-US" sz="2800" dirty="0"/>
              <a:t>background for all participants</a:t>
            </a:r>
          </a:p>
          <a:p>
            <a:pPr lvl="1"/>
            <a:r>
              <a:rPr lang="en-US" sz="2800" dirty="0"/>
              <a:t>Define life accomplishments for team</a:t>
            </a:r>
          </a:p>
          <a:p>
            <a:pPr lvl="1"/>
            <a:r>
              <a:rPr lang="en-US" sz="2800" dirty="0"/>
              <a:t>Specialized knowledge /honors, awards, </a:t>
            </a:r>
            <a:r>
              <a:rPr lang="en-US" sz="2800" dirty="0" smtClean="0"/>
              <a:t>etc.</a:t>
            </a:r>
            <a:endParaRPr lang="en-US" sz="2800" dirty="0"/>
          </a:p>
          <a:p>
            <a:pPr lvl="1"/>
            <a:r>
              <a:rPr lang="en-US" sz="2800" dirty="0"/>
              <a:t>Board of directors: accomplishments and skills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45225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Kassicieh: Business Plan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1F0EF31B-C1F4-4299-969F-574A858C1E8A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Important </a:t>
            </a:r>
            <a:r>
              <a:rPr lang="en-US" sz="2800" dirty="0"/>
              <a:t>issue that drive</a:t>
            </a:r>
          </a:p>
          <a:p>
            <a:pPr lvl="1"/>
            <a:r>
              <a:rPr lang="en-US" sz="2800" dirty="0" smtClean="0"/>
              <a:t>Do not use naïve planning model: I could get 1% of market </a:t>
            </a:r>
          </a:p>
          <a:p>
            <a:pPr lvl="1"/>
            <a:r>
              <a:rPr lang="en-US" sz="2800" dirty="0" smtClean="0"/>
              <a:t>Revenue potential tied to sales</a:t>
            </a:r>
            <a:endParaRPr lang="en-US" sz="2800" dirty="0"/>
          </a:p>
          <a:p>
            <a:pPr lvl="1"/>
            <a:r>
              <a:rPr lang="en-US" sz="2800" dirty="0"/>
              <a:t>Activities needed to reach customers</a:t>
            </a:r>
          </a:p>
          <a:p>
            <a:pPr lvl="1"/>
            <a:r>
              <a:rPr lang="en-US" sz="2800" dirty="0"/>
              <a:t>Without understanding its dynamics, it is hard to build a good business plan or one that will receive funding.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45225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Kassicieh: Business Plan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D3C2F9CD-945C-4896-BA51-A9E218267306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l"/>
            <a:r>
              <a:rPr lang="en-US" dirty="0" smtClean="0"/>
              <a:t>LATEST Requirement in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3825240"/>
          </a:xfrm>
        </p:spPr>
        <p:txBody>
          <a:bodyPr/>
          <a:lstStyle/>
          <a:p>
            <a:r>
              <a:rPr lang="en-US" dirty="0" smtClean="0"/>
              <a:t> Lean </a:t>
            </a:r>
            <a:r>
              <a:rPr lang="en-US" dirty="0" err="1" smtClean="0"/>
              <a:t>StartUp</a:t>
            </a:r>
            <a:r>
              <a:rPr lang="en-US" dirty="0" smtClean="0"/>
              <a:t> Methodology:  </a:t>
            </a:r>
            <a:r>
              <a:rPr lang="en-US" dirty="0" err="1" smtClean="0"/>
              <a:t>Udacity</a:t>
            </a:r>
            <a:r>
              <a:rPr lang="en-US" dirty="0" smtClean="0"/>
              <a:t> free course on “how to build a </a:t>
            </a:r>
            <a:r>
              <a:rPr lang="en-US" dirty="0" err="1" smtClean="0"/>
              <a:t>StartUp</a:t>
            </a:r>
            <a:r>
              <a:rPr lang="en-US" dirty="0" smtClean="0"/>
              <a:t>?” </a:t>
            </a:r>
          </a:p>
          <a:p>
            <a:r>
              <a:rPr lang="en-US" dirty="0" smtClean="0"/>
              <a:t>Steve Blank methodology: get out of the building and talk to your customers</a:t>
            </a:r>
          </a:p>
          <a:p>
            <a:r>
              <a:rPr lang="en-US" dirty="0" smtClean="0"/>
              <a:t>Pivot (change) your preconceptions to serve the customer: deliver a product that is designed based on customer </a:t>
            </a:r>
            <a:r>
              <a:rPr lang="en-US" u="sng" dirty="0" smtClean="0">
                <a:solidFill>
                  <a:srgbClr val="FF0000"/>
                </a:solidFill>
              </a:rPr>
              <a:t>actual</a:t>
            </a:r>
            <a:r>
              <a:rPr lang="en-US" dirty="0" smtClean="0"/>
              <a:t> needs</a:t>
            </a:r>
          </a:p>
          <a:p>
            <a:r>
              <a:rPr lang="en-US" dirty="0" smtClean="0"/>
              <a:t>Customer willingness to pay you for the product is the “issue”: without it you do not have a “business”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Kassicieh: Business Plan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4464E-F8A5-4AEF-A27D-9A98E107B15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18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/>
              <a:t>Traditional Accounting documents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2800" dirty="0" smtClean="0"/>
              <a:t>Cash </a:t>
            </a:r>
            <a:r>
              <a:rPr lang="en-US" sz="2800" dirty="0"/>
              <a:t>Flow</a:t>
            </a:r>
          </a:p>
          <a:p>
            <a:r>
              <a:rPr lang="en-US" sz="2800" dirty="0" smtClean="0"/>
              <a:t> Income</a:t>
            </a:r>
            <a:r>
              <a:rPr lang="en-US" sz="2800" dirty="0"/>
              <a:t>: P/L</a:t>
            </a:r>
          </a:p>
          <a:p>
            <a:r>
              <a:rPr lang="en-US" sz="2800" dirty="0" smtClean="0"/>
              <a:t> Balance </a:t>
            </a:r>
            <a:r>
              <a:rPr lang="en-US" sz="2800" dirty="0"/>
              <a:t>Sheet</a:t>
            </a:r>
          </a:p>
          <a:p>
            <a:endParaRPr lang="en-US" sz="2800" dirty="0"/>
          </a:p>
          <a:p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year in months,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year in quarters and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, 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and 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in years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45225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Kassicieh: Business Plan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A532CA65-5E44-422B-9FB5-2922B5F2E4D6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Realistic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  <a:buSzPct val="100000"/>
              <a:defRPr/>
            </a:pPr>
            <a:r>
              <a:rPr lang="en-US" sz="3200" dirty="0">
                <a:latin typeface="Arial"/>
              </a:rPr>
              <a:t>Reflect reality in your costs</a:t>
            </a:r>
          </a:p>
          <a:p>
            <a:pPr marL="731520" lvl="1" indent="-45720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  <a:buSzPct val="100000"/>
              <a:defRPr/>
            </a:pPr>
            <a:r>
              <a:rPr lang="en-US" sz="2800" dirty="0" smtClean="0">
                <a:latin typeface="Arial"/>
              </a:rPr>
              <a:t>Comparable info:  </a:t>
            </a:r>
            <a:r>
              <a:rPr lang="en-US" sz="2800" dirty="0">
                <a:latin typeface="Arial"/>
              </a:rPr>
              <a:t>what are others in your industry paying for similar positions</a:t>
            </a:r>
          </a:p>
          <a:p>
            <a:pPr marL="731520" lvl="1" indent="-45720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  <a:buSzPct val="100000"/>
              <a:defRPr/>
            </a:pPr>
            <a:r>
              <a:rPr lang="en-US" sz="2800" dirty="0" smtClean="0">
                <a:latin typeface="Arial"/>
              </a:rPr>
              <a:t>other </a:t>
            </a:r>
            <a:r>
              <a:rPr lang="en-US" sz="2800" dirty="0">
                <a:latin typeface="Arial"/>
              </a:rPr>
              <a:t>costs should reflect market rates: </a:t>
            </a:r>
            <a:r>
              <a:rPr lang="en-US" sz="2800" dirty="0" smtClean="0">
                <a:latin typeface="Arial"/>
              </a:rPr>
              <a:t>for example, rent info is easy to find</a:t>
            </a:r>
            <a:endParaRPr lang="en-US" sz="2800" dirty="0">
              <a:latin typeface="Arial"/>
            </a:endParaRPr>
          </a:p>
          <a:p>
            <a:pPr marL="731520" lvl="1" indent="-45720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  <a:buSzPct val="100000"/>
              <a:defRPr/>
            </a:pPr>
            <a:r>
              <a:rPr lang="en-US" sz="2800" dirty="0" smtClean="0">
                <a:latin typeface="Arial"/>
              </a:rPr>
              <a:t>do </a:t>
            </a:r>
            <a:r>
              <a:rPr lang="en-US" sz="2800" dirty="0">
                <a:latin typeface="Arial"/>
              </a:rPr>
              <a:t>not forget ALL expenses: tie to activities you proposed in your plan…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Kassicieh: Business Plan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4464E-F8A5-4AEF-A27D-9A98E107B15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857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packaged Spreadsheets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75648"/>
            <a:ext cx="8107680" cy="4401352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I like the one from Colorado</a:t>
            </a:r>
          </a:p>
          <a:p>
            <a:pPr marL="0" indent="0">
              <a:buNone/>
            </a:pPr>
            <a:r>
              <a:rPr lang="en-US" sz="3200" dirty="0">
                <a:hlinkClick r:id="rId2"/>
              </a:rPr>
              <a:t>http://leeds-faculty.colorado.edu/moyes/bplan/html/spTools.html</a:t>
            </a:r>
            <a:endParaRPr lang="en-US" sz="3200" dirty="0"/>
          </a:p>
          <a:p>
            <a:r>
              <a:rPr lang="en-US" sz="3200" dirty="0" smtClean="0"/>
              <a:t>it </a:t>
            </a:r>
            <a:r>
              <a:rPr lang="en-US" sz="3200" dirty="0"/>
              <a:t>links the P&amp;L statement, Cash flow and balance sheet </a:t>
            </a:r>
          </a:p>
          <a:p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but remember GIGO</a:t>
            </a:r>
          </a:p>
          <a:p>
            <a:r>
              <a:rPr lang="en-US" sz="3200" dirty="0"/>
              <a:t> There are others out there as well (SBA, </a:t>
            </a:r>
            <a:r>
              <a:rPr lang="en-US" sz="3200" dirty="0" smtClean="0"/>
              <a:t>etc.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Kassicieh: Business Plan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4464E-F8A5-4AEF-A27D-9A98E107B15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24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Issues to consider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7772400" cy="3657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en-US" sz="2800" dirty="0" smtClean="0"/>
              <a:t>Examine rules of business planning:  for UNM business plan competition go to </a:t>
            </a:r>
            <a:r>
              <a:rPr lang="en-US" sz="2800" u="sng" dirty="0" smtClean="0">
                <a:uFill>
                  <a:solidFill>
                    <a:schemeClr val="accent6"/>
                  </a:solidFill>
                </a:uFill>
              </a:rPr>
              <a:t>bizplan.unm.edu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Know who is your audience and tailor plan to the audience: length, tone, passion, etc.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Typical length 20 pages:  you can write much more but you need to boil it down to essentials</a:t>
            </a:r>
            <a:endParaRPr lang="en-US" sz="2800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45225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Kassicieh: Business Plan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D1ECE7F6-78DF-4D34-AA9D-5D29A55CD0DF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Packaging the Plan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2800" dirty="0" smtClean="0"/>
              <a:t>It </a:t>
            </a:r>
            <a:r>
              <a:rPr lang="en-US" sz="2800" dirty="0"/>
              <a:t>is a ”living” document</a:t>
            </a:r>
          </a:p>
          <a:p>
            <a:r>
              <a:rPr lang="en-US" sz="2800" dirty="0" smtClean="0"/>
              <a:t> No </a:t>
            </a:r>
            <a:r>
              <a:rPr lang="en-US" sz="2800" dirty="0"/>
              <a:t>right/wrong way: remember need of reader</a:t>
            </a:r>
          </a:p>
          <a:p>
            <a:r>
              <a:rPr lang="en-US" sz="2800" dirty="0" smtClean="0"/>
              <a:t> What </a:t>
            </a:r>
            <a:r>
              <a:rPr lang="en-US" sz="2800" dirty="0"/>
              <a:t>are the challenges/ questions that can be raised by reader: answer these.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45225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Kassicieh: Business Plan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66C20585-DE5C-4A37-8EE4-C05313B14762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Packaging the Plan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en-US" sz="2800" dirty="0" smtClean="0"/>
              <a:t>Include </a:t>
            </a:r>
            <a:r>
              <a:rPr lang="en-US" sz="2800" dirty="0"/>
              <a:t>supporting materials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 Don’t </a:t>
            </a:r>
            <a:r>
              <a:rPr lang="en-US" sz="2800" dirty="0"/>
              <a:t>make unsupported statements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 It is helpful </a:t>
            </a:r>
            <a:r>
              <a:rPr lang="en-US" sz="2800" smtClean="0"/>
              <a:t>to designate </a:t>
            </a:r>
            <a:r>
              <a:rPr lang="en-US" sz="2800" dirty="0"/>
              <a:t>an outside reviewer/ reader that can critique plan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 Limit </a:t>
            </a:r>
            <a:r>
              <a:rPr lang="en-US" sz="2800" dirty="0"/>
              <a:t>access: number plans, copying is prohibited, confidentiality (?)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45225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Kassicieh: Business Plan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B31CE081-5105-4C86-8D42-E873A4562A71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94360" y="2194560"/>
            <a:ext cx="7955280" cy="390144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en-US" sz="2800" dirty="0" smtClean="0"/>
              <a:t>Build it for its intended purpose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 Lots of work: story needs to make sense from all angles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 Do not approach it as a necessary evil: you are looking to convince someone to give you something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 Changes to plan are part of life: entrepreneur should be intimate with plan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45225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Kassicieh: Business Plan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55080A1-D5EF-4243-8380-63B62DCC4288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533401"/>
            <a:ext cx="6377940" cy="1219200"/>
          </a:xfrm>
        </p:spPr>
        <p:txBody>
          <a:bodyPr/>
          <a:lstStyle/>
          <a:p>
            <a:r>
              <a:rPr lang="en-US" dirty="0"/>
              <a:t>Sites with sample plans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4360" y="1676401"/>
            <a:ext cx="795528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Many sites/software packages are out there</a:t>
            </a:r>
          </a:p>
          <a:p>
            <a:r>
              <a:rPr lang="en-US" sz="2800" dirty="0" smtClean="0"/>
              <a:t> Use them for help in design </a:t>
            </a:r>
          </a:p>
          <a:p>
            <a:r>
              <a:rPr lang="en-US" sz="2800" dirty="0" smtClean="0"/>
              <a:t> The content should be totally yours so that you are able to answer the probing questions of your investors, bankers, advisors, etc.</a:t>
            </a:r>
          </a:p>
          <a:p>
            <a:r>
              <a:rPr lang="en-US" sz="2800" dirty="0" smtClean="0"/>
              <a:t> Use packaged software but with care: content knowledge is key and you need to demonstrate capabilities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45225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Kassicieh: Business Plan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79FAFD2F-4946-4134-8FC1-900EA7BFE4FD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2800" dirty="0" smtClean="0"/>
              <a:t>Document </a:t>
            </a:r>
            <a:r>
              <a:rPr lang="en-US" sz="2800" dirty="0"/>
              <a:t>that can convince the reader that the business can produce enough revenue to make a satisfactory profit and therefore attractive as an investment opportunity</a:t>
            </a:r>
          </a:p>
          <a:p>
            <a:r>
              <a:rPr lang="en-US" sz="2800" dirty="0" smtClean="0"/>
              <a:t> Benefits </a:t>
            </a:r>
            <a:r>
              <a:rPr lang="en-US" sz="2800" dirty="0"/>
              <a:t>in writing plan:</a:t>
            </a:r>
          </a:p>
          <a:p>
            <a:pPr lvl="1"/>
            <a:r>
              <a:rPr lang="en-US" sz="2800" dirty="0"/>
              <a:t>Record of ideas and justification</a:t>
            </a:r>
          </a:p>
          <a:p>
            <a:pPr lvl="1"/>
            <a:r>
              <a:rPr lang="en-US" sz="2800" dirty="0"/>
              <a:t>Way to get feedback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45225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Kassicieh: Business Plan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0653D95B-83F5-41EA-B296-AF2A86B4585E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does entrepreneur need BP?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374904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800" dirty="0" smtClean="0"/>
              <a:t>Information about competition, choices, growth, markets, etc.</a:t>
            </a:r>
          </a:p>
          <a:p>
            <a:r>
              <a:rPr lang="en-US" sz="2800" dirty="0" smtClean="0"/>
              <a:t> Information leads to </a:t>
            </a:r>
            <a:r>
              <a:rPr lang="en-US" sz="2800" dirty="0" smtClean="0">
                <a:sym typeface="Wingdings"/>
              </a:rPr>
              <a:t>knowledge</a:t>
            </a:r>
          </a:p>
          <a:p>
            <a:r>
              <a:rPr lang="en-US" sz="2800" dirty="0" smtClean="0">
                <a:sym typeface="Wingdings"/>
              </a:rPr>
              <a:t> Knowledge promotes confidence</a:t>
            </a:r>
          </a:p>
          <a:p>
            <a:r>
              <a:rPr lang="en-US" sz="2800" dirty="0" smtClean="0">
                <a:sym typeface="Wingdings"/>
              </a:rPr>
              <a:t> Confidence leads to enthusiasm</a:t>
            </a:r>
          </a:p>
          <a:p>
            <a:r>
              <a:rPr lang="en-US" sz="2800" dirty="0" smtClean="0">
                <a:sym typeface="Wingdings"/>
              </a:rPr>
              <a:t> Enthusiasm promotes success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45225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Kassicieh: Business Plan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787B4C6-602E-4DC6-8D39-908E3AEBD56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Businesses fail?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057401"/>
            <a:ext cx="7955280" cy="420623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Lack of planning </a:t>
            </a:r>
          </a:p>
          <a:p>
            <a:r>
              <a:rPr lang="en-US" sz="2800" dirty="0" smtClean="0"/>
              <a:t> Poor management: due to lack of planning, unanticipated events and inability to find  solutions</a:t>
            </a:r>
          </a:p>
          <a:p>
            <a:r>
              <a:rPr lang="en-US" sz="2800" dirty="0" smtClean="0"/>
              <a:t> Lack of adequate information: what is going on in industry, economy, competition, etc.</a:t>
            </a:r>
          </a:p>
          <a:p>
            <a:r>
              <a:rPr lang="en-US" sz="2800" dirty="0" smtClean="0"/>
              <a:t> Undercapitalization: not enough money planned for survival, expansion, meeting competition 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45225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Kassicieh: Business Plan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787B4C6-602E-4DC6-8D39-908E3AEBD56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Purposes of a plan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2800" dirty="0" smtClean="0"/>
              <a:t>Investment </a:t>
            </a:r>
            <a:r>
              <a:rPr lang="en-US" sz="2800" dirty="0"/>
              <a:t>by VC or Angels</a:t>
            </a:r>
          </a:p>
          <a:p>
            <a:r>
              <a:rPr lang="en-US" sz="2800" dirty="0" smtClean="0"/>
              <a:t> Strategic </a:t>
            </a:r>
            <a:r>
              <a:rPr lang="en-US" sz="2800" dirty="0"/>
              <a:t>alliances</a:t>
            </a:r>
          </a:p>
          <a:p>
            <a:r>
              <a:rPr lang="en-US" sz="2800" dirty="0" smtClean="0"/>
              <a:t> Large </a:t>
            </a:r>
            <a:r>
              <a:rPr lang="en-US" sz="2800" dirty="0"/>
              <a:t>contracts</a:t>
            </a:r>
          </a:p>
          <a:p>
            <a:r>
              <a:rPr lang="en-US" sz="2800" dirty="0" smtClean="0"/>
              <a:t> Key </a:t>
            </a:r>
            <a:r>
              <a:rPr lang="en-US" sz="2800" dirty="0"/>
              <a:t>employees</a:t>
            </a:r>
          </a:p>
          <a:p>
            <a:r>
              <a:rPr lang="en-US" sz="2800" dirty="0" smtClean="0"/>
              <a:t> Mergers </a:t>
            </a:r>
            <a:r>
              <a:rPr lang="en-US" sz="2800" dirty="0"/>
              <a:t>and </a:t>
            </a:r>
            <a:r>
              <a:rPr lang="en-US" sz="2800" dirty="0" smtClean="0"/>
              <a:t>acquisitions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45225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Kassicieh: Business Plan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ADD91F7-C084-4C33-B03F-00DB058779CD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4373"/>
            <a:ext cx="7482840" cy="1293028"/>
          </a:xfrm>
        </p:spPr>
        <p:txBody>
          <a:bodyPr/>
          <a:lstStyle/>
          <a:p>
            <a:r>
              <a:rPr lang="en-US" dirty="0" smtClean="0"/>
              <a:t>PERSONAL Issues/Questions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What </a:t>
            </a:r>
            <a:r>
              <a:rPr lang="en-US" sz="2800" dirty="0"/>
              <a:t>do </a:t>
            </a:r>
            <a:r>
              <a:rPr lang="en-US" sz="2800" i="1" dirty="0"/>
              <a:t>you</a:t>
            </a:r>
            <a:r>
              <a:rPr lang="en-US" sz="2800" dirty="0"/>
              <a:t> want?</a:t>
            </a:r>
          </a:p>
          <a:p>
            <a:r>
              <a:rPr lang="en-US" sz="2800" dirty="0" smtClean="0"/>
              <a:t> What </a:t>
            </a:r>
            <a:r>
              <a:rPr lang="en-US" sz="2800" dirty="0"/>
              <a:t>kind of a business person are you? </a:t>
            </a:r>
            <a:endParaRPr lang="en-US" sz="2800" dirty="0" smtClean="0"/>
          </a:p>
          <a:p>
            <a:pPr lvl="1"/>
            <a:r>
              <a:rPr lang="en-US" sz="2600" dirty="0" smtClean="0"/>
              <a:t>A </a:t>
            </a:r>
            <a:r>
              <a:rPr lang="en-US" sz="2600" dirty="0"/>
              <a:t>“people” </a:t>
            </a:r>
            <a:r>
              <a:rPr lang="en-US" sz="2600" dirty="0" smtClean="0"/>
              <a:t>person (extrovert) </a:t>
            </a:r>
            <a:r>
              <a:rPr lang="en-US" sz="2600" dirty="0"/>
              <a:t>or </a:t>
            </a:r>
            <a:endParaRPr lang="en-US" sz="2600" dirty="0" smtClean="0"/>
          </a:p>
          <a:p>
            <a:pPr lvl="1"/>
            <a:r>
              <a:rPr lang="en-US" sz="2600" dirty="0" smtClean="0"/>
              <a:t>“</a:t>
            </a:r>
            <a:r>
              <a:rPr lang="en-US" sz="2600" dirty="0"/>
              <a:t>shy/aloof” </a:t>
            </a:r>
            <a:r>
              <a:rPr lang="en-US" sz="2600" dirty="0" smtClean="0"/>
              <a:t>person (introvert)</a:t>
            </a:r>
            <a:endParaRPr lang="en-US" sz="2600" dirty="0"/>
          </a:p>
          <a:p>
            <a:r>
              <a:rPr lang="en-US" sz="2800" dirty="0" smtClean="0"/>
              <a:t> Do </a:t>
            </a:r>
            <a:r>
              <a:rPr lang="en-US" sz="2800" dirty="0"/>
              <a:t>you want money now or later?</a:t>
            </a:r>
          </a:p>
          <a:p>
            <a:r>
              <a:rPr lang="en-US" sz="2800" dirty="0" smtClean="0"/>
              <a:t> Lifestyle </a:t>
            </a:r>
            <a:r>
              <a:rPr lang="en-US" sz="2800" dirty="0"/>
              <a:t>vs. high flyer: venture capital </a:t>
            </a:r>
            <a:r>
              <a:rPr lang="en-US" sz="2800" dirty="0" smtClean="0"/>
              <a:t>groups invest in technology </a:t>
            </a:r>
            <a:r>
              <a:rPr lang="en-US" sz="2800" dirty="0"/>
              <a:t>high growth </a:t>
            </a:r>
            <a:r>
              <a:rPr lang="en-US" sz="2800" dirty="0" smtClean="0"/>
              <a:t>companies only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45225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Kassicieh: Business Plan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AFC635-5D65-411C-80E0-06D189503D1B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</TotalTime>
  <Words>1344</Words>
  <Application>Microsoft Office PowerPoint</Application>
  <PresentationFormat>On-screen Show (4:3)</PresentationFormat>
  <Paragraphs>227</Paragraphs>
  <Slides>28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Century Gothic</vt:lpstr>
      <vt:lpstr>Times New Roman</vt:lpstr>
      <vt:lpstr>Wingdings</vt:lpstr>
      <vt:lpstr>Custom Design</vt:lpstr>
      <vt:lpstr>Vapor Trail</vt:lpstr>
      <vt:lpstr>Business Plans</vt:lpstr>
      <vt:lpstr>Why write a biz plan? </vt:lpstr>
      <vt:lpstr>Plan</vt:lpstr>
      <vt:lpstr>Sites with sample plans</vt:lpstr>
      <vt:lpstr>Definition</vt:lpstr>
      <vt:lpstr>Why does entrepreneur need BP?</vt:lpstr>
      <vt:lpstr>Why Businesses fail?</vt:lpstr>
      <vt:lpstr>Purposes of a plan</vt:lpstr>
      <vt:lpstr>PERSONAL Issues/Questions</vt:lpstr>
      <vt:lpstr>Guiding principles</vt:lpstr>
      <vt:lpstr>Principles of BP</vt:lpstr>
      <vt:lpstr>Essential sections of Business Plan</vt:lpstr>
      <vt:lpstr>Essential sections of Business Plan</vt:lpstr>
      <vt:lpstr>Other sections: technology based</vt:lpstr>
      <vt:lpstr>Preparing a Business Plan</vt:lpstr>
      <vt:lpstr>Executive Summary</vt:lpstr>
      <vt:lpstr>Executive Summary</vt:lpstr>
      <vt:lpstr>Bad exec summaries</vt:lpstr>
      <vt:lpstr>Good exec summary</vt:lpstr>
      <vt:lpstr>Management team</vt:lpstr>
      <vt:lpstr>Markets</vt:lpstr>
      <vt:lpstr>LATEST Requirement in Markets</vt:lpstr>
      <vt:lpstr>Traditional Accounting documents</vt:lpstr>
      <vt:lpstr>Realistic Numbers</vt:lpstr>
      <vt:lpstr>Using packaged Spreadsheets</vt:lpstr>
      <vt:lpstr>Issues to consider</vt:lpstr>
      <vt:lpstr>Packaging the Plan</vt:lpstr>
      <vt:lpstr>Packaging the Plan</vt:lpstr>
    </vt:vector>
  </TitlesOfParts>
  <Company>The Robert O. Anderson Schools of Management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Plans</dc:title>
  <dc:creator>Sul Kassicieh</dc:creator>
  <cp:lastModifiedBy>Sul Kassicieh</cp:lastModifiedBy>
  <cp:revision>54</cp:revision>
  <cp:lastPrinted>1601-01-01T00:00:00Z</cp:lastPrinted>
  <dcterms:created xsi:type="dcterms:W3CDTF">2005-01-11T21:51:09Z</dcterms:created>
  <dcterms:modified xsi:type="dcterms:W3CDTF">2016-04-12T14:26:40Z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