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0" r:id="rId2"/>
    <p:sldId id="274" r:id="rId3"/>
    <p:sldId id="339" r:id="rId4"/>
    <p:sldId id="320" r:id="rId5"/>
    <p:sldId id="273" r:id="rId6"/>
    <p:sldId id="291" r:id="rId7"/>
    <p:sldId id="286" r:id="rId8"/>
    <p:sldId id="325" r:id="rId9"/>
    <p:sldId id="266" r:id="rId10"/>
    <p:sldId id="298" r:id="rId11"/>
    <p:sldId id="335" r:id="rId12"/>
    <p:sldId id="306" r:id="rId13"/>
    <p:sldId id="308" r:id="rId14"/>
    <p:sldId id="265" r:id="rId15"/>
    <p:sldId id="289" r:id="rId16"/>
    <p:sldId id="33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46" autoAdjust="0"/>
    <p:restoredTop sz="94660"/>
  </p:normalViewPr>
  <p:slideViewPr>
    <p:cSldViewPr>
      <p:cViewPr>
        <p:scale>
          <a:sx n="66" d="100"/>
          <a:sy n="66" d="100"/>
        </p:scale>
        <p:origin x="-324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D8806-F990-4173-B232-D600FCCD7D05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2FC41-5990-4E85-BC06-BFDBDD4C78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328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2FC41-5990-4E85-BC06-BFDBDD4C786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492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78B5F22-AD3B-438D-8F54-B41EEADF9E4F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56D6F4D-8A03-41DC-B312-9081B5F5DC1F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1E5CE9-293D-4002-BDAC-0E8B7FF87E76}" type="slidenum">
              <a:rPr lang="en-US" altLang="en-US" sz="1200"/>
              <a:pPr eaLnBrk="1" hangingPunct="1"/>
              <a:t>15</a:t>
            </a:fld>
            <a:endParaRPr lang="en-US" altLang="en-US" sz="120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D37AD6B-6163-4917-9E26-A3B0019DE919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755C-A8CD-4619-895C-D2C65A2B0FBB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E1C8-A7DE-4821-8B79-C4179589B19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3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755C-A8CD-4619-895C-D2C65A2B0FBB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E1C8-A7DE-4821-8B79-C4179589B19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3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755C-A8CD-4619-895C-D2C65A2B0FBB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E1C8-A7DE-4821-8B79-C4179589B19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118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755C-A8CD-4619-895C-D2C65A2B0FBB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E1C8-A7DE-4821-8B79-C4179589B19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94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755C-A8CD-4619-895C-D2C65A2B0FBB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E1C8-A7DE-4821-8B79-C4179589B19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80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755C-A8CD-4619-895C-D2C65A2B0FBB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E1C8-A7DE-4821-8B79-C4179589B19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2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755C-A8CD-4619-895C-D2C65A2B0FBB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E1C8-A7DE-4821-8B79-C4179589B19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74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755C-A8CD-4619-895C-D2C65A2B0FBB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E1C8-A7DE-4821-8B79-C4179589B19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673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755C-A8CD-4619-895C-D2C65A2B0FBB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E1C8-A7DE-4821-8B79-C4179589B19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32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755C-A8CD-4619-895C-D2C65A2B0FBB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E1C8-A7DE-4821-8B79-C4179589B19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6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755C-A8CD-4619-895C-D2C65A2B0FBB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E1C8-A7DE-4821-8B79-C4179589B19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202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C755C-A8CD-4619-895C-D2C65A2B0FBB}" type="datetimeFigureOut">
              <a:rPr lang="en-US" smtClean="0"/>
              <a:pPr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8E1C8-A7DE-4821-8B79-C4179589B19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8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914401"/>
            <a:ext cx="5562600" cy="2686050"/>
          </a:xfrm>
        </p:spPr>
        <p:txBody>
          <a:bodyPr>
            <a:normAutofit/>
          </a:bodyPr>
          <a:lstStyle/>
          <a:p>
            <a:r>
              <a:rPr lang="en-US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Creacción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Lecture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Cognitive Mechanisms in Creative Design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Steven M. Smith</a:t>
            </a:r>
          </a:p>
          <a:p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Department of Psychology</a:t>
            </a:r>
          </a:p>
          <a:p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Texas A&amp;M University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5943416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Developing Pedagogical Models for Interdisciplinary Creation and Research Processes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43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 Box 5"/>
          <p:cNvSpPr txBox="1">
            <a:spLocks noChangeArrowheads="1"/>
          </p:cNvSpPr>
          <p:nvPr/>
        </p:nvSpPr>
        <p:spPr bwMode="auto">
          <a:xfrm>
            <a:off x="381000" y="304800"/>
            <a:ext cx="83820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Structured Imagination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New (creative) ideas are based on existing concepts and schemas.</a:t>
            </a:r>
          </a:p>
        </p:txBody>
      </p:sp>
    </p:spTree>
    <p:extLst>
      <p:ext uri="{BB962C8B-B14F-4D97-AF65-F5344CB8AC3E}">
        <p14:creationId xmlns:p14="http://schemas.microsoft.com/office/powerpoint/2010/main" val="35646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 Box 5"/>
          <p:cNvSpPr txBox="1">
            <a:spLocks noChangeArrowheads="1"/>
          </p:cNvSpPr>
          <p:nvPr/>
        </p:nvSpPr>
        <p:spPr bwMode="auto">
          <a:xfrm>
            <a:off x="381000" y="304800"/>
            <a:ext cx="8382000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Structured Imagination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New (creative) ideas are based on existing concepts and schemas.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Path of Least Resistance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Conceptual extension tends to begin with a basic level category, and then become more specific. </a:t>
            </a:r>
          </a:p>
        </p:txBody>
      </p:sp>
    </p:spTree>
    <p:extLst>
      <p:ext uri="{BB962C8B-B14F-4D97-AF65-F5344CB8AC3E}">
        <p14:creationId xmlns:p14="http://schemas.microsoft.com/office/powerpoint/2010/main" val="166703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4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676400"/>
            <a:ext cx="91440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742950" indent="-742950"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Verdana" pitchFamily="34" charset="0"/>
                <a:cs typeface="Verdana" pitchFamily="34" charset="0"/>
              </a:rPr>
              <a:t>Abstraction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Verdana" pitchFamily="34" charset="0"/>
                <a:cs typeface="Verdana" pitchFamily="34" charset="0"/>
              </a:rPr>
              <a:t> promotes creative ways to redefine problems. </a:t>
            </a:r>
            <a:endParaRPr lang="en-US" sz="20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57200"/>
            <a:ext cx="91440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Verdana" pitchFamily="34" charset="0"/>
                <a:cs typeface="Verdana" pitchFamily="34" charset="0"/>
              </a:rPr>
              <a:t>Redefining Problems</a:t>
            </a:r>
          </a:p>
        </p:txBody>
      </p:sp>
    </p:spTree>
    <p:extLst>
      <p:ext uri="{BB962C8B-B14F-4D97-AF65-F5344CB8AC3E}">
        <p14:creationId xmlns:p14="http://schemas.microsoft.com/office/powerpoint/2010/main" val="309274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676400"/>
            <a:ext cx="91440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742950" indent="-742950"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Verdana" pitchFamily="34" charset="0"/>
                <a:cs typeface="Verdana" pitchFamily="34" charset="0"/>
              </a:rPr>
              <a:t>Abstraction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Verdana" pitchFamily="34" charset="0"/>
                <a:cs typeface="Verdana" pitchFamily="34" charset="0"/>
              </a:rPr>
              <a:t> promotes creative ways to redefine problems. </a:t>
            </a:r>
            <a:endParaRPr lang="en-US" sz="20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57200"/>
            <a:ext cx="91440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Verdana" pitchFamily="34" charset="0"/>
                <a:cs typeface="Verdana" pitchFamily="34" charset="0"/>
              </a:rPr>
              <a:t>Redefining Problems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855" y="3352800"/>
            <a:ext cx="9144000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742950" indent="-742950" algn="ctr"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Verdana" pitchFamily="34" charset="0"/>
                <a:cs typeface="Verdana" pitchFamily="34" charset="0"/>
              </a:rPr>
              <a:t>Abstract Thinking</a:t>
            </a:r>
          </a:p>
          <a:p>
            <a:pPr marL="742950" indent="-742950" algn="ctr"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Verdana" pitchFamily="34" charset="0"/>
                <a:cs typeface="Verdana" pitchFamily="34" charset="0"/>
              </a:rPr>
              <a:t>Analogical Transfer</a:t>
            </a:r>
          </a:p>
          <a:p>
            <a:pPr marL="742950" indent="-742950" algn="ctr"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Verdana" pitchFamily="34" charset="0"/>
                <a:cs typeface="Verdana" pitchFamily="34" charset="0"/>
              </a:rPr>
              <a:t>Conceptual Combination </a:t>
            </a:r>
            <a:endParaRPr lang="en-US" sz="2000" b="1" dirty="0">
              <a:latin typeface="Garamond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83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181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ABSTRACT THINKING</a:t>
            </a:r>
          </a:p>
          <a:p>
            <a:pPr marL="0" indent="0" algn="ctr"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 hierarchical approach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00200"/>
            <a:ext cx="5884770" cy="4719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114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457200" y="0"/>
            <a:ext cx="8305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Creative Cognition: A “Big Picture</a:t>
            </a:r>
            <a:r>
              <a:rPr lang="en-US" alt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”</a:t>
            </a:r>
            <a:endParaRPr lang="en-US" altLang="en-US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914400"/>
            <a:ext cx="8229600" cy="5181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Generating </a:t>
            </a:r>
            <a:r>
              <a:rPr lang="en-US" sz="2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Preinventive</a:t>
            </a:r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Knowledge Structures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Divergent Thinking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Intuitive Guiding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Fixation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Incubation &amp; Insight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Exploring &amp; Playing with Knowledge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Abstraction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Conceptual Extension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Analogical Transfer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Conceptual Combination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49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 flexible collaboration of many different cognitive processes, each contributing in its own way.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6096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Creative Cognition</a:t>
            </a:r>
          </a:p>
        </p:txBody>
      </p:sp>
      <p:pic>
        <p:nvPicPr>
          <p:cNvPr id="32774" name="Picture 6" descr="http://www.haverford.edu/music/images/headerimages/Orchestra%20Concert%2007%20%20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547" y="1828800"/>
            <a:ext cx="5191392" cy="3893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6" name="Picture 8" descr="http://wwwdelivery.superstock.com/WI/223/1444/PreviewComp/SuperStock_1444R-26605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828800"/>
            <a:ext cx="5191394" cy="3997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64783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457200"/>
            <a:ext cx="6477000" cy="5181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Approaches to the Study of Creativity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514350" indent="-514350"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Creative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Products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Creative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Personalities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Creative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Processes</a:t>
            </a:r>
            <a:endParaRPr lang="en-US" sz="2800" b="1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91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33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What is Creativity? Creative Processes</a:t>
            </a:r>
            <a:endParaRPr lang="en-US" sz="2800" dirty="0" smtClean="0">
              <a:latin typeface="Garamond" panose="02020404030301010803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86000" y="1143000"/>
            <a:ext cx="4572000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Creative Cognitive Processes</a:t>
            </a:r>
          </a:p>
          <a:p>
            <a:pPr algn="ctr"/>
            <a:r>
              <a:rPr lang="en-US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Knowledge/Skill</a:t>
            </a:r>
          </a:p>
          <a:p>
            <a:pPr algn="ctr"/>
            <a:r>
              <a:rPr lang="en-US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Divergent Production</a:t>
            </a:r>
          </a:p>
          <a:p>
            <a:pPr algn="ctr"/>
            <a:r>
              <a:rPr lang="en-US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Fixation</a:t>
            </a:r>
          </a:p>
          <a:p>
            <a:pPr algn="ctr"/>
            <a:r>
              <a:rPr lang="en-US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Intuitive Guiding</a:t>
            </a:r>
            <a:endParaRPr lang="en-US" sz="2800" dirty="0"/>
          </a:p>
          <a:p>
            <a:pPr algn="ctr"/>
            <a:r>
              <a:rPr lang="en-US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Opportunistic Assimilation</a:t>
            </a:r>
          </a:p>
          <a:p>
            <a:pPr algn="ctr"/>
            <a:r>
              <a:rPr lang="en-US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Mind </a:t>
            </a:r>
            <a:r>
              <a:rPr lang="en-US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Wandering</a:t>
            </a:r>
          </a:p>
          <a:p>
            <a:pPr algn="ctr"/>
            <a:r>
              <a:rPr lang="en-US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Visual Synthesis</a:t>
            </a:r>
          </a:p>
          <a:p>
            <a:pPr algn="ctr"/>
            <a:r>
              <a:rPr lang="en-US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Cognitive </a:t>
            </a:r>
            <a:r>
              <a:rPr lang="en-US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Restructuring</a:t>
            </a:r>
          </a:p>
          <a:p>
            <a:pPr algn="ctr"/>
            <a:r>
              <a:rPr lang="en-US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Structured Imagination</a:t>
            </a:r>
          </a:p>
          <a:p>
            <a:pPr algn="ctr"/>
            <a:r>
              <a:rPr lang="en-US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Abstract Thinking</a:t>
            </a:r>
          </a:p>
          <a:p>
            <a:pPr algn="ctr"/>
            <a:r>
              <a:rPr lang="en-US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Conceptual Combination</a:t>
            </a:r>
          </a:p>
          <a:p>
            <a:pPr algn="ctr"/>
            <a:r>
              <a:rPr lang="en-US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Analogical Transfer</a:t>
            </a:r>
          </a:p>
        </p:txBody>
      </p:sp>
    </p:spTree>
    <p:extLst>
      <p:ext uri="{BB962C8B-B14F-4D97-AF65-F5344CB8AC3E}">
        <p14:creationId xmlns:p14="http://schemas.microsoft.com/office/powerpoint/2010/main" val="277522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57200" y="16764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742950" indent="-742950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dirty="0" smtClean="0">
                <a:latin typeface="Garamond" panose="02020404030301010803" pitchFamily="18" charset="0"/>
              </a:rPr>
              <a:t>To know how to train creative thinking. </a:t>
            </a:r>
          </a:p>
          <a:p>
            <a:pPr marL="742950" indent="-742950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dirty="0" smtClean="0">
                <a:latin typeface="Garamond" panose="02020404030301010803" pitchFamily="18" charset="0"/>
              </a:rPr>
              <a:t>To create new tools to support creative thinking.</a:t>
            </a:r>
          </a:p>
          <a:p>
            <a:pPr marL="742950" indent="-742950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dirty="0" smtClean="0">
                <a:latin typeface="Garamond" panose="02020404030301010803" pitchFamily="18" charset="0"/>
              </a:rPr>
              <a:t>To support the process of creative design. </a:t>
            </a:r>
            <a:endParaRPr lang="en-US" altLang="en-US" dirty="0">
              <a:latin typeface="Garamond" panose="02020404030301010803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524000" y="53398"/>
            <a:ext cx="6324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 smtClean="0">
                <a:latin typeface="Garamond" panose="02020404030301010803" pitchFamily="18" charset="0"/>
              </a:rPr>
              <a:t>Why do we need to study </a:t>
            </a:r>
            <a:r>
              <a:rPr lang="en-US" altLang="en-US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Creative Cognition</a:t>
            </a:r>
            <a:r>
              <a:rPr lang="en-US" altLang="en-US" sz="4000" dirty="0" smtClean="0">
                <a:latin typeface="Garamond" panose="02020404030301010803" pitchFamily="18" charset="0"/>
              </a:rPr>
              <a:t>? </a:t>
            </a:r>
            <a:endParaRPr lang="en-US" altLang="en-US" sz="4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91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Creative Cognition</a:t>
            </a:r>
            <a:endParaRPr lang="en-US" sz="28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2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2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2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9827" y="1219200"/>
            <a:ext cx="3886200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Generative Processes</a:t>
            </a:r>
          </a:p>
        </p:txBody>
      </p:sp>
      <p:sp>
        <p:nvSpPr>
          <p:cNvPr id="5" name="Rectangle 4"/>
          <p:cNvSpPr/>
          <p:nvPr/>
        </p:nvSpPr>
        <p:spPr>
          <a:xfrm>
            <a:off x="4800600" y="1219200"/>
            <a:ext cx="3886200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Exploratory Processes</a:t>
            </a:r>
          </a:p>
        </p:txBody>
      </p:sp>
      <p:sp>
        <p:nvSpPr>
          <p:cNvPr id="6" name="Rectangle 5"/>
          <p:cNvSpPr/>
          <p:nvPr/>
        </p:nvSpPr>
        <p:spPr>
          <a:xfrm>
            <a:off x="349828" y="1905000"/>
            <a:ext cx="3886200" cy="9541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Producing Ideational Structures</a:t>
            </a:r>
            <a:endParaRPr lang="en-US" sz="2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00600" y="1905000"/>
            <a:ext cx="3886200" cy="9541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Exploring Ideational Structures</a:t>
            </a:r>
          </a:p>
        </p:txBody>
      </p:sp>
      <p:sp>
        <p:nvSpPr>
          <p:cNvPr id="2" name="Freeform 1"/>
          <p:cNvSpPr/>
          <p:nvPr/>
        </p:nvSpPr>
        <p:spPr>
          <a:xfrm>
            <a:off x="2786988" y="3629891"/>
            <a:ext cx="4292685" cy="2607802"/>
          </a:xfrm>
          <a:custGeom>
            <a:avLst/>
            <a:gdLst>
              <a:gd name="connsiteX0" fmla="*/ 953739 w 4292685"/>
              <a:gd name="connsiteY0" fmla="*/ 13854 h 2607802"/>
              <a:gd name="connsiteX1" fmla="*/ 953739 w 4292685"/>
              <a:gd name="connsiteY1" fmla="*/ 13854 h 2607802"/>
              <a:gd name="connsiteX2" fmla="*/ 1050721 w 4292685"/>
              <a:gd name="connsiteY2" fmla="*/ 152400 h 2607802"/>
              <a:gd name="connsiteX3" fmla="*/ 1078430 w 4292685"/>
              <a:gd name="connsiteY3" fmla="*/ 193964 h 2607802"/>
              <a:gd name="connsiteX4" fmla="*/ 1119994 w 4292685"/>
              <a:gd name="connsiteY4" fmla="*/ 277091 h 2607802"/>
              <a:gd name="connsiteX5" fmla="*/ 1189267 w 4292685"/>
              <a:gd name="connsiteY5" fmla="*/ 346364 h 2607802"/>
              <a:gd name="connsiteX6" fmla="*/ 1230830 w 4292685"/>
              <a:gd name="connsiteY6" fmla="*/ 360218 h 2607802"/>
              <a:gd name="connsiteX7" fmla="*/ 1272394 w 4292685"/>
              <a:gd name="connsiteY7" fmla="*/ 387927 h 2607802"/>
              <a:gd name="connsiteX8" fmla="*/ 1410939 w 4292685"/>
              <a:gd name="connsiteY8" fmla="*/ 429491 h 2607802"/>
              <a:gd name="connsiteX9" fmla="*/ 1452503 w 4292685"/>
              <a:gd name="connsiteY9" fmla="*/ 443345 h 2607802"/>
              <a:gd name="connsiteX10" fmla="*/ 1604903 w 4292685"/>
              <a:gd name="connsiteY10" fmla="*/ 429491 h 2607802"/>
              <a:gd name="connsiteX11" fmla="*/ 1660321 w 4292685"/>
              <a:gd name="connsiteY11" fmla="*/ 360218 h 2607802"/>
              <a:gd name="connsiteX12" fmla="*/ 1688030 w 4292685"/>
              <a:gd name="connsiteY12" fmla="*/ 318654 h 2607802"/>
              <a:gd name="connsiteX13" fmla="*/ 1701885 w 4292685"/>
              <a:gd name="connsiteY13" fmla="*/ 277091 h 2607802"/>
              <a:gd name="connsiteX14" fmla="*/ 1743448 w 4292685"/>
              <a:gd name="connsiteY14" fmla="*/ 263236 h 2607802"/>
              <a:gd name="connsiteX15" fmla="*/ 1965121 w 4292685"/>
              <a:gd name="connsiteY15" fmla="*/ 249382 h 2607802"/>
              <a:gd name="connsiteX16" fmla="*/ 2062103 w 4292685"/>
              <a:gd name="connsiteY16" fmla="*/ 263236 h 2607802"/>
              <a:gd name="connsiteX17" fmla="*/ 2172939 w 4292685"/>
              <a:gd name="connsiteY17" fmla="*/ 290945 h 2607802"/>
              <a:gd name="connsiteX18" fmla="*/ 2450030 w 4292685"/>
              <a:gd name="connsiteY18" fmla="*/ 277091 h 2607802"/>
              <a:gd name="connsiteX19" fmla="*/ 2519303 w 4292685"/>
              <a:gd name="connsiteY19" fmla="*/ 207818 h 2607802"/>
              <a:gd name="connsiteX20" fmla="*/ 2560867 w 4292685"/>
              <a:gd name="connsiteY20" fmla="*/ 180109 h 2607802"/>
              <a:gd name="connsiteX21" fmla="*/ 2602430 w 4292685"/>
              <a:gd name="connsiteY21" fmla="*/ 138545 h 2607802"/>
              <a:gd name="connsiteX22" fmla="*/ 2643994 w 4292685"/>
              <a:gd name="connsiteY22" fmla="*/ 124691 h 2607802"/>
              <a:gd name="connsiteX23" fmla="*/ 2699412 w 4292685"/>
              <a:gd name="connsiteY23" fmla="*/ 96982 h 2607802"/>
              <a:gd name="connsiteX24" fmla="*/ 2796394 w 4292685"/>
              <a:gd name="connsiteY24" fmla="*/ 41564 h 2607802"/>
              <a:gd name="connsiteX25" fmla="*/ 2893376 w 4292685"/>
              <a:gd name="connsiteY25" fmla="*/ 13854 h 2607802"/>
              <a:gd name="connsiteX26" fmla="*/ 2934939 w 4292685"/>
              <a:gd name="connsiteY26" fmla="*/ 0 h 2607802"/>
              <a:gd name="connsiteX27" fmla="*/ 3059630 w 4292685"/>
              <a:gd name="connsiteY27" fmla="*/ 83127 h 2607802"/>
              <a:gd name="connsiteX28" fmla="*/ 3101194 w 4292685"/>
              <a:gd name="connsiteY28" fmla="*/ 110836 h 2607802"/>
              <a:gd name="connsiteX29" fmla="*/ 3142757 w 4292685"/>
              <a:gd name="connsiteY29" fmla="*/ 124691 h 2607802"/>
              <a:gd name="connsiteX30" fmla="*/ 3212030 w 4292685"/>
              <a:gd name="connsiteY30" fmla="*/ 152400 h 2607802"/>
              <a:gd name="connsiteX31" fmla="*/ 3295157 w 4292685"/>
              <a:gd name="connsiteY31" fmla="*/ 166254 h 2607802"/>
              <a:gd name="connsiteX32" fmla="*/ 3378285 w 4292685"/>
              <a:gd name="connsiteY32" fmla="*/ 193964 h 2607802"/>
              <a:gd name="connsiteX33" fmla="*/ 3530685 w 4292685"/>
              <a:gd name="connsiteY33" fmla="*/ 221673 h 2607802"/>
              <a:gd name="connsiteX34" fmla="*/ 3683085 w 4292685"/>
              <a:gd name="connsiteY34" fmla="*/ 263236 h 2607802"/>
              <a:gd name="connsiteX35" fmla="*/ 3724648 w 4292685"/>
              <a:gd name="connsiteY35" fmla="*/ 277091 h 2607802"/>
              <a:gd name="connsiteX36" fmla="*/ 3766212 w 4292685"/>
              <a:gd name="connsiteY36" fmla="*/ 304800 h 2607802"/>
              <a:gd name="connsiteX37" fmla="*/ 3780067 w 4292685"/>
              <a:gd name="connsiteY37" fmla="*/ 346364 h 2607802"/>
              <a:gd name="connsiteX38" fmla="*/ 3821630 w 4292685"/>
              <a:gd name="connsiteY38" fmla="*/ 498764 h 2607802"/>
              <a:gd name="connsiteX39" fmla="*/ 3835485 w 4292685"/>
              <a:gd name="connsiteY39" fmla="*/ 706582 h 2607802"/>
              <a:gd name="connsiteX40" fmla="*/ 3849339 w 4292685"/>
              <a:gd name="connsiteY40" fmla="*/ 748145 h 2607802"/>
              <a:gd name="connsiteX41" fmla="*/ 3904757 w 4292685"/>
              <a:gd name="connsiteY41" fmla="*/ 831273 h 2607802"/>
              <a:gd name="connsiteX42" fmla="*/ 3932467 w 4292685"/>
              <a:gd name="connsiteY42" fmla="*/ 872836 h 2607802"/>
              <a:gd name="connsiteX43" fmla="*/ 3918612 w 4292685"/>
              <a:gd name="connsiteY43" fmla="*/ 942109 h 2607802"/>
              <a:gd name="connsiteX44" fmla="*/ 3849339 w 4292685"/>
              <a:gd name="connsiteY44" fmla="*/ 1039091 h 2607802"/>
              <a:gd name="connsiteX45" fmla="*/ 3807776 w 4292685"/>
              <a:gd name="connsiteY45" fmla="*/ 1052945 h 2607802"/>
              <a:gd name="connsiteX46" fmla="*/ 3696939 w 4292685"/>
              <a:gd name="connsiteY46" fmla="*/ 1136073 h 2607802"/>
              <a:gd name="connsiteX47" fmla="*/ 3613812 w 4292685"/>
              <a:gd name="connsiteY47" fmla="*/ 1191491 h 2607802"/>
              <a:gd name="connsiteX48" fmla="*/ 3572248 w 4292685"/>
              <a:gd name="connsiteY48" fmla="*/ 1219200 h 2607802"/>
              <a:gd name="connsiteX49" fmla="*/ 3544539 w 4292685"/>
              <a:gd name="connsiteY49" fmla="*/ 1260764 h 2607802"/>
              <a:gd name="connsiteX50" fmla="*/ 3516830 w 4292685"/>
              <a:gd name="connsiteY50" fmla="*/ 1343891 h 2607802"/>
              <a:gd name="connsiteX51" fmla="*/ 3586103 w 4292685"/>
              <a:gd name="connsiteY51" fmla="*/ 1496291 h 2607802"/>
              <a:gd name="connsiteX52" fmla="*/ 3613812 w 4292685"/>
              <a:gd name="connsiteY52" fmla="*/ 1537854 h 2607802"/>
              <a:gd name="connsiteX53" fmla="*/ 3655376 w 4292685"/>
              <a:gd name="connsiteY53" fmla="*/ 1551709 h 2607802"/>
              <a:gd name="connsiteX54" fmla="*/ 3683085 w 4292685"/>
              <a:gd name="connsiteY54" fmla="*/ 1593273 h 2607802"/>
              <a:gd name="connsiteX55" fmla="*/ 3683085 w 4292685"/>
              <a:gd name="connsiteY55" fmla="*/ 1856509 h 2607802"/>
              <a:gd name="connsiteX56" fmla="*/ 3793921 w 4292685"/>
              <a:gd name="connsiteY56" fmla="*/ 1870364 h 2607802"/>
              <a:gd name="connsiteX57" fmla="*/ 3877048 w 4292685"/>
              <a:gd name="connsiteY57" fmla="*/ 1884218 h 2607802"/>
              <a:gd name="connsiteX58" fmla="*/ 4209557 w 4292685"/>
              <a:gd name="connsiteY58" fmla="*/ 1870364 h 2607802"/>
              <a:gd name="connsiteX59" fmla="*/ 4251121 w 4292685"/>
              <a:gd name="connsiteY59" fmla="*/ 1884218 h 2607802"/>
              <a:gd name="connsiteX60" fmla="*/ 4264976 w 4292685"/>
              <a:gd name="connsiteY60" fmla="*/ 1925782 h 2607802"/>
              <a:gd name="connsiteX61" fmla="*/ 4251121 w 4292685"/>
              <a:gd name="connsiteY61" fmla="*/ 1967345 h 2607802"/>
              <a:gd name="connsiteX62" fmla="*/ 4278830 w 4292685"/>
              <a:gd name="connsiteY62" fmla="*/ 2507673 h 2607802"/>
              <a:gd name="connsiteX63" fmla="*/ 4292685 w 4292685"/>
              <a:gd name="connsiteY63" fmla="*/ 2549236 h 2607802"/>
              <a:gd name="connsiteX64" fmla="*/ 3170467 w 4292685"/>
              <a:gd name="connsiteY64" fmla="*/ 2576945 h 2607802"/>
              <a:gd name="connsiteX65" fmla="*/ 3031921 w 4292685"/>
              <a:gd name="connsiteY65" fmla="*/ 2590800 h 2607802"/>
              <a:gd name="connsiteX66" fmla="*/ 2948794 w 4292685"/>
              <a:gd name="connsiteY66" fmla="*/ 2549236 h 2607802"/>
              <a:gd name="connsiteX67" fmla="*/ 2934939 w 4292685"/>
              <a:gd name="connsiteY67" fmla="*/ 2493818 h 2607802"/>
              <a:gd name="connsiteX68" fmla="*/ 2907230 w 4292685"/>
              <a:gd name="connsiteY68" fmla="*/ 2382982 h 2607802"/>
              <a:gd name="connsiteX69" fmla="*/ 2921085 w 4292685"/>
              <a:gd name="connsiteY69" fmla="*/ 2161309 h 2607802"/>
              <a:gd name="connsiteX70" fmla="*/ 2948794 w 4292685"/>
              <a:gd name="connsiteY70" fmla="*/ 2064327 h 2607802"/>
              <a:gd name="connsiteX71" fmla="*/ 2962648 w 4292685"/>
              <a:gd name="connsiteY71" fmla="*/ 2008909 h 2607802"/>
              <a:gd name="connsiteX72" fmla="*/ 3018067 w 4292685"/>
              <a:gd name="connsiteY72" fmla="*/ 1939636 h 2607802"/>
              <a:gd name="connsiteX73" fmla="*/ 3087339 w 4292685"/>
              <a:gd name="connsiteY73" fmla="*/ 1884218 h 2607802"/>
              <a:gd name="connsiteX74" fmla="*/ 3073485 w 4292685"/>
              <a:gd name="connsiteY74" fmla="*/ 1842654 h 2607802"/>
              <a:gd name="connsiteX75" fmla="*/ 2990357 w 4292685"/>
              <a:gd name="connsiteY75" fmla="*/ 1773382 h 2607802"/>
              <a:gd name="connsiteX76" fmla="*/ 2879521 w 4292685"/>
              <a:gd name="connsiteY76" fmla="*/ 1676400 h 2607802"/>
              <a:gd name="connsiteX77" fmla="*/ 2796394 w 4292685"/>
              <a:gd name="connsiteY77" fmla="*/ 1593273 h 2607802"/>
              <a:gd name="connsiteX78" fmla="*/ 2671703 w 4292685"/>
              <a:gd name="connsiteY78" fmla="*/ 1607127 h 2607802"/>
              <a:gd name="connsiteX79" fmla="*/ 2588576 w 4292685"/>
              <a:gd name="connsiteY79" fmla="*/ 1662545 h 2607802"/>
              <a:gd name="connsiteX80" fmla="*/ 2519303 w 4292685"/>
              <a:gd name="connsiteY80" fmla="*/ 1717964 h 2607802"/>
              <a:gd name="connsiteX81" fmla="*/ 2505448 w 4292685"/>
              <a:gd name="connsiteY81" fmla="*/ 1759527 h 2607802"/>
              <a:gd name="connsiteX82" fmla="*/ 2533157 w 4292685"/>
              <a:gd name="connsiteY82" fmla="*/ 2022764 h 2607802"/>
              <a:gd name="connsiteX83" fmla="*/ 2519303 w 4292685"/>
              <a:gd name="connsiteY83" fmla="*/ 2230582 h 2607802"/>
              <a:gd name="connsiteX84" fmla="*/ 2477739 w 4292685"/>
              <a:gd name="connsiteY84" fmla="*/ 2244436 h 2607802"/>
              <a:gd name="connsiteX85" fmla="*/ 2422321 w 4292685"/>
              <a:gd name="connsiteY85" fmla="*/ 2286000 h 2607802"/>
              <a:gd name="connsiteX86" fmla="*/ 2311485 w 4292685"/>
              <a:gd name="connsiteY86" fmla="*/ 2313709 h 2607802"/>
              <a:gd name="connsiteX87" fmla="*/ 2214503 w 4292685"/>
              <a:gd name="connsiteY87" fmla="*/ 2355273 h 2607802"/>
              <a:gd name="connsiteX88" fmla="*/ 2145230 w 4292685"/>
              <a:gd name="connsiteY88" fmla="*/ 2369127 h 2607802"/>
              <a:gd name="connsiteX89" fmla="*/ 2062103 w 4292685"/>
              <a:gd name="connsiteY89" fmla="*/ 2396836 h 2607802"/>
              <a:gd name="connsiteX90" fmla="*/ 2020539 w 4292685"/>
              <a:gd name="connsiteY90" fmla="*/ 2410691 h 2607802"/>
              <a:gd name="connsiteX91" fmla="*/ 1923557 w 4292685"/>
              <a:gd name="connsiteY91" fmla="*/ 2452254 h 2607802"/>
              <a:gd name="connsiteX92" fmla="*/ 1632612 w 4292685"/>
              <a:gd name="connsiteY92" fmla="*/ 2466109 h 2607802"/>
              <a:gd name="connsiteX93" fmla="*/ 1591048 w 4292685"/>
              <a:gd name="connsiteY93" fmla="*/ 2438400 h 2607802"/>
              <a:gd name="connsiteX94" fmla="*/ 1549485 w 4292685"/>
              <a:gd name="connsiteY94" fmla="*/ 2424545 h 2607802"/>
              <a:gd name="connsiteX95" fmla="*/ 1535630 w 4292685"/>
              <a:gd name="connsiteY95" fmla="*/ 2382982 h 2607802"/>
              <a:gd name="connsiteX96" fmla="*/ 1494067 w 4292685"/>
              <a:gd name="connsiteY96" fmla="*/ 2355273 h 2607802"/>
              <a:gd name="connsiteX97" fmla="*/ 1466357 w 4292685"/>
              <a:gd name="connsiteY97" fmla="*/ 2327564 h 2607802"/>
              <a:gd name="connsiteX98" fmla="*/ 1355521 w 4292685"/>
              <a:gd name="connsiteY98" fmla="*/ 2299854 h 2607802"/>
              <a:gd name="connsiteX99" fmla="*/ 1313957 w 4292685"/>
              <a:gd name="connsiteY99" fmla="*/ 2286000 h 2607802"/>
              <a:gd name="connsiteX100" fmla="*/ 1230830 w 4292685"/>
              <a:gd name="connsiteY100" fmla="*/ 2244436 h 2607802"/>
              <a:gd name="connsiteX101" fmla="*/ 1036867 w 4292685"/>
              <a:gd name="connsiteY101" fmla="*/ 2161309 h 2607802"/>
              <a:gd name="connsiteX102" fmla="*/ 898321 w 4292685"/>
              <a:gd name="connsiteY102" fmla="*/ 2147454 h 2607802"/>
              <a:gd name="connsiteX103" fmla="*/ 842903 w 4292685"/>
              <a:gd name="connsiteY103" fmla="*/ 2022764 h 2607802"/>
              <a:gd name="connsiteX104" fmla="*/ 829048 w 4292685"/>
              <a:gd name="connsiteY104" fmla="*/ 1981200 h 2607802"/>
              <a:gd name="connsiteX105" fmla="*/ 787485 w 4292685"/>
              <a:gd name="connsiteY105" fmla="*/ 1939636 h 2607802"/>
              <a:gd name="connsiteX106" fmla="*/ 732067 w 4292685"/>
              <a:gd name="connsiteY106" fmla="*/ 1828800 h 2607802"/>
              <a:gd name="connsiteX107" fmla="*/ 704357 w 4292685"/>
              <a:gd name="connsiteY107" fmla="*/ 1787236 h 2607802"/>
              <a:gd name="connsiteX108" fmla="*/ 648939 w 4292685"/>
              <a:gd name="connsiteY108" fmla="*/ 1717964 h 2607802"/>
              <a:gd name="connsiteX109" fmla="*/ 607376 w 4292685"/>
              <a:gd name="connsiteY109" fmla="*/ 1620982 h 2607802"/>
              <a:gd name="connsiteX110" fmla="*/ 579667 w 4292685"/>
              <a:gd name="connsiteY110" fmla="*/ 1565564 h 2607802"/>
              <a:gd name="connsiteX111" fmla="*/ 565812 w 4292685"/>
              <a:gd name="connsiteY111" fmla="*/ 1510145 h 2607802"/>
              <a:gd name="connsiteX112" fmla="*/ 468830 w 4292685"/>
              <a:gd name="connsiteY112" fmla="*/ 1385454 h 2607802"/>
              <a:gd name="connsiteX113" fmla="*/ 344139 w 4292685"/>
              <a:gd name="connsiteY113" fmla="*/ 1316182 h 2607802"/>
              <a:gd name="connsiteX114" fmla="*/ 316430 w 4292685"/>
              <a:gd name="connsiteY114" fmla="*/ 1274618 h 2607802"/>
              <a:gd name="connsiteX115" fmla="*/ 233303 w 4292685"/>
              <a:gd name="connsiteY115" fmla="*/ 1233054 h 2607802"/>
              <a:gd name="connsiteX116" fmla="*/ 191739 w 4292685"/>
              <a:gd name="connsiteY116" fmla="*/ 1205345 h 2607802"/>
              <a:gd name="connsiteX117" fmla="*/ 39339 w 4292685"/>
              <a:gd name="connsiteY117" fmla="*/ 1177636 h 2607802"/>
              <a:gd name="connsiteX118" fmla="*/ 25485 w 4292685"/>
              <a:gd name="connsiteY118" fmla="*/ 872836 h 2607802"/>
              <a:gd name="connsiteX119" fmla="*/ 67048 w 4292685"/>
              <a:gd name="connsiteY119" fmla="*/ 775854 h 2607802"/>
              <a:gd name="connsiteX120" fmla="*/ 108612 w 4292685"/>
              <a:gd name="connsiteY120" fmla="*/ 762000 h 2607802"/>
              <a:gd name="connsiteX121" fmla="*/ 150176 w 4292685"/>
              <a:gd name="connsiteY121" fmla="*/ 734291 h 2607802"/>
              <a:gd name="connsiteX122" fmla="*/ 261012 w 4292685"/>
              <a:gd name="connsiteY122" fmla="*/ 706582 h 2607802"/>
              <a:gd name="connsiteX123" fmla="*/ 385703 w 4292685"/>
              <a:gd name="connsiteY123" fmla="*/ 720436 h 2607802"/>
              <a:gd name="connsiteX124" fmla="*/ 399557 w 4292685"/>
              <a:gd name="connsiteY124" fmla="*/ 762000 h 2607802"/>
              <a:gd name="connsiteX125" fmla="*/ 441121 w 4292685"/>
              <a:gd name="connsiteY125" fmla="*/ 789709 h 2607802"/>
              <a:gd name="connsiteX126" fmla="*/ 524248 w 4292685"/>
              <a:gd name="connsiteY126" fmla="*/ 845127 h 2607802"/>
              <a:gd name="connsiteX127" fmla="*/ 648939 w 4292685"/>
              <a:gd name="connsiteY127" fmla="*/ 748145 h 2607802"/>
              <a:gd name="connsiteX128" fmla="*/ 732067 w 4292685"/>
              <a:gd name="connsiteY128" fmla="*/ 678873 h 2607802"/>
              <a:gd name="connsiteX129" fmla="*/ 759776 w 4292685"/>
              <a:gd name="connsiteY129" fmla="*/ 637309 h 2607802"/>
              <a:gd name="connsiteX130" fmla="*/ 745921 w 4292685"/>
              <a:gd name="connsiteY130" fmla="*/ 581891 h 2607802"/>
              <a:gd name="connsiteX131" fmla="*/ 690503 w 4292685"/>
              <a:gd name="connsiteY131" fmla="*/ 498764 h 2607802"/>
              <a:gd name="connsiteX132" fmla="*/ 773630 w 4292685"/>
              <a:gd name="connsiteY132" fmla="*/ 457200 h 2607802"/>
              <a:gd name="connsiteX133" fmla="*/ 815194 w 4292685"/>
              <a:gd name="connsiteY133" fmla="*/ 443345 h 2607802"/>
              <a:gd name="connsiteX134" fmla="*/ 870612 w 4292685"/>
              <a:gd name="connsiteY134" fmla="*/ 360218 h 2607802"/>
              <a:gd name="connsiteX135" fmla="*/ 842903 w 4292685"/>
              <a:gd name="connsiteY135" fmla="*/ 249382 h 2607802"/>
              <a:gd name="connsiteX136" fmla="*/ 884467 w 4292685"/>
              <a:gd name="connsiteY136" fmla="*/ 41564 h 2607802"/>
              <a:gd name="connsiteX137" fmla="*/ 926030 w 4292685"/>
              <a:gd name="connsiteY137" fmla="*/ 27709 h 2607802"/>
              <a:gd name="connsiteX138" fmla="*/ 1009157 w 4292685"/>
              <a:gd name="connsiteY138" fmla="*/ 69273 h 2607802"/>
              <a:gd name="connsiteX139" fmla="*/ 995303 w 4292685"/>
              <a:gd name="connsiteY139" fmla="*/ 69273 h 2607802"/>
              <a:gd name="connsiteX140" fmla="*/ 995303 w 4292685"/>
              <a:gd name="connsiteY140" fmla="*/ 69273 h 2607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292685" h="2607802">
                <a:moveTo>
                  <a:pt x="953739" y="13854"/>
                </a:moveTo>
                <a:lnTo>
                  <a:pt x="953739" y="13854"/>
                </a:lnTo>
                <a:lnTo>
                  <a:pt x="1050721" y="152400"/>
                </a:lnTo>
                <a:cubicBezTo>
                  <a:pt x="1060199" y="166090"/>
                  <a:pt x="1073164" y="178167"/>
                  <a:pt x="1078430" y="193964"/>
                </a:cubicBezTo>
                <a:cubicBezTo>
                  <a:pt x="1091510" y="233203"/>
                  <a:pt x="1091072" y="244037"/>
                  <a:pt x="1119994" y="277091"/>
                </a:cubicBezTo>
                <a:cubicBezTo>
                  <a:pt x="1141498" y="301667"/>
                  <a:pt x="1158287" y="336038"/>
                  <a:pt x="1189267" y="346364"/>
                </a:cubicBezTo>
                <a:lnTo>
                  <a:pt x="1230830" y="360218"/>
                </a:lnTo>
                <a:cubicBezTo>
                  <a:pt x="1244685" y="369454"/>
                  <a:pt x="1257178" y="381164"/>
                  <a:pt x="1272394" y="387927"/>
                </a:cubicBezTo>
                <a:cubicBezTo>
                  <a:pt x="1331650" y="414263"/>
                  <a:pt x="1354524" y="413372"/>
                  <a:pt x="1410939" y="429491"/>
                </a:cubicBezTo>
                <a:cubicBezTo>
                  <a:pt x="1424981" y="433503"/>
                  <a:pt x="1438648" y="438727"/>
                  <a:pt x="1452503" y="443345"/>
                </a:cubicBezTo>
                <a:cubicBezTo>
                  <a:pt x="1503303" y="438727"/>
                  <a:pt x="1555026" y="440179"/>
                  <a:pt x="1604903" y="429491"/>
                </a:cubicBezTo>
                <a:cubicBezTo>
                  <a:pt x="1657219" y="418281"/>
                  <a:pt x="1642429" y="396004"/>
                  <a:pt x="1660321" y="360218"/>
                </a:cubicBezTo>
                <a:cubicBezTo>
                  <a:pt x="1667767" y="345325"/>
                  <a:pt x="1680583" y="333547"/>
                  <a:pt x="1688030" y="318654"/>
                </a:cubicBezTo>
                <a:cubicBezTo>
                  <a:pt x="1694561" y="305592"/>
                  <a:pt x="1691559" y="287417"/>
                  <a:pt x="1701885" y="277091"/>
                </a:cubicBezTo>
                <a:cubicBezTo>
                  <a:pt x="1712211" y="266765"/>
                  <a:pt x="1728924" y="264765"/>
                  <a:pt x="1743448" y="263236"/>
                </a:cubicBezTo>
                <a:cubicBezTo>
                  <a:pt x="1817076" y="255486"/>
                  <a:pt x="1891230" y="254000"/>
                  <a:pt x="1965121" y="249382"/>
                </a:cubicBezTo>
                <a:cubicBezTo>
                  <a:pt x="1997448" y="254000"/>
                  <a:pt x="2030082" y="256832"/>
                  <a:pt x="2062103" y="263236"/>
                </a:cubicBezTo>
                <a:cubicBezTo>
                  <a:pt x="2099446" y="270704"/>
                  <a:pt x="2172939" y="290945"/>
                  <a:pt x="2172939" y="290945"/>
                </a:cubicBezTo>
                <a:cubicBezTo>
                  <a:pt x="2265303" y="286327"/>
                  <a:pt x="2358328" y="289052"/>
                  <a:pt x="2450030" y="277091"/>
                </a:cubicBezTo>
                <a:cubicBezTo>
                  <a:pt x="2492519" y="271549"/>
                  <a:pt x="2495288" y="231833"/>
                  <a:pt x="2519303" y="207818"/>
                </a:cubicBezTo>
                <a:cubicBezTo>
                  <a:pt x="2531077" y="196044"/>
                  <a:pt x="2548075" y="190769"/>
                  <a:pt x="2560867" y="180109"/>
                </a:cubicBezTo>
                <a:cubicBezTo>
                  <a:pt x="2575919" y="167566"/>
                  <a:pt x="2586127" y="149413"/>
                  <a:pt x="2602430" y="138545"/>
                </a:cubicBezTo>
                <a:cubicBezTo>
                  <a:pt x="2614581" y="130444"/>
                  <a:pt x="2630571" y="130444"/>
                  <a:pt x="2643994" y="124691"/>
                </a:cubicBezTo>
                <a:cubicBezTo>
                  <a:pt x="2662977" y="116555"/>
                  <a:pt x="2681480" y="107229"/>
                  <a:pt x="2699412" y="96982"/>
                </a:cubicBezTo>
                <a:cubicBezTo>
                  <a:pt x="2768984" y="57227"/>
                  <a:pt x="2712658" y="77452"/>
                  <a:pt x="2796394" y="41564"/>
                </a:cubicBezTo>
                <a:cubicBezTo>
                  <a:pt x="2829615" y="27326"/>
                  <a:pt x="2858220" y="23899"/>
                  <a:pt x="2893376" y="13854"/>
                </a:cubicBezTo>
                <a:cubicBezTo>
                  <a:pt x="2907418" y="9842"/>
                  <a:pt x="2921085" y="4618"/>
                  <a:pt x="2934939" y="0"/>
                </a:cubicBezTo>
                <a:lnTo>
                  <a:pt x="3059630" y="83127"/>
                </a:lnTo>
                <a:cubicBezTo>
                  <a:pt x="3073485" y="92363"/>
                  <a:pt x="3085397" y="105570"/>
                  <a:pt x="3101194" y="110836"/>
                </a:cubicBezTo>
                <a:cubicBezTo>
                  <a:pt x="3115048" y="115454"/>
                  <a:pt x="3129083" y="119563"/>
                  <a:pt x="3142757" y="124691"/>
                </a:cubicBezTo>
                <a:cubicBezTo>
                  <a:pt x="3166043" y="133423"/>
                  <a:pt x="3188037" y="145856"/>
                  <a:pt x="3212030" y="152400"/>
                </a:cubicBezTo>
                <a:cubicBezTo>
                  <a:pt x="3239131" y="159791"/>
                  <a:pt x="3267448" y="161636"/>
                  <a:pt x="3295157" y="166254"/>
                </a:cubicBezTo>
                <a:cubicBezTo>
                  <a:pt x="3322866" y="175491"/>
                  <a:pt x="3349370" y="189833"/>
                  <a:pt x="3378285" y="193964"/>
                </a:cubicBezTo>
                <a:cubicBezTo>
                  <a:pt x="3546408" y="217981"/>
                  <a:pt x="3413096" y="195542"/>
                  <a:pt x="3530685" y="221673"/>
                </a:cubicBezTo>
                <a:cubicBezTo>
                  <a:pt x="3648181" y="247783"/>
                  <a:pt x="3553327" y="219983"/>
                  <a:pt x="3683085" y="263236"/>
                </a:cubicBezTo>
                <a:cubicBezTo>
                  <a:pt x="3696939" y="267854"/>
                  <a:pt x="3712497" y="268990"/>
                  <a:pt x="3724648" y="277091"/>
                </a:cubicBezTo>
                <a:lnTo>
                  <a:pt x="3766212" y="304800"/>
                </a:lnTo>
                <a:cubicBezTo>
                  <a:pt x="3770830" y="318655"/>
                  <a:pt x="3776224" y="332274"/>
                  <a:pt x="3780067" y="346364"/>
                </a:cubicBezTo>
                <a:cubicBezTo>
                  <a:pt x="3826949" y="518264"/>
                  <a:pt x="3789740" y="403088"/>
                  <a:pt x="3821630" y="498764"/>
                </a:cubicBezTo>
                <a:cubicBezTo>
                  <a:pt x="3826248" y="568037"/>
                  <a:pt x="3827818" y="637580"/>
                  <a:pt x="3835485" y="706582"/>
                </a:cubicBezTo>
                <a:cubicBezTo>
                  <a:pt x="3837098" y="721096"/>
                  <a:pt x="3842247" y="735379"/>
                  <a:pt x="3849339" y="748145"/>
                </a:cubicBezTo>
                <a:cubicBezTo>
                  <a:pt x="3865512" y="777257"/>
                  <a:pt x="3886284" y="803564"/>
                  <a:pt x="3904757" y="831273"/>
                </a:cubicBezTo>
                <a:lnTo>
                  <a:pt x="3932467" y="872836"/>
                </a:lnTo>
                <a:cubicBezTo>
                  <a:pt x="3927849" y="895927"/>
                  <a:pt x="3926880" y="920060"/>
                  <a:pt x="3918612" y="942109"/>
                </a:cubicBezTo>
                <a:cubicBezTo>
                  <a:pt x="3914017" y="954363"/>
                  <a:pt x="3851079" y="1037641"/>
                  <a:pt x="3849339" y="1039091"/>
                </a:cubicBezTo>
                <a:cubicBezTo>
                  <a:pt x="3838120" y="1048440"/>
                  <a:pt x="3821630" y="1048327"/>
                  <a:pt x="3807776" y="1052945"/>
                </a:cubicBezTo>
                <a:cubicBezTo>
                  <a:pt x="3712839" y="1147882"/>
                  <a:pt x="3795420" y="1076984"/>
                  <a:pt x="3696939" y="1136073"/>
                </a:cubicBezTo>
                <a:cubicBezTo>
                  <a:pt x="3668383" y="1153207"/>
                  <a:pt x="3641521" y="1173018"/>
                  <a:pt x="3613812" y="1191491"/>
                </a:cubicBezTo>
                <a:lnTo>
                  <a:pt x="3572248" y="1219200"/>
                </a:lnTo>
                <a:cubicBezTo>
                  <a:pt x="3563012" y="1233055"/>
                  <a:pt x="3551302" y="1245548"/>
                  <a:pt x="3544539" y="1260764"/>
                </a:cubicBezTo>
                <a:cubicBezTo>
                  <a:pt x="3532677" y="1287454"/>
                  <a:pt x="3516830" y="1343891"/>
                  <a:pt x="3516830" y="1343891"/>
                </a:cubicBezTo>
                <a:cubicBezTo>
                  <a:pt x="3537216" y="1445819"/>
                  <a:pt x="3517623" y="1393571"/>
                  <a:pt x="3586103" y="1496291"/>
                </a:cubicBezTo>
                <a:cubicBezTo>
                  <a:pt x="3595339" y="1510145"/>
                  <a:pt x="3598016" y="1532588"/>
                  <a:pt x="3613812" y="1537854"/>
                </a:cubicBezTo>
                <a:lnTo>
                  <a:pt x="3655376" y="1551709"/>
                </a:lnTo>
                <a:cubicBezTo>
                  <a:pt x="3664612" y="1565564"/>
                  <a:pt x="3681020" y="1576750"/>
                  <a:pt x="3683085" y="1593273"/>
                </a:cubicBezTo>
                <a:cubicBezTo>
                  <a:pt x="3700061" y="1729086"/>
                  <a:pt x="3547692" y="1630853"/>
                  <a:pt x="3683085" y="1856509"/>
                </a:cubicBezTo>
                <a:cubicBezTo>
                  <a:pt x="3702241" y="1888436"/>
                  <a:pt x="3757062" y="1865098"/>
                  <a:pt x="3793921" y="1870364"/>
                </a:cubicBezTo>
                <a:cubicBezTo>
                  <a:pt x="3821730" y="1874337"/>
                  <a:pt x="3849339" y="1879600"/>
                  <a:pt x="3877048" y="1884218"/>
                </a:cubicBezTo>
                <a:cubicBezTo>
                  <a:pt x="3987884" y="1879600"/>
                  <a:pt x="4098625" y="1870364"/>
                  <a:pt x="4209557" y="1870364"/>
                </a:cubicBezTo>
                <a:cubicBezTo>
                  <a:pt x="4224161" y="1870364"/>
                  <a:pt x="4240794" y="1873891"/>
                  <a:pt x="4251121" y="1884218"/>
                </a:cubicBezTo>
                <a:cubicBezTo>
                  <a:pt x="4261448" y="1894545"/>
                  <a:pt x="4260358" y="1911927"/>
                  <a:pt x="4264976" y="1925782"/>
                </a:cubicBezTo>
                <a:cubicBezTo>
                  <a:pt x="4260358" y="1939636"/>
                  <a:pt x="4251121" y="1952741"/>
                  <a:pt x="4251121" y="1967345"/>
                </a:cubicBezTo>
                <a:cubicBezTo>
                  <a:pt x="4251121" y="2195461"/>
                  <a:pt x="4227455" y="2327860"/>
                  <a:pt x="4278830" y="2507673"/>
                </a:cubicBezTo>
                <a:cubicBezTo>
                  <a:pt x="4282842" y="2521715"/>
                  <a:pt x="4288067" y="2535382"/>
                  <a:pt x="4292685" y="2549236"/>
                </a:cubicBezTo>
                <a:cubicBezTo>
                  <a:pt x="3907945" y="2677486"/>
                  <a:pt x="4300658" y="2551259"/>
                  <a:pt x="3170467" y="2576945"/>
                </a:cubicBezTo>
                <a:cubicBezTo>
                  <a:pt x="3124067" y="2578000"/>
                  <a:pt x="3078103" y="2586182"/>
                  <a:pt x="3031921" y="2590800"/>
                </a:cubicBezTo>
                <a:cubicBezTo>
                  <a:pt x="3004212" y="2576945"/>
                  <a:pt x="2970700" y="2571142"/>
                  <a:pt x="2948794" y="2549236"/>
                </a:cubicBezTo>
                <a:cubicBezTo>
                  <a:pt x="2935330" y="2535772"/>
                  <a:pt x="2940170" y="2512127"/>
                  <a:pt x="2934939" y="2493818"/>
                </a:cubicBezTo>
                <a:cubicBezTo>
                  <a:pt x="2906539" y="2394419"/>
                  <a:pt x="2935396" y="2523808"/>
                  <a:pt x="2907230" y="2382982"/>
                </a:cubicBezTo>
                <a:cubicBezTo>
                  <a:pt x="2911848" y="2309091"/>
                  <a:pt x="2913718" y="2234977"/>
                  <a:pt x="2921085" y="2161309"/>
                </a:cubicBezTo>
                <a:cubicBezTo>
                  <a:pt x="2924417" y="2127986"/>
                  <a:pt x="2939704" y="2096142"/>
                  <a:pt x="2948794" y="2064327"/>
                </a:cubicBezTo>
                <a:cubicBezTo>
                  <a:pt x="2954025" y="2046018"/>
                  <a:pt x="2955147" y="2026411"/>
                  <a:pt x="2962648" y="2008909"/>
                </a:cubicBezTo>
                <a:cubicBezTo>
                  <a:pt x="2982330" y="1962983"/>
                  <a:pt x="2990563" y="1974015"/>
                  <a:pt x="3018067" y="1939636"/>
                </a:cubicBezTo>
                <a:cubicBezTo>
                  <a:pt x="3063644" y="1882666"/>
                  <a:pt x="3021413" y="1906194"/>
                  <a:pt x="3087339" y="1884218"/>
                </a:cubicBezTo>
                <a:cubicBezTo>
                  <a:pt x="3082721" y="1870363"/>
                  <a:pt x="3081586" y="1854805"/>
                  <a:pt x="3073485" y="1842654"/>
                </a:cubicBezTo>
                <a:cubicBezTo>
                  <a:pt x="3052151" y="1810653"/>
                  <a:pt x="3021025" y="1793827"/>
                  <a:pt x="2990357" y="1773382"/>
                </a:cubicBezTo>
                <a:cubicBezTo>
                  <a:pt x="2911849" y="1655619"/>
                  <a:pt x="3041155" y="1838034"/>
                  <a:pt x="2879521" y="1676400"/>
                </a:cubicBezTo>
                <a:lnTo>
                  <a:pt x="2796394" y="1593273"/>
                </a:lnTo>
                <a:cubicBezTo>
                  <a:pt x="2754830" y="1597891"/>
                  <a:pt x="2711376" y="1593903"/>
                  <a:pt x="2671703" y="1607127"/>
                </a:cubicBezTo>
                <a:cubicBezTo>
                  <a:pt x="2640110" y="1617658"/>
                  <a:pt x="2616285" y="1644072"/>
                  <a:pt x="2588576" y="1662545"/>
                </a:cubicBezTo>
                <a:cubicBezTo>
                  <a:pt x="2536143" y="1697500"/>
                  <a:pt x="2558787" y="1678479"/>
                  <a:pt x="2519303" y="1717964"/>
                </a:cubicBezTo>
                <a:cubicBezTo>
                  <a:pt x="2514685" y="1731818"/>
                  <a:pt x="2505448" y="1744923"/>
                  <a:pt x="2505448" y="1759527"/>
                </a:cubicBezTo>
                <a:cubicBezTo>
                  <a:pt x="2505448" y="1899312"/>
                  <a:pt x="2512234" y="1918146"/>
                  <a:pt x="2533157" y="2022764"/>
                </a:cubicBezTo>
                <a:cubicBezTo>
                  <a:pt x="2528539" y="2092037"/>
                  <a:pt x="2536141" y="2163228"/>
                  <a:pt x="2519303" y="2230582"/>
                </a:cubicBezTo>
                <a:cubicBezTo>
                  <a:pt x="2515761" y="2244750"/>
                  <a:pt x="2490419" y="2237190"/>
                  <a:pt x="2477739" y="2244436"/>
                </a:cubicBezTo>
                <a:cubicBezTo>
                  <a:pt x="2457690" y="2255892"/>
                  <a:pt x="2442370" y="2274544"/>
                  <a:pt x="2422321" y="2286000"/>
                </a:cubicBezTo>
                <a:cubicBezTo>
                  <a:pt x="2399385" y="2299106"/>
                  <a:pt x="2329020" y="2310202"/>
                  <a:pt x="2311485" y="2313709"/>
                </a:cubicBezTo>
                <a:cubicBezTo>
                  <a:pt x="2271837" y="2333533"/>
                  <a:pt x="2255272" y="2345081"/>
                  <a:pt x="2214503" y="2355273"/>
                </a:cubicBezTo>
                <a:cubicBezTo>
                  <a:pt x="2191658" y="2360984"/>
                  <a:pt x="2167949" y="2362931"/>
                  <a:pt x="2145230" y="2369127"/>
                </a:cubicBezTo>
                <a:cubicBezTo>
                  <a:pt x="2117051" y="2376812"/>
                  <a:pt x="2089812" y="2387600"/>
                  <a:pt x="2062103" y="2396836"/>
                </a:cubicBezTo>
                <a:cubicBezTo>
                  <a:pt x="2048248" y="2401454"/>
                  <a:pt x="2033601" y="2404160"/>
                  <a:pt x="2020539" y="2410691"/>
                </a:cubicBezTo>
                <a:cubicBezTo>
                  <a:pt x="1952059" y="2444931"/>
                  <a:pt x="1984714" y="2431869"/>
                  <a:pt x="1923557" y="2452254"/>
                </a:cubicBezTo>
                <a:cubicBezTo>
                  <a:pt x="1818459" y="2522322"/>
                  <a:pt x="1869934" y="2500012"/>
                  <a:pt x="1632612" y="2466109"/>
                </a:cubicBezTo>
                <a:cubicBezTo>
                  <a:pt x="1616128" y="2463754"/>
                  <a:pt x="1605941" y="2445847"/>
                  <a:pt x="1591048" y="2438400"/>
                </a:cubicBezTo>
                <a:cubicBezTo>
                  <a:pt x="1577986" y="2431869"/>
                  <a:pt x="1563339" y="2429163"/>
                  <a:pt x="1549485" y="2424545"/>
                </a:cubicBezTo>
                <a:cubicBezTo>
                  <a:pt x="1544867" y="2410691"/>
                  <a:pt x="1544753" y="2394386"/>
                  <a:pt x="1535630" y="2382982"/>
                </a:cubicBezTo>
                <a:cubicBezTo>
                  <a:pt x="1525228" y="2369980"/>
                  <a:pt x="1507069" y="2365675"/>
                  <a:pt x="1494067" y="2355273"/>
                </a:cubicBezTo>
                <a:cubicBezTo>
                  <a:pt x="1483867" y="2347113"/>
                  <a:pt x="1478485" y="2332415"/>
                  <a:pt x="1466357" y="2327564"/>
                </a:cubicBezTo>
                <a:cubicBezTo>
                  <a:pt x="1430998" y="2313420"/>
                  <a:pt x="1391649" y="2311896"/>
                  <a:pt x="1355521" y="2299854"/>
                </a:cubicBezTo>
                <a:lnTo>
                  <a:pt x="1313957" y="2286000"/>
                </a:lnTo>
                <a:cubicBezTo>
                  <a:pt x="1222875" y="2225278"/>
                  <a:pt x="1320965" y="2285407"/>
                  <a:pt x="1230830" y="2244436"/>
                </a:cubicBezTo>
                <a:cubicBezTo>
                  <a:pt x="1190150" y="2225945"/>
                  <a:pt x="1091100" y="2166732"/>
                  <a:pt x="1036867" y="2161309"/>
                </a:cubicBezTo>
                <a:lnTo>
                  <a:pt x="898321" y="2147454"/>
                </a:lnTo>
                <a:cubicBezTo>
                  <a:pt x="871884" y="2041702"/>
                  <a:pt x="902823" y="2142602"/>
                  <a:pt x="842903" y="2022764"/>
                </a:cubicBezTo>
                <a:cubicBezTo>
                  <a:pt x="836372" y="2009702"/>
                  <a:pt x="837149" y="1993351"/>
                  <a:pt x="829048" y="1981200"/>
                </a:cubicBezTo>
                <a:cubicBezTo>
                  <a:pt x="818180" y="1964897"/>
                  <a:pt x="798004" y="1956166"/>
                  <a:pt x="787485" y="1939636"/>
                </a:cubicBezTo>
                <a:cubicBezTo>
                  <a:pt x="765309" y="1904788"/>
                  <a:pt x="754980" y="1863169"/>
                  <a:pt x="732067" y="1828800"/>
                </a:cubicBezTo>
                <a:cubicBezTo>
                  <a:pt x="722830" y="1814945"/>
                  <a:pt x="714348" y="1800557"/>
                  <a:pt x="704357" y="1787236"/>
                </a:cubicBezTo>
                <a:cubicBezTo>
                  <a:pt x="686615" y="1763580"/>
                  <a:pt x="665342" y="1742568"/>
                  <a:pt x="648939" y="1717964"/>
                </a:cubicBezTo>
                <a:cubicBezTo>
                  <a:pt x="612179" y="1662823"/>
                  <a:pt x="629543" y="1672706"/>
                  <a:pt x="607376" y="1620982"/>
                </a:cubicBezTo>
                <a:cubicBezTo>
                  <a:pt x="599240" y="1601999"/>
                  <a:pt x="586919" y="1584902"/>
                  <a:pt x="579667" y="1565564"/>
                </a:cubicBezTo>
                <a:cubicBezTo>
                  <a:pt x="572981" y="1547735"/>
                  <a:pt x="574328" y="1527176"/>
                  <a:pt x="565812" y="1510145"/>
                </a:cubicBezTo>
                <a:cubicBezTo>
                  <a:pt x="548174" y="1474869"/>
                  <a:pt x="505319" y="1412821"/>
                  <a:pt x="468830" y="1385454"/>
                </a:cubicBezTo>
                <a:cubicBezTo>
                  <a:pt x="434040" y="1359362"/>
                  <a:pt x="383612" y="1335919"/>
                  <a:pt x="344139" y="1316182"/>
                </a:cubicBezTo>
                <a:cubicBezTo>
                  <a:pt x="334903" y="1302327"/>
                  <a:pt x="328204" y="1286392"/>
                  <a:pt x="316430" y="1274618"/>
                </a:cubicBezTo>
                <a:cubicBezTo>
                  <a:pt x="276727" y="1234914"/>
                  <a:pt x="278375" y="1255590"/>
                  <a:pt x="233303" y="1233054"/>
                </a:cubicBezTo>
                <a:cubicBezTo>
                  <a:pt x="218410" y="1225607"/>
                  <a:pt x="206632" y="1212792"/>
                  <a:pt x="191739" y="1205345"/>
                </a:cubicBezTo>
                <a:cubicBezTo>
                  <a:pt x="149026" y="1183989"/>
                  <a:pt x="77541" y="1182411"/>
                  <a:pt x="39339" y="1177636"/>
                </a:cubicBezTo>
                <a:cubicBezTo>
                  <a:pt x="-23599" y="1051759"/>
                  <a:pt x="2408" y="1126686"/>
                  <a:pt x="25485" y="872836"/>
                </a:cubicBezTo>
                <a:cubicBezTo>
                  <a:pt x="28095" y="844126"/>
                  <a:pt x="42141" y="795779"/>
                  <a:pt x="67048" y="775854"/>
                </a:cubicBezTo>
                <a:cubicBezTo>
                  <a:pt x="78452" y="766731"/>
                  <a:pt x="94757" y="766618"/>
                  <a:pt x="108612" y="762000"/>
                </a:cubicBezTo>
                <a:cubicBezTo>
                  <a:pt x="122467" y="752764"/>
                  <a:pt x="134527" y="739981"/>
                  <a:pt x="150176" y="734291"/>
                </a:cubicBezTo>
                <a:cubicBezTo>
                  <a:pt x="185966" y="721277"/>
                  <a:pt x="261012" y="706582"/>
                  <a:pt x="261012" y="706582"/>
                </a:cubicBezTo>
                <a:cubicBezTo>
                  <a:pt x="302576" y="711200"/>
                  <a:pt x="346875" y="704905"/>
                  <a:pt x="385703" y="720436"/>
                </a:cubicBezTo>
                <a:cubicBezTo>
                  <a:pt x="399263" y="725860"/>
                  <a:pt x="390434" y="750596"/>
                  <a:pt x="399557" y="762000"/>
                </a:cubicBezTo>
                <a:cubicBezTo>
                  <a:pt x="409959" y="775002"/>
                  <a:pt x="428329" y="779049"/>
                  <a:pt x="441121" y="789709"/>
                </a:cubicBezTo>
                <a:cubicBezTo>
                  <a:pt x="510308" y="847365"/>
                  <a:pt x="451205" y="820780"/>
                  <a:pt x="524248" y="845127"/>
                </a:cubicBezTo>
                <a:cubicBezTo>
                  <a:pt x="637817" y="807272"/>
                  <a:pt x="462029" y="872750"/>
                  <a:pt x="648939" y="748145"/>
                </a:cubicBezTo>
                <a:cubicBezTo>
                  <a:pt x="689806" y="720901"/>
                  <a:pt x="698732" y="718875"/>
                  <a:pt x="732067" y="678873"/>
                </a:cubicBezTo>
                <a:cubicBezTo>
                  <a:pt x="742727" y="666081"/>
                  <a:pt x="750540" y="651164"/>
                  <a:pt x="759776" y="637309"/>
                </a:cubicBezTo>
                <a:cubicBezTo>
                  <a:pt x="755158" y="618836"/>
                  <a:pt x="754437" y="598922"/>
                  <a:pt x="745921" y="581891"/>
                </a:cubicBezTo>
                <a:cubicBezTo>
                  <a:pt x="731028" y="552105"/>
                  <a:pt x="690503" y="498764"/>
                  <a:pt x="690503" y="498764"/>
                </a:cubicBezTo>
                <a:cubicBezTo>
                  <a:pt x="794976" y="463939"/>
                  <a:pt x="666200" y="510916"/>
                  <a:pt x="773630" y="457200"/>
                </a:cubicBezTo>
                <a:cubicBezTo>
                  <a:pt x="786692" y="450669"/>
                  <a:pt x="801339" y="447963"/>
                  <a:pt x="815194" y="443345"/>
                </a:cubicBezTo>
                <a:cubicBezTo>
                  <a:pt x="833667" y="415636"/>
                  <a:pt x="878689" y="392526"/>
                  <a:pt x="870612" y="360218"/>
                </a:cubicBezTo>
                <a:lnTo>
                  <a:pt x="842903" y="249382"/>
                </a:lnTo>
                <a:cubicBezTo>
                  <a:pt x="847308" y="192110"/>
                  <a:pt x="816446" y="82377"/>
                  <a:pt x="884467" y="41564"/>
                </a:cubicBezTo>
                <a:cubicBezTo>
                  <a:pt x="896990" y="34050"/>
                  <a:pt x="912176" y="32327"/>
                  <a:pt x="926030" y="27709"/>
                </a:cubicBezTo>
                <a:cubicBezTo>
                  <a:pt x="994120" y="44732"/>
                  <a:pt x="967984" y="28100"/>
                  <a:pt x="1009157" y="69273"/>
                </a:cubicBezTo>
                <a:lnTo>
                  <a:pt x="995303" y="69273"/>
                </a:lnTo>
                <a:lnTo>
                  <a:pt x="995303" y="69273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810000" y="4152900"/>
            <a:ext cx="1200086" cy="19050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010086" y="3962400"/>
            <a:ext cx="561665" cy="38100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571751" y="3962400"/>
            <a:ext cx="600449" cy="971392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871975" y="4933792"/>
            <a:ext cx="300226" cy="1086008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871975" y="5791200"/>
            <a:ext cx="871725" cy="22860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5571751" y="5029200"/>
            <a:ext cx="1171949" cy="76200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800600" y="5029200"/>
            <a:ext cx="771151" cy="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4038600" y="4572000"/>
            <a:ext cx="794415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038600" y="4572000"/>
            <a:ext cx="533400" cy="121920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 flipV="1">
            <a:off x="3276601" y="4800600"/>
            <a:ext cx="1295399" cy="99060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991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00"/>
                            </p:stCondLst>
                            <p:childTnLst>
                              <p:par>
                                <p:cTn id="6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Creative Cognition</a:t>
            </a:r>
            <a:endParaRPr lang="en-US" sz="28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2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2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2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9827" y="1219200"/>
            <a:ext cx="3886200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Generative Processes</a:t>
            </a:r>
          </a:p>
        </p:txBody>
      </p:sp>
      <p:sp>
        <p:nvSpPr>
          <p:cNvPr id="5" name="Rectangle 4"/>
          <p:cNvSpPr/>
          <p:nvPr/>
        </p:nvSpPr>
        <p:spPr>
          <a:xfrm>
            <a:off x="4800600" y="1219200"/>
            <a:ext cx="3886200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Exploratory Processes</a:t>
            </a:r>
          </a:p>
        </p:txBody>
      </p:sp>
      <p:sp>
        <p:nvSpPr>
          <p:cNvPr id="6" name="Rectangle 5"/>
          <p:cNvSpPr/>
          <p:nvPr/>
        </p:nvSpPr>
        <p:spPr>
          <a:xfrm>
            <a:off x="349827" y="1905000"/>
            <a:ext cx="3993573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Divergent Production</a:t>
            </a:r>
          </a:p>
          <a:p>
            <a:pPr algn="ctr"/>
            <a:r>
              <a:rPr lang="en-US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Intuitive Guiding</a:t>
            </a:r>
            <a:endParaRPr lang="en-US" sz="2800" dirty="0"/>
          </a:p>
          <a:p>
            <a:pPr algn="ctr"/>
            <a:r>
              <a:rPr lang="en-US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Mental Play</a:t>
            </a:r>
          </a:p>
          <a:p>
            <a:pPr algn="ctr"/>
            <a:r>
              <a:rPr lang="en-US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Opportunistic </a:t>
            </a:r>
            <a:r>
              <a:rPr lang="en-US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Assimilation</a:t>
            </a:r>
          </a:p>
          <a:p>
            <a:pPr algn="ctr"/>
            <a:r>
              <a:rPr lang="en-US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Cognitive Restructuring</a:t>
            </a:r>
            <a:endParaRPr lang="en-US" sz="2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00600" y="1905000"/>
            <a:ext cx="3886200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Structured Imagination</a:t>
            </a:r>
          </a:p>
          <a:p>
            <a:pPr algn="ctr"/>
            <a:r>
              <a:rPr lang="en-US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Abstract Thinking</a:t>
            </a:r>
          </a:p>
          <a:p>
            <a:pPr algn="ctr"/>
            <a:r>
              <a:rPr lang="en-US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Conceptual Extension</a:t>
            </a:r>
          </a:p>
          <a:p>
            <a:pPr algn="ctr"/>
            <a:r>
              <a:rPr lang="en-US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Conceptual Combination</a:t>
            </a:r>
          </a:p>
          <a:p>
            <a:pPr algn="ctr"/>
            <a:r>
              <a:rPr lang="en-US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Analogical Transfer</a:t>
            </a:r>
          </a:p>
        </p:txBody>
      </p:sp>
    </p:spTree>
    <p:extLst>
      <p:ext uri="{BB962C8B-B14F-4D97-AF65-F5344CB8AC3E}">
        <p14:creationId xmlns:p14="http://schemas.microsoft.com/office/powerpoint/2010/main" val="74018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10600" cy="5181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MIND-WANDERING</a:t>
            </a:r>
          </a:p>
          <a:p>
            <a:pPr marL="0" indent="0" algn="ctr"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Highly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volatile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&amp;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easily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distracted thinking, a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scattered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mind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 smtClean="0">
                <a:latin typeface="Garamond" panose="02020404030301010803" pitchFamily="18" charset="0"/>
              </a:rPr>
              <a:t>“Attention </a:t>
            </a:r>
            <a:r>
              <a:rPr lang="en-US" sz="2800" dirty="0">
                <a:latin typeface="Garamond" panose="02020404030301010803" pitchFamily="18" charset="0"/>
              </a:rPr>
              <a:t>becomes disengaged from the immediate external environment and focused on internal trains of thought</a:t>
            </a:r>
            <a:r>
              <a:rPr lang="en-US" sz="2800" dirty="0" smtClean="0">
                <a:latin typeface="Garamond" panose="02020404030301010803" pitchFamily="18" charset="0"/>
              </a:rPr>
              <a:t>.”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“</a:t>
            </a:r>
            <a:r>
              <a:rPr lang="en-US" sz="2800" dirty="0" smtClean="0">
                <a:latin typeface="Garamond" panose="02020404030301010803" pitchFamily="18" charset="0"/>
              </a:rPr>
              <a:t>a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goal-driven process, </a:t>
            </a:r>
            <a:r>
              <a:rPr lang="en-US" sz="2800" dirty="0">
                <a:latin typeface="Garamond" panose="02020404030301010803" pitchFamily="18" charset="0"/>
              </a:rPr>
              <a:t>albeit one that is not directed toward the primary task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en-US" sz="2800" dirty="0">
                <a:latin typeface="Garamond" panose="02020404030301010803" pitchFamily="18" charset="0"/>
              </a:rPr>
              <a:t>(Smallwood &amp; Schooler, 2006</a:t>
            </a:r>
            <a:r>
              <a:rPr lang="en-US" sz="2800" dirty="0" smtClean="0">
                <a:latin typeface="Garamond" panose="02020404030301010803" pitchFamily="18" charset="0"/>
              </a:rPr>
              <a:t>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Costs</a:t>
            </a:r>
            <a:r>
              <a:rPr lang="en-US" sz="2800" dirty="0" smtClean="0">
                <a:latin typeface="Garamond" panose="02020404030301010803" pitchFamily="18" charset="0"/>
              </a:rPr>
              <a:t> </a:t>
            </a:r>
            <a:r>
              <a:rPr lang="en-US" sz="2800" dirty="0">
                <a:latin typeface="Garamond" panose="02020404030301010803" pitchFamily="18" charset="0"/>
              </a:rPr>
              <a:t>of </a:t>
            </a:r>
            <a:r>
              <a:rPr lang="en-US" sz="2800" dirty="0" smtClean="0">
                <a:latin typeface="Garamond" panose="02020404030301010803" pitchFamily="18" charset="0"/>
              </a:rPr>
              <a:t>mind-wandering: Reading, Attention, aptitude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 smtClean="0">
                <a:latin typeface="Garamond" panose="02020404030301010803" pitchFamily="18" charset="0"/>
              </a:rPr>
              <a:t>What </a:t>
            </a:r>
            <a:r>
              <a:rPr lang="en-US" sz="2800" dirty="0">
                <a:latin typeface="Garamond" panose="02020404030301010803" pitchFamily="18" charset="0"/>
              </a:rPr>
              <a:t>are some possible </a:t>
            </a:r>
            <a:r>
              <a:rPr lang="en-US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benefits</a:t>
            </a:r>
            <a:r>
              <a:rPr lang="en-US" sz="2800" dirty="0">
                <a:latin typeface="Garamond" panose="02020404030301010803" pitchFamily="18" charset="0"/>
              </a:rPr>
              <a:t> of </a:t>
            </a:r>
            <a:r>
              <a:rPr lang="en-US" sz="2800" dirty="0" smtClean="0">
                <a:latin typeface="Garamond" panose="02020404030301010803" pitchFamily="18" charset="0"/>
              </a:rPr>
              <a:t>mind-wandering?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 smtClean="0">
                <a:latin typeface="Garamond" panose="02020404030301010803" pitchFamily="18" charset="0"/>
              </a:rPr>
              <a:t>Incubation and Insight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487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5986463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Boosting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Activation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Above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Threshold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5334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OPPORTUNISTIC ASSIMILATION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295400" y="1600200"/>
            <a:ext cx="0" cy="411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295400" y="5715000"/>
            <a:ext cx="69342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447800" y="3352800"/>
            <a:ext cx="6781800" cy="0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069" y="3543655"/>
            <a:ext cx="1453279" cy="1046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6463145" y="4114153"/>
            <a:ext cx="990600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leaves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77000" y="2937301"/>
            <a:ext cx="2438400" cy="83099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conscious threshold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00200" y="1600200"/>
            <a:ext cx="2438400" cy="46166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conscious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00200" y="3708044"/>
            <a:ext cx="2438400" cy="46166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unconscious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070" y="1898004"/>
            <a:ext cx="1453278" cy="998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/>
          <p:cNvCxnSpPr>
            <a:stCxn id="16" idx="1"/>
          </p:cNvCxnSpPr>
          <p:nvPr/>
        </p:nvCxnSpPr>
        <p:spPr>
          <a:xfrm flipH="1" flipV="1">
            <a:off x="5326348" y="4344985"/>
            <a:ext cx="1136797" cy="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2834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7200"/>
            <a:ext cx="7239000" cy="5181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Mental Play: VISUAL SYNTHESIS</a:t>
            </a:r>
          </a:p>
          <a:p>
            <a:pPr marL="0" indent="0" algn="ctr"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Playing with forms to generate </a:t>
            </a:r>
          </a:p>
          <a:p>
            <a:pPr marL="0" indent="0" algn="ctr"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pre-inventive structures for exploring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610" y="2015836"/>
            <a:ext cx="2732299" cy="365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9" y="2489742"/>
            <a:ext cx="2046499" cy="2705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7301" y="5682529"/>
            <a:ext cx="3286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134" y="2015836"/>
            <a:ext cx="1981200" cy="2502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599" y="4886661"/>
            <a:ext cx="2333625" cy="156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114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2279</TotalTime>
  <Words>320</Words>
  <Application>Microsoft Office PowerPoint</Application>
  <PresentationFormat>Presentación en pantalla (4:3)</PresentationFormat>
  <Paragraphs>97</Paragraphs>
  <Slides>16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Office Theme</vt:lpstr>
      <vt:lpstr>Creacción Lecture Cognitive Mechanisms in Creative Design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Creative Cognition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Pedagogical Models for Interdisciplinary Creation and Research Processes</dc:title>
  <dc:creator>Steven Smith</dc:creator>
  <cp:lastModifiedBy>Maria Del Pilar Gomez Sanchez</cp:lastModifiedBy>
  <cp:revision>123</cp:revision>
  <dcterms:created xsi:type="dcterms:W3CDTF">2015-07-19T13:36:36Z</dcterms:created>
  <dcterms:modified xsi:type="dcterms:W3CDTF">2015-09-25T23:32:49Z</dcterms:modified>
</cp:coreProperties>
</file>