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C8FA"/>
    <a:srgbClr val="2A404F"/>
    <a:srgbClr val="384C5A"/>
    <a:srgbClr val="3C5060"/>
    <a:srgbClr val="3E5560"/>
    <a:srgbClr val="3A5160"/>
    <a:srgbClr val="1D333E"/>
    <a:srgbClr val="253A49"/>
    <a:srgbClr val="31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6265" autoAdjust="0"/>
  </p:normalViewPr>
  <p:slideViewPr>
    <p:cSldViewPr snapToGrid="0">
      <p:cViewPr>
        <p:scale>
          <a:sx n="60" d="100"/>
          <a:sy n="6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B36B-A294-4925-B954-90D0B7DDD9D5}" type="datetimeFigureOut">
              <a:rPr lang="ca-ES" smtClean="0"/>
              <a:t>3/6/22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ADD8-16C7-4142-BE19-434A0EB6DC9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814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524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7047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572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4096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620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1144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668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8192" algn="l" defTabSz="350704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384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782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20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597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160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187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959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751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84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813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731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3B9D-B313-4F4D-9619-063E6B78D423}" type="datetimeFigureOut">
              <a:rPr lang="ca-ES" smtClean="0"/>
              <a:t>3/6/22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D0DF-AC4A-4DAE-B1A2-EF5345BA25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56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ángulo 101"/>
          <p:cNvSpPr/>
          <p:nvPr/>
        </p:nvSpPr>
        <p:spPr>
          <a:xfrm>
            <a:off x="20305870" y="19132663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1.jpg">
            <a:extLst>
              <a:ext uri="{FF2B5EF4-FFF2-40B4-BE49-F238E27FC236}">
                <a16:creationId xmlns:a16="http://schemas.microsoft.com/office/drawing/2014/main" id="{2D2D6F0E-A4EE-3C48-B456-540861342BB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360420" y="351282"/>
            <a:ext cx="19552918" cy="7295555"/>
          </a:xfrm>
          <a:prstGeom prst="rect">
            <a:avLst/>
          </a:prstGeom>
          <a:ln/>
        </p:spPr>
      </p:pic>
      <p:sp>
        <p:nvSpPr>
          <p:cNvPr id="34" name="Rectángulo 33"/>
          <p:cNvSpPr/>
          <p:nvPr/>
        </p:nvSpPr>
        <p:spPr>
          <a:xfrm>
            <a:off x="361874" y="8416542"/>
            <a:ext cx="9612000" cy="9655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[Arial 20,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párrafo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justificado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ambos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modificar el diseño del contenido del póster, siempre que cumpla con las siguientes pautas: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vertical DIN A0 (841 X 1189 mm)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Apéguese al formato del encabezado del póster (plantilla de póster)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los requisitos de tamaño y estilo del texto y títulos.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margen general y la separación entre bloques de texto y columnas es de 1 cm.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altura de las columnas de texto se puede modificar.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Composición en tres bloques de texto. Cada uno de 267 mm de ancho.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menos se debe incorporar resumen, introducción, métodos y resultados del trabajo (se pueden agregar otras secciones libremente como se muestra en este ejemplo de plantilla o también eliminar alguna como las referencias.)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388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sección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26,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negritas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0332420" y="8416542"/>
            <a:ext cx="9612000" cy="9606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título y notas de tablas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88419" y="354160"/>
            <a:ext cx="20097827" cy="7242999"/>
            <a:chOff x="361873" y="359998"/>
            <a:chExt cx="19610547" cy="2971462"/>
          </a:xfrm>
        </p:grpSpPr>
        <p:sp>
          <p:nvSpPr>
            <p:cNvPr id="84" name="Rectángulo 83"/>
            <p:cNvSpPr/>
            <p:nvPr/>
          </p:nvSpPr>
          <p:spPr>
            <a:xfrm>
              <a:off x="361873" y="359998"/>
              <a:ext cx="8515415" cy="29714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sz="9759" dirty="0"/>
            </a:p>
          </p:txBody>
        </p:sp>
        <p:sp>
          <p:nvSpPr>
            <p:cNvPr id="85" name="Paralelogramo 84"/>
            <p:cNvSpPr/>
            <p:nvPr/>
          </p:nvSpPr>
          <p:spPr>
            <a:xfrm>
              <a:off x="893571" y="359999"/>
              <a:ext cx="19078849" cy="2971461"/>
            </a:xfrm>
            <a:prstGeom prst="parallelogram">
              <a:avLst>
                <a:gd name="adj" fmla="val 11128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sz="9759" dirty="0"/>
            </a:p>
          </p:txBody>
        </p:sp>
      </p:grpSp>
      <p:sp>
        <p:nvSpPr>
          <p:cNvPr id="89" name="Rectángulo 88"/>
          <p:cNvSpPr/>
          <p:nvPr/>
        </p:nvSpPr>
        <p:spPr>
          <a:xfrm>
            <a:off x="433023" y="3668212"/>
            <a:ext cx="18696145" cy="2526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título, Arial 40, negritas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</a:p>
          <a:p>
            <a:pPr>
              <a:lnSpc>
                <a:spcPct val="107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Apellido, 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(1); Apellido, 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y Apellido,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[Tipo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26]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(2)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Segundo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(3)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Afiliación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[Tipo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20]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[[Tipo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Arial 20]</a:t>
            </a:r>
          </a:p>
          <a:p>
            <a:pPr>
              <a:lnSpc>
                <a:spcPct val="107000"/>
              </a:lnSpc>
            </a:pPr>
            <a:r>
              <a:rPr lang="es-E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no se autorizan las fotografías, se debe mantener el logo de </a:t>
            </a:r>
            <a:r>
              <a:rPr lang="es-ES" sz="20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permitido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10360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E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Introducción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numerado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20332420" y="7696542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10333872" y="8466247"/>
            <a:ext cx="9612000" cy="9606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ángulo 94"/>
          <p:cNvSpPr/>
          <p:nvPr/>
        </p:nvSpPr>
        <p:spPr>
          <a:xfrm>
            <a:off x="361874" y="18421301"/>
            <a:ext cx="19583998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Metodología</a:t>
            </a: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361875" y="19141301"/>
            <a:ext cx="19583998" cy="23311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22,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 espacio entre encabezados y texto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just">
              <a:lnSpc>
                <a:spcPct val="114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bloques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doble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2" descr="guia_aaax7aiH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3798"/>
          <a:stretch/>
        </p:blipFill>
        <p:spPr bwMode="auto">
          <a:xfrm>
            <a:off x="578444" y="22774748"/>
            <a:ext cx="19177410" cy="116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339121" y="22144698"/>
            <a:ext cx="19633299" cy="629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E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Barcelona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18, negritas]</a:t>
            </a:r>
            <a:endParaRPr lang="ca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578445" y="34519469"/>
            <a:ext cx="19177410" cy="471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Urbana de la 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Ciutat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Ajuntament</a:t>
            </a:r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Barcelona)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16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a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20301338" y="18421301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Conclusiones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20305870" y="26531064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Referencias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 105"/>
          <p:cNvSpPr/>
          <p:nvPr/>
        </p:nvSpPr>
        <p:spPr>
          <a:xfrm>
            <a:off x="20305870" y="27223024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8" name="Rectángulo 107"/>
          <p:cNvSpPr/>
          <p:nvPr/>
        </p:nvSpPr>
        <p:spPr>
          <a:xfrm>
            <a:off x="20305870" y="34722120"/>
            <a:ext cx="961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</a:pPr>
            <a:r>
              <a:rPr lang="en-US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Agradecimientos</a:t>
            </a:r>
            <a:endParaRPr lang="en-US" sz="2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 108"/>
          <p:cNvSpPr/>
          <p:nvPr/>
        </p:nvSpPr>
        <p:spPr>
          <a:xfrm>
            <a:off x="20305870" y="35414080"/>
            <a:ext cx="9612000" cy="7038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9280" tIns="64640" rIns="129280" bIns="646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a-ES"/>
            </a:defPPr>
            <a:lvl1pPr marL="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75352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07047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26057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014096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8767620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521144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274668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028192" algn="l" defTabSz="3507047" rtl="0" eaLnBrk="1" latinLnBrk="0" hangingPunct="1">
              <a:defRPr sz="690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1" name="Rectángulo 110"/>
          <p:cNvSpPr/>
          <p:nvPr/>
        </p:nvSpPr>
        <p:spPr>
          <a:xfrm>
            <a:off x="20486246" y="8933631"/>
            <a:ext cx="9300368" cy="637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1.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y estilo del título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18, negritas]</a:t>
            </a:r>
            <a:endParaRPr lang="ca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" name="Tab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02371"/>
              </p:ext>
            </p:extLst>
          </p:nvPr>
        </p:nvGraphicFramePr>
        <p:xfrm>
          <a:off x="20486246" y="9513466"/>
          <a:ext cx="9300366" cy="436677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50061">
                  <a:extLst>
                    <a:ext uri="{9D8B030D-6E8A-4147-A177-3AD203B41FA5}">
                      <a16:colId xmlns:a16="http://schemas.microsoft.com/office/drawing/2014/main" val="549320709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1313445731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3120842741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2875593906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3354739955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1125540382"/>
                    </a:ext>
                  </a:extLst>
                </a:gridCol>
              </a:tblGrid>
              <a:tr h="14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letters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Bold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Italic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Numbered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006184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the work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661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786790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of the authors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71719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the sections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1970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Subtitle of the section in the text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59670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text in the sections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1251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in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14 - 18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9524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Emphasis in the text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183165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Titles of figures and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23872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of figures and tables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a-E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777395"/>
                  </a:ext>
                </a:extLst>
              </a:tr>
              <a:tr h="14674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Not required but it can be used to emphasize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33774"/>
                  </a:ext>
                </a:extLst>
              </a:tr>
            </a:tbl>
          </a:graphicData>
        </a:graphic>
      </p:graphicFrame>
      <p:sp>
        <p:nvSpPr>
          <p:cNvPr id="113" name="Rectángulo 112"/>
          <p:cNvSpPr/>
          <p:nvPr/>
        </p:nvSpPr>
        <p:spPr>
          <a:xfrm>
            <a:off x="20486246" y="14113884"/>
            <a:ext cx="9300366" cy="3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CPSV </a:t>
            </a:r>
            <a:r>
              <a:rPr lang="es-ES_trad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[Arial 14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a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F614F5F-9E02-FF4C-B986-7A3F9E872480}"/>
              </a:ext>
            </a:extLst>
          </p:cNvPr>
          <p:cNvSpPr/>
          <p:nvPr/>
        </p:nvSpPr>
        <p:spPr>
          <a:xfrm>
            <a:off x="455326" y="792694"/>
            <a:ext cx="17577494" cy="2526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80" tIns="64640" rIns="129280" bIns="64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s-ES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 Congreso Ciudad y Territorio Virtual CTV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BogotáJorge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Lozano /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Politècnica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– </a:t>
            </a: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Política del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suelo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Valoraciones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CPSV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Septiembre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26-30 de 2022</a:t>
            </a:r>
          </a:p>
          <a:p>
            <a:pPr>
              <a:lnSpc>
                <a:spcPct val="107000"/>
              </a:lnSpc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65228C-07AF-B946-AC62-D0CBC6A60205}"/>
              </a:ext>
            </a:extLst>
          </p:cNvPr>
          <p:cNvSpPr/>
          <p:nvPr/>
        </p:nvSpPr>
        <p:spPr>
          <a:xfrm>
            <a:off x="1283975" y="14856011"/>
            <a:ext cx="151352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XIV CTV PREPARATORY VIRTUAL EVENT</a:t>
            </a:r>
          </a:p>
          <a:p>
            <a:r>
              <a:rPr lang="es-CO" dirty="0"/>
              <a:t>ARCHITECTURE AND CITY DIALOGUES</a:t>
            </a:r>
          </a:p>
          <a:p>
            <a:r>
              <a:rPr lang="es-CO" dirty="0"/>
              <a:t>Jorge Tadeo Lozano </a:t>
            </a:r>
            <a:r>
              <a:rPr lang="es-CO" dirty="0" err="1"/>
              <a:t>University</a:t>
            </a:r>
            <a:r>
              <a:rPr lang="es-CO" dirty="0"/>
              <a:t> / </a:t>
            </a:r>
            <a:r>
              <a:rPr lang="es-CO" dirty="0" err="1"/>
              <a:t>Polytechnic</a:t>
            </a:r>
            <a:r>
              <a:rPr lang="es-CO" dirty="0"/>
              <a:t> </a:t>
            </a:r>
            <a:r>
              <a:rPr lang="es-CO" dirty="0" err="1"/>
              <a:t>University</a:t>
            </a:r>
            <a:r>
              <a:rPr lang="es-CO" dirty="0"/>
              <a:t> of </a:t>
            </a:r>
            <a:r>
              <a:rPr lang="es-CO" dirty="0" err="1"/>
              <a:t>Catalonia</a:t>
            </a:r>
            <a:endParaRPr lang="es-CO" dirty="0"/>
          </a:p>
          <a:p>
            <a:r>
              <a:rPr lang="es-CO" dirty="0" err="1"/>
              <a:t>October</a:t>
            </a:r>
            <a:r>
              <a:rPr lang="es-CO" dirty="0"/>
              <a:t> - </a:t>
            </a:r>
            <a:r>
              <a:rPr lang="es-CO" dirty="0" err="1"/>
              <a:t>November</a:t>
            </a:r>
            <a:r>
              <a:rPr lang="es-CO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89630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{4D0C834A-4AE8-0D4C-B038-C95D1BA34678}tf16401369</Template>
  <TotalTime>4505</TotalTime>
  <Words>570</Words>
  <Application>Microsoft Macintosh PowerPoint</Application>
  <PresentationFormat>Personalizado</PresentationFormat>
  <Paragraphs>115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Alan García Haro</dc:creator>
  <cp:lastModifiedBy>Juan Eduardo  CHICA MEJIA</cp:lastModifiedBy>
  <cp:revision>107</cp:revision>
  <dcterms:created xsi:type="dcterms:W3CDTF">2019-09-04T10:52:07Z</dcterms:created>
  <dcterms:modified xsi:type="dcterms:W3CDTF">2022-06-03T18:17:16Z</dcterms:modified>
</cp:coreProperties>
</file>