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sldIdLst>
    <p:sldId id="260" r:id="rId2"/>
    <p:sldId id="261" r:id="rId3"/>
    <p:sldId id="264" r:id="rId4"/>
    <p:sldId id="270" r:id="rId5"/>
    <p:sldId id="257" r:id="rId6"/>
    <p:sldId id="258" r:id="rId7"/>
    <p:sldId id="259" r:id="rId8"/>
    <p:sldId id="263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E2C"/>
    <a:srgbClr val="1F651D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/>
    <p:restoredTop sz="94590"/>
  </p:normalViewPr>
  <p:slideViewPr>
    <p:cSldViewPr snapToGrid="0" snapToObjects="1">
      <p:cViewPr varScale="1">
        <p:scale>
          <a:sx n="114" d="100"/>
          <a:sy n="114" d="100"/>
        </p:scale>
        <p:origin x="4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96628-C9A1-4247-8E64-D74238A75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7C172E-68DE-4EA2-BBE0-C9D7C1F70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AC9802-DC3A-46EC-B2EC-197B77AA6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3ADC09-54B7-4DD1-931C-A9CE928F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6E5827-C052-46E7-B487-A6AE5414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73948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8DCF2-F47C-41AC-B8F8-C94F12B1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356818-4C36-4DF0-81F6-88DEC9669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ECEB6F-C56E-4CE0-BEAC-28ADD5CA8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A8745B-9A98-45FE-8ABD-7EAFB922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39314C-DF1D-4559-9E39-5775EE6A5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07189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A60E844-32B1-4BC4-95C3-276CB265D9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3379A53-0FE7-4271-9625-D1DEA33BE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0F4CD1-98C9-41E5-BB0A-B03458D6D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6D93B3-DFB7-45A5-BA0C-0B7F9D23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FC95E0-039A-41D6-9705-A57CCC19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86275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7EDFEF-4EBB-4149-AF97-640A0D91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3DD8C1-E461-46FC-906D-8954509CC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CA7C2F-30A1-402B-AED1-2DF62BD08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FD2237-71DF-452F-A285-6724928A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1626-BC34-4C8B-8C50-871BC2AC4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25091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13DA2C-C66A-4AEF-80DF-F85A54B4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9AB772-6835-4F82-8B0D-7487A5C74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162F85-3381-47FC-82C1-F6E64997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0D1B99-C3F3-4501-9159-7E6868913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F9FC4B-4B51-4685-8E07-C6688714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33700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E6546-CCA9-40E6-A155-812326D1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08195B-3854-4178-B401-1891BDD6D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AF6C6A-9E0E-44DB-9095-407154BD0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91A906-E241-4DA2-9C9C-0D122A23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062A54-C292-47F4-9868-1342CC458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C1FF61-997B-469F-9D29-347442BB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814373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46DCF-9D40-4EDD-91FA-112B99BD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AFEDF32-7E2B-4B98-BF26-67F61CE51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4A8178-6134-4E70-B2A4-E0E8B4253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976971-7402-440B-B13E-916D07A8C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B8DE945-2996-4CCE-9BEA-992CBB964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C75D99-48D6-4412-8AE1-17D525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939708F-3202-4734-993D-80E11E33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06B7B2C-9F02-4A68-B3C8-F6D9084D0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09606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D7ABC-0AD2-400F-B57A-911A513A5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47F9B6-8FB3-47AE-9DF8-AC870F99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C0AA5B-962B-4224-A40A-72AD1902A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D1D592-6C47-4D4B-9FA1-A48C88624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9638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A3BA417-EFE7-41B7-A598-DB72EBA5A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9DC412-0C94-4B35-A156-B078A9CB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12E981-1E67-4239-B4D1-8A48F50A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123224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A28CD-93E4-47F2-92E1-2961DB36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621CCF-6F33-4839-8F9A-634F536DF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D201E4-AE79-4FE6-8BC0-1080838C7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49DC1D-1CB3-4C1A-81F7-5BD1A667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CD0B8F-6505-4F01-8122-A90E19F3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A1B5B1-129E-499A-9919-4A945E22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65113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602AE-B456-489A-A297-EDB7C1CA1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0B00C1-8797-4886-AD98-9C9C622CD5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978645-CC4A-4DAA-B892-053EA9A8B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5F4FBE-16AC-400F-A91F-625524D2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6B6292-C29E-4482-86C7-69E9095FC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14EDC1A-0F60-40B6-AFC1-341BD05F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73169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69FE325-0414-4046-B346-8F7E1E05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3B3B87-2E26-420C-B64B-34C4A4163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23CB7D-FFB6-4049-99BF-02195D18F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A2AE0-D93E-0A4B-868A-3C96E7CE3DD7}" type="datetimeFigureOut">
              <a:rPr lang="en-CO" smtClean="0"/>
              <a:t>04/29/2021</a:t>
            </a:fld>
            <a:endParaRPr lang="en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1E9AF5-81B6-4146-AB16-C967266A5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9B2CA5-80BB-4E4C-A8FD-76E10E964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4AD9C-946B-5B49-9DF3-11E30CF6F30B}" type="slidenum">
              <a:rPr lang="en-CO" smtClean="0"/>
              <a:t>‹Nº›</a:t>
            </a:fld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87759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833435Js7D5yiEnH7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45260-E586-8A40-8BA8-66D9D2B3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O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D11DBF-5495-6A43-A2C2-B7A091544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7394" cy="6858000"/>
          </a:xfrm>
        </p:spPr>
      </p:pic>
    </p:spTree>
    <p:extLst>
      <p:ext uri="{BB962C8B-B14F-4D97-AF65-F5344CB8AC3E}">
        <p14:creationId xmlns:p14="http://schemas.microsoft.com/office/powerpoint/2010/main" val="3456210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391C-EF33-4DFC-A7A4-76C1F637B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734D9F-0B83-42EC-810C-0AF00B47C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F64EF1-1A47-478C-A547-AD39AA3B4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6095C51E-2793-484B-B419-3A707D058F32}"/>
              </a:ext>
            </a:extLst>
          </p:cNvPr>
          <p:cNvSpPr/>
          <p:nvPr/>
        </p:nvSpPr>
        <p:spPr>
          <a:xfrm>
            <a:off x="7028873" y="3031837"/>
            <a:ext cx="711200" cy="397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E51B218-6193-434D-AD30-08730603BACA}"/>
              </a:ext>
            </a:extLst>
          </p:cNvPr>
          <p:cNvSpPr/>
          <p:nvPr/>
        </p:nvSpPr>
        <p:spPr>
          <a:xfrm>
            <a:off x="7887854" y="2466110"/>
            <a:ext cx="3842327" cy="1413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/>
              <a:t>ODS 3(A) – Universidad – Nombre completo</a:t>
            </a:r>
          </a:p>
          <a:p>
            <a:pPr algn="ctr"/>
            <a:endParaRPr lang="es-CO" sz="1600" dirty="0"/>
          </a:p>
          <a:p>
            <a:pPr algn="ctr"/>
            <a:r>
              <a:rPr lang="es-CO" sz="1600" dirty="0"/>
              <a:t>EJEMPLO:</a:t>
            </a:r>
          </a:p>
          <a:p>
            <a:pPr algn="ctr"/>
            <a:r>
              <a:rPr lang="es-CO" sz="1600" dirty="0"/>
              <a:t>ODS 3 (A) – UTADEO – Julian Prieto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6111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A54B4-1B83-45F7-9631-9999BED81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85514F-05A7-4E22-A583-205533AE6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28A13C-3FFC-48EF-A67F-AED489434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154AC929-2C58-4DAB-A5DF-48DBD4533F58}"/>
              </a:ext>
            </a:extLst>
          </p:cNvPr>
          <p:cNvSpPr/>
          <p:nvPr/>
        </p:nvSpPr>
        <p:spPr>
          <a:xfrm>
            <a:off x="7248088" y="6040073"/>
            <a:ext cx="906011" cy="6795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0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0F7D9-916B-45BC-BFBF-F3AD6D3A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C617F8-BD1E-487A-9E86-C08161F9D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9E57DD-68BE-4D2C-94F3-E2FB9815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75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2827A-C63D-434E-B123-8DB18E67D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3D9A22-33A0-48FF-B284-DAA5CE1A1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9910FE-CD22-4A81-B44E-0B111EFB9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8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EBFA8E4-B86D-42B0-B109-F0A9528B3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47132-2142-A048-95C6-931EAC5C5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076" y="277805"/>
            <a:ext cx="2641847" cy="1325563"/>
          </a:xfrm>
        </p:spPr>
        <p:txBody>
          <a:bodyPr/>
          <a:lstStyle/>
          <a:p>
            <a:r>
              <a:rPr lang="en-CO" b="1" dirty="0">
                <a:solidFill>
                  <a:schemeClr val="bg1"/>
                </a:solidFill>
                <a:latin typeface="Aileron Bold" panose="00000800000000000000" pitchFamily="50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15651-F526-D941-8205-ADE1EC9B2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727" y="2701014"/>
            <a:ext cx="10400929" cy="3460089"/>
          </a:xfrm>
        </p:spPr>
        <p:txBody>
          <a:bodyPr/>
          <a:lstStyle/>
          <a:p>
            <a:r>
              <a:rPr lang="en-CO" dirty="0">
                <a:latin typeface="+mj-lt"/>
              </a:rPr>
              <a:t>Información logistica</a:t>
            </a:r>
          </a:p>
          <a:p>
            <a:r>
              <a:rPr lang="en-CO" dirty="0">
                <a:latin typeface="+mj-lt"/>
              </a:rPr>
              <a:t>Presentación del evento</a:t>
            </a:r>
          </a:p>
          <a:p>
            <a:r>
              <a:rPr lang="en-CO" dirty="0">
                <a:latin typeface="+mj-lt"/>
              </a:rPr>
              <a:t>Presentación Naciones Unidas</a:t>
            </a:r>
          </a:p>
          <a:p>
            <a:r>
              <a:rPr lang="en-CO" dirty="0">
                <a:latin typeface="+mj-lt"/>
              </a:rPr>
              <a:t>Presentación Internacinalización Virtual del Aula </a:t>
            </a:r>
            <a:endParaRPr lang="es-CO" dirty="0">
              <a:latin typeface="+mj-lt"/>
            </a:endParaRPr>
          </a:p>
          <a:p>
            <a:r>
              <a:rPr lang="en-CO" dirty="0">
                <a:latin typeface="+mj-lt"/>
              </a:rPr>
              <a:t>Salas de relacionamiento</a:t>
            </a:r>
          </a:p>
          <a:p>
            <a:r>
              <a:rPr lang="en-CO" dirty="0">
                <a:latin typeface="+mj-lt"/>
              </a:rPr>
              <a:t>Cierre y despedida</a:t>
            </a:r>
          </a:p>
          <a:p>
            <a:endParaRPr lang="en-CO" dirty="0"/>
          </a:p>
          <a:p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311886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EBFA8E4-B86D-42B0-B109-F0A9528B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6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47132-2142-A048-95C6-931EAC5C5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076" y="277805"/>
            <a:ext cx="3571970" cy="1325563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Aileron Bold" panose="00000800000000000000" pitchFamily="50" charset="0"/>
              </a:rPr>
              <a:t>Presentación del evento</a:t>
            </a:r>
            <a:endParaRPr lang="en-CO" b="1" dirty="0">
              <a:solidFill>
                <a:schemeClr val="bg1"/>
              </a:solidFill>
              <a:latin typeface="Aileron Bold" panose="00000800000000000000" pitchFamily="50" charset="0"/>
            </a:endParaRPr>
          </a:p>
        </p:txBody>
      </p:sp>
      <p:pic>
        <p:nvPicPr>
          <p:cNvPr id="10" name="WhatsApp Video 2021-04-23 at 8.17.57 AM">
            <a:hlinkClick r:id="" action="ppaction://media"/>
            <a:extLst>
              <a:ext uri="{FF2B5EF4-FFF2-40B4-BE49-F238E27FC236}">
                <a16:creationId xmlns:a16="http://schemas.microsoft.com/office/drawing/2014/main" id="{85581A83-BC96-4300-8EEF-4E542C462E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9691" y="1994411"/>
            <a:ext cx="7361893" cy="4167483"/>
          </a:xfrm>
        </p:spPr>
      </p:pic>
    </p:spTree>
    <p:extLst>
      <p:ext uri="{BB962C8B-B14F-4D97-AF65-F5344CB8AC3E}">
        <p14:creationId xmlns:p14="http://schemas.microsoft.com/office/powerpoint/2010/main" val="386737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EBFA8E4-B86D-42B0-B109-F0A9528B3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47132-2142-A048-95C6-931EAC5C5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076" y="277805"/>
            <a:ext cx="4251478" cy="1325563"/>
          </a:xfrm>
        </p:spPr>
        <p:txBody>
          <a:bodyPr>
            <a:norm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Aileron Bold" panose="00000800000000000000" pitchFamily="50" charset="0"/>
              </a:rPr>
              <a:t>Presentación Naciones Unidas</a:t>
            </a:r>
            <a:endParaRPr lang="en-CO" b="1" dirty="0">
              <a:solidFill>
                <a:schemeClr val="bg1"/>
              </a:solidFill>
              <a:latin typeface="Aileron Bold" panose="00000800000000000000" pitchFamily="50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CE2173B-56C4-4B74-BE7B-A4B50E4AC9BA}"/>
              </a:ext>
            </a:extLst>
          </p:cNvPr>
          <p:cNvSpPr/>
          <p:nvPr/>
        </p:nvSpPr>
        <p:spPr>
          <a:xfrm>
            <a:off x="4436640" y="2228446"/>
            <a:ext cx="6662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b="1" dirty="0">
                <a:solidFill>
                  <a:srgbClr val="222222"/>
                </a:solidFill>
                <a:latin typeface="Arial" panose="020B0604020202020204" pitchFamily="34" charset="0"/>
              </a:rPr>
              <a:t>El rol de las Universidades frente a los ODS.</a:t>
            </a:r>
            <a:endParaRPr lang="en-US" sz="2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DFB804-9885-4EF1-ADFF-3626AA4FE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56" y="2466667"/>
            <a:ext cx="2725958" cy="28622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D399ACA-8B72-4348-A479-05AF779DB8CF}"/>
              </a:ext>
            </a:extLst>
          </p:cNvPr>
          <p:cNvSpPr/>
          <p:nvPr/>
        </p:nvSpPr>
        <p:spPr>
          <a:xfrm>
            <a:off x="4505006" y="327004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dirty="0">
                <a:solidFill>
                  <a:srgbClr val="222222"/>
                </a:solidFill>
                <a:latin typeface="Arial" panose="020B0604020202020204" pitchFamily="34" charset="0"/>
              </a:rPr>
              <a:t>OFICIAL A CARGO DEL CENTRO DE INFORMACIÓN DE LAS NACIONES UNIDAS EN PANAMÁ.</a:t>
            </a:r>
          </a:p>
          <a:p>
            <a:endParaRPr lang="es-CO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s-CO" dirty="0"/>
              <a:t>11 años de trabajo en el área de comunicación de las Naciones Unidas, trabajando en entidades como el PNUD, UNICEF y actualmente como oficial encargada del Centro de Información de las Naciones Unidas en Panamá. </a:t>
            </a:r>
            <a:endParaRPr lang="es-CO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AF1A4CA-C5BA-4ACF-9DD3-25FFF3BCC18C}"/>
              </a:ext>
            </a:extLst>
          </p:cNvPr>
          <p:cNvSpPr/>
          <p:nvPr/>
        </p:nvSpPr>
        <p:spPr>
          <a:xfrm>
            <a:off x="4507552" y="2887976"/>
            <a:ext cx="3176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222222"/>
                </a:solidFill>
                <a:latin typeface="Arial" panose="020B0604020202020204" pitchFamily="34" charset="0"/>
              </a:rPr>
              <a:t>JANIBETH MIRANDA PLÚA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40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8324729-1F4D-4714-AC21-8A7E83B24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144"/>
            <a:ext cx="12192000" cy="6764784"/>
          </a:xfrm>
          <a:prstGeom prst="rect">
            <a:avLst/>
          </a:prstGeom>
        </p:spPr>
      </p:pic>
      <p:sp>
        <p:nvSpPr>
          <p:cNvPr id="4" name="Google Shape;196;p4">
            <a:extLst>
              <a:ext uri="{FF2B5EF4-FFF2-40B4-BE49-F238E27FC236}">
                <a16:creationId xmlns:a16="http://schemas.microsoft.com/office/drawing/2014/main" id="{DC8F5AE0-CC51-A149-AA70-F2387EA4F084}"/>
              </a:ext>
            </a:extLst>
          </p:cNvPr>
          <p:cNvSpPr txBox="1">
            <a:spLocks/>
          </p:cNvSpPr>
          <p:nvPr/>
        </p:nvSpPr>
        <p:spPr>
          <a:xfrm>
            <a:off x="4616389" y="523783"/>
            <a:ext cx="5344358" cy="87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3F3F3F"/>
              </a:buClr>
              <a:buSzPts val="3600"/>
            </a:pPr>
            <a:r>
              <a:rPr lang="es-MX" sz="2800" b="1" dirty="0">
                <a:solidFill>
                  <a:schemeClr val="bg1"/>
                </a:solidFill>
                <a:latin typeface="Aileron Bold" panose="00000800000000000000" pitchFamily="50" charset="0"/>
              </a:rPr>
              <a:t>INTERNACIONALIZACIÓN VIRTUAL DEL AULA, ¿QUÉ ES? </a:t>
            </a:r>
          </a:p>
        </p:txBody>
      </p:sp>
      <p:sp>
        <p:nvSpPr>
          <p:cNvPr id="5" name="Google Shape;197;p4">
            <a:extLst>
              <a:ext uri="{FF2B5EF4-FFF2-40B4-BE49-F238E27FC236}">
                <a16:creationId xmlns:a16="http://schemas.microsoft.com/office/drawing/2014/main" id="{1485D00F-9E96-BE48-B3DD-28FC7D9BE841}"/>
              </a:ext>
            </a:extLst>
          </p:cNvPr>
          <p:cNvSpPr txBox="1">
            <a:spLocks/>
          </p:cNvSpPr>
          <p:nvPr/>
        </p:nvSpPr>
        <p:spPr>
          <a:xfrm>
            <a:off x="1488488" y="2520423"/>
            <a:ext cx="9215023" cy="323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ctr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buSzPts val="2000"/>
            </a:pPr>
            <a:r>
              <a:rPr lang="es-MX" dirty="0">
                <a:solidFill>
                  <a:schemeClr val="tx1"/>
                </a:solidFill>
                <a:latin typeface="+mj-lt"/>
              </a:rPr>
              <a:t>La internacionalización del aula surge de las estrategias pedagógicas que un docente adopta para promover distintos mecanismos de colaboración internacional mediados por herramientas digitales y virtuales. </a:t>
            </a:r>
          </a:p>
          <a:p>
            <a:pPr marL="0" indent="0" algn="just">
              <a:spcBef>
                <a:spcPts val="1400"/>
              </a:spcBef>
              <a:buSzPts val="2000"/>
            </a:pPr>
            <a:endParaRPr lang="es-MX" dirty="0">
              <a:solidFill>
                <a:schemeClr val="tx1"/>
              </a:solidFill>
              <a:latin typeface="+mj-lt"/>
            </a:endParaRPr>
          </a:p>
          <a:p>
            <a:pPr marL="0" indent="0" algn="just">
              <a:spcBef>
                <a:spcPts val="1400"/>
              </a:spcBef>
              <a:buSzPts val="2000"/>
            </a:pPr>
            <a:r>
              <a:rPr lang="es-MX" dirty="0">
                <a:solidFill>
                  <a:schemeClr val="tx1"/>
                </a:solidFill>
                <a:latin typeface="+mj-lt"/>
              </a:rPr>
              <a:t>Esta metodología buscan generar escenarios en donde los alumnos pueden interactuar con profesores y expertos internacionales y permiten el desarrollo de competencias interculturales a través del trabajo colaborativo que puedan desarrollar con estudiantes de otras culturas y naciones. </a:t>
            </a:r>
          </a:p>
        </p:txBody>
      </p:sp>
    </p:spTree>
    <p:extLst>
      <p:ext uri="{BB962C8B-B14F-4D97-AF65-F5344CB8AC3E}">
        <p14:creationId xmlns:p14="http://schemas.microsoft.com/office/powerpoint/2010/main" val="876305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B0026920-8034-4C12-A9CC-876D3CA1F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85"/>
            <a:ext cx="12192000" cy="676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CA99F-1D4C-5E4B-9CF1-B68BE43D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921" y="246251"/>
            <a:ext cx="4587756" cy="1325563"/>
          </a:xfrm>
        </p:spPr>
        <p:txBody>
          <a:bodyPr>
            <a:normAutofit/>
          </a:bodyPr>
          <a:lstStyle/>
          <a:p>
            <a:r>
              <a:rPr lang="en-CO" sz="2800" dirty="0">
                <a:solidFill>
                  <a:schemeClr val="bg1"/>
                </a:solidFill>
                <a:latin typeface="Aileron Bold" panose="00000800000000000000" pitchFamily="50" charset="0"/>
              </a:rPr>
              <a:t>MECANISMOS DE INTERNACIONALIZACIÓN VIRTUAL DEL AULA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53D253-51DA-FD42-B1BD-6A87CF955396}"/>
              </a:ext>
            </a:extLst>
          </p:cNvPr>
          <p:cNvCxnSpPr/>
          <p:nvPr/>
        </p:nvCxnSpPr>
        <p:spPr>
          <a:xfrm>
            <a:off x="2998185" y="2847428"/>
            <a:ext cx="0" cy="2923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D1D351-C0EF-4949-B2D1-D4F3BEF73AE9}"/>
              </a:ext>
            </a:extLst>
          </p:cNvPr>
          <p:cNvCxnSpPr/>
          <p:nvPr/>
        </p:nvCxnSpPr>
        <p:spPr>
          <a:xfrm>
            <a:off x="6211983" y="2623930"/>
            <a:ext cx="0" cy="2923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E026C5-5235-F04A-B7FF-13F3098387BB}"/>
              </a:ext>
            </a:extLst>
          </p:cNvPr>
          <p:cNvCxnSpPr/>
          <p:nvPr/>
        </p:nvCxnSpPr>
        <p:spPr>
          <a:xfrm>
            <a:off x="9059311" y="2741353"/>
            <a:ext cx="0" cy="2923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1">
            <a:extLst>
              <a:ext uri="{FF2B5EF4-FFF2-40B4-BE49-F238E27FC236}">
                <a16:creationId xmlns:a16="http://schemas.microsoft.com/office/drawing/2014/main" id="{D0C0C3AD-ECF1-5F4A-B3E7-EE733CB90DC7}"/>
              </a:ext>
            </a:extLst>
          </p:cNvPr>
          <p:cNvSpPr/>
          <p:nvPr/>
        </p:nvSpPr>
        <p:spPr>
          <a:xfrm>
            <a:off x="-452278" y="2343234"/>
            <a:ext cx="407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1600" b="1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INVITADO ESPECIAL </a:t>
            </a:r>
          </a:p>
          <a:p>
            <a:pPr algn="ctr"/>
            <a:r>
              <a:rPr lang="es-419" sz="1600" b="1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 CLASE ESPEJO</a:t>
            </a:r>
            <a:endParaRPr lang="es-419" sz="1600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8D5904-1DD5-0545-8595-4403479BAAA8}"/>
              </a:ext>
            </a:extLst>
          </p:cNvPr>
          <p:cNvSpPr/>
          <p:nvPr/>
        </p:nvSpPr>
        <p:spPr>
          <a:xfrm>
            <a:off x="552707" y="3220970"/>
            <a:ext cx="2304965" cy="26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400"/>
              </a:spcBef>
              <a:buSzPts val="2000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Consiste en invitar de forma virtual a un profesor o experto internacional a una clase, con el propósito de vincularlo a la clase a través de una charla o un debate interactivo para compartir ideas, debatir u ofrecer opiniones frente un tema específico. </a:t>
            </a:r>
          </a:p>
        </p:txBody>
      </p:sp>
      <p:sp>
        <p:nvSpPr>
          <p:cNvPr id="10" name="Rectángulo 1">
            <a:extLst>
              <a:ext uri="{FF2B5EF4-FFF2-40B4-BE49-F238E27FC236}">
                <a16:creationId xmlns:a16="http://schemas.microsoft.com/office/drawing/2014/main" id="{572CB1EA-BDBC-D648-87BA-D52F50B78AD9}"/>
              </a:ext>
            </a:extLst>
          </p:cNvPr>
          <p:cNvSpPr/>
          <p:nvPr/>
        </p:nvSpPr>
        <p:spPr>
          <a:xfrm>
            <a:off x="3515001" y="2214257"/>
            <a:ext cx="1917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1600" b="1" dirty="0">
                <a:solidFill>
                  <a:srgbClr val="00B050"/>
                </a:solidFill>
                <a:cs typeface="Arial" panose="020B0604020202020204" pitchFamily="34" charset="0"/>
              </a:rPr>
              <a:t>CO-TEACHING</a:t>
            </a:r>
          </a:p>
          <a:p>
            <a:pPr algn="ctr"/>
            <a:r>
              <a:rPr lang="es-419" sz="1600" b="1" dirty="0">
                <a:solidFill>
                  <a:srgbClr val="00B050"/>
                </a:solidFill>
                <a:cs typeface="Arial" panose="020B0604020202020204" pitchFamily="34" charset="0"/>
              </a:rPr>
              <a:t>COOPERACIÓN ENTRE DOCENTES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EE3FC0-2EE4-4F48-9E68-9E835C4437DA}"/>
              </a:ext>
            </a:extLst>
          </p:cNvPr>
          <p:cNvSpPr/>
          <p:nvPr/>
        </p:nvSpPr>
        <p:spPr>
          <a:xfrm>
            <a:off x="3336327" y="3220970"/>
            <a:ext cx="2537514" cy="2641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buSzPts val="2000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Es la cooperación entre dos o mas profesores de diferentes universidades que imparten materias con objetivos de aprendizaje similares o complementarios.</a:t>
            </a:r>
          </a:p>
          <a:p>
            <a:pPr>
              <a:spcBef>
                <a:spcPts val="1400"/>
              </a:spcBef>
              <a:buSzPts val="2000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Consiste en cooperar con otro docente internacional para planificar, organizar y desarrollar componentes del currículo de manera conjunta.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59CB8D-E359-A041-B29D-3C622222D50E}"/>
              </a:ext>
            </a:extLst>
          </p:cNvPr>
          <p:cNvSpPr/>
          <p:nvPr/>
        </p:nvSpPr>
        <p:spPr>
          <a:xfrm>
            <a:off x="6210387" y="2225715"/>
            <a:ext cx="2696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1600" b="1" dirty="0">
                <a:solidFill>
                  <a:srgbClr val="00B050"/>
                </a:solidFill>
                <a:cs typeface="Arial" panose="020B0604020202020204" pitchFamily="34" charset="0"/>
              </a:rPr>
              <a:t>COOPERACIÓN ENTRE ESTUDIANTES - COIL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1C567-AD6C-0943-8CE7-36C96E22200B}"/>
              </a:ext>
            </a:extLst>
          </p:cNvPr>
          <p:cNvSpPr/>
          <p:nvPr/>
        </p:nvSpPr>
        <p:spPr>
          <a:xfrm>
            <a:off x="6366888" y="3205185"/>
            <a:ext cx="2540482" cy="199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400"/>
              </a:spcBef>
              <a:buSzPts val="2000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Es el complemento a la estrategia del Co-teaching promoviendo el desarrollo de trabajos colaborativos entre estudiantes mediados por herramientas virtuales.</a:t>
            </a:r>
          </a:p>
          <a:p>
            <a:pPr>
              <a:lnSpc>
                <a:spcPct val="80000"/>
              </a:lnSpc>
              <a:spcBef>
                <a:spcPts val="1400"/>
              </a:spcBef>
              <a:buSzPts val="2000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Se incorporan metodologías de aprendizaje basada en retos y desarrollo de estudios de caso reales.</a:t>
            </a:r>
          </a:p>
        </p:txBody>
      </p:sp>
      <p:sp>
        <p:nvSpPr>
          <p:cNvPr id="14" name="Rectángulo 1">
            <a:extLst>
              <a:ext uri="{FF2B5EF4-FFF2-40B4-BE49-F238E27FC236}">
                <a16:creationId xmlns:a16="http://schemas.microsoft.com/office/drawing/2014/main" id="{EDAD36EC-DFC3-5D4A-A34D-0E99988B99B1}"/>
              </a:ext>
            </a:extLst>
          </p:cNvPr>
          <p:cNvSpPr/>
          <p:nvPr/>
        </p:nvSpPr>
        <p:spPr>
          <a:xfrm>
            <a:off x="9134653" y="2208431"/>
            <a:ext cx="2589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419" sz="1600" b="1" dirty="0">
                <a:solidFill>
                  <a:srgbClr val="00B050"/>
                </a:solidFill>
                <a:cs typeface="Arial" panose="020B0604020202020204" pitchFamily="34" charset="0"/>
              </a:rPr>
              <a:t>INVESTIGACIÓN COLABORATIVA INTERNACIONAL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B84DDA-ABF0-7B42-9EE7-BC0B40F5562A}"/>
              </a:ext>
            </a:extLst>
          </p:cNvPr>
          <p:cNvSpPr/>
          <p:nvPr/>
        </p:nvSpPr>
        <p:spPr>
          <a:xfrm>
            <a:off x="9312677" y="3205185"/>
            <a:ext cx="258926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buSzPts val="2000"/>
            </a:pP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Desarrollo de procesos colaborativos de investigación con fines de publicación conjunta en revistas indexadas</a:t>
            </a:r>
            <a:r>
              <a:rPr lang="es-MX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8039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499D7A-82CC-47B1-B76A-790DCA40D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40A976-C1D2-4046-8880-86B57C96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296" y="308694"/>
            <a:ext cx="4968240" cy="1325563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ileron Bold" panose="00000800000000000000" pitchFamily="50" charset="0"/>
              </a:rPr>
              <a:t>Cómo</a:t>
            </a:r>
            <a:r>
              <a:rPr lang="en-US" sz="2400" dirty="0">
                <a:solidFill>
                  <a:schemeClr val="bg1"/>
                </a:solidFill>
                <a:latin typeface="Aileron Bold" panose="00000800000000000000" pitchFamily="50" charset="0"/>
              </a:rPr>
              <a:t> articular los ODS </a:t>
            </a:r>
            <a:r>
              <a:rPr lang="en-US" sz="2400" dirty="0" err="1">
                <a:solidFill>
                  <a:schemeClr val="bg1"/>
                </a:solidFill>
                <a:latin typeface="Aileron Bold" panose="00000800000000000000" pitchFamily="50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Aileron Bold" panose="00000800000000000000" pitchFamily="50" charset="0"/>
              </a:rPr>
              <a:t> las </a:t>
            </a:r>
            <a:r>
              <a:rPr lang="en-US" sz="2400" dirty="0" err="1">
                <a:solidFill>
                  <a:schemeClr val="bg1"/>
                </a:solidFill>
                <a:latin typeface="Aileron Bold" panose="00000800000000000000" pitchFamily="50" charset="0"/>
              </a:rPr>
              <a:t>universidades</a:t>
            </a:r>
            <a:r>
              <a:rPr lang="en-US" sz="2400" dirty="0">
                <a:solidFill>
                  <a:schemeClr val="bg1"/>
                </a:solidFill>
                <a:latin typeface="Aileron Bold" panose="00000800000000000000" pitchFamily="50" charset="0"/>
              </a:rPr>
              <a:t> y </a:t>
            </a:r>
            <a:r>
              <a:rPr lang="en-US" sz="2400" dirty="0" err="1">
                <a:solidFill>
                  <a:schemeClr val="bg1"/>
                </a:solidFill>
                <a:latin typeface="Aileron Bold" panose="00000800000000000000" pitchFamily="50" charset="0"/>
              </a:rPr>
              <a:t>promover</a:t>
            </a:r>
            <a:r>
              <a:rPr lang="en-US" sz="2400" dirty="0">
                <a:solidFill>
                  <a:schemeClr val="bg1"/>
                </a:solidFill>
                <a:latin typeface="Aileron Bold" panose="00000800000000000000" pitchFamily="50" charset="0"/>
              </a:rPr>
              <a:t> la </a:t>
            </a:r>
            <a:r>
              <a:rPr lang="en-US" sz="2400" dirty="0" err="1">
                <a:solidFill>
                  <a:schemeClr val="bg1"/>
                </a:solidFill>
                <a:latin typeface="Aileron Bold" panose="00000800000000000000" pitchFamily="50" charset="0"/>
              </a:rPr>
              <a:t>innovación</a:t>
            </a:r>
            <a:r>
              <a:rPr lang="en-US" sz="2400" dirty="0">
                <a:solidFill>
                  <a:schemeClr val="bg1"/>
                </a:solidFill>
                <a:latin typeface="Aileron Bold" panose="00000800000000000000" pitchFamily="50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ileron Bold" panose="00000800000000000000" pitchFamily="50" charset="0"/>
              </a:rPr>
              <a:t>pedagógica</a:t>
            </a:r>
            <a:endParaRPr lang="en-CO" sz="2400" dirty="0">
              <a:solidFill>
                <a:schemeClr val="bg1"/>
              </a:solidFill>
              <a:latin typeface="Aileron Bold" panose="00000800000000000000" pitchFamily="50" charset="0"/>
            </a:endParaRPr>
          </a:p>
        </p:txBody>
      </p:sp>
      <p:pic>
        <p:nvPicPr>
          <p:cNvPr id="1026" name="Picture 2" descr="universidad-ODS">
            <a:extLst>
              <a:ext uri="{FF2B5EF4-FFF2-40B4-BE49-F238E27FC236}">
                <a16:creationId xmlns:a16="http://schemas.microsoft.com/office/drawing/2014/main" id="{260B5623-D0F7-9D49-BEAC-14E0175B4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24" y="1888465"/>
            <a:ext cx="4650537" cy="476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9B6921-5162-0F42-81E9-C2FB4BA719E2}"/>
              </a:ext>
            </a:extLst>
          </p:cNvPr>
          <p:cNvSpPr/>
          <p:nvPr/>
        </p:nvSpPr>
        <p:spPr>
          <a:xfrm>
            <a:off x="223304" y="6284300"/>
            <a:ext cx="46505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0" i="0" u="none" strike="noStrike" dirty="0">
                <a:solidFill>
                  <a:srgbClr val="777777"/>
                </a:solidFill>
                <a:effectLst/>
                <a:latin typeface="Poppins"/>
              </a:rPr>
              <a:t>Este </a:t>
            </a:r>
            <a:r>
              <a:rPr lang="en-US" sz="700" b="0" i="0" u="none" strike="noStrike" dirty="0" err="1">
                <a:solidFill>
                  <a:srgbClr val="777777"/>
                </a:solidFill>
                <a:effectLst/>
                <a:latin typeface="Poppins"/>
              </a:rPr>
              <a:t>gráfico</a:t>
            </a:r>
            <a:r>
              <a:rPr lang="en-US" sz="700" b="0" i="0" u="none" strike="noStrike" dirty="0">
                <a:solidFill>
                  <a:srgbClr val="777777"/>
                </a:solidFill>
                <a:effectLst/>
                <a:latin typeface="Poppins"/>
              </a:rPr>
              <a:t> ha </a:t>
            </a:r>
            <a:r>
              <a:rPr lang="en-US" sz="700" b="0" i="0" u="none" strike="noStrike" dirty="0" err="1">
                <a:solidFill>
                  <a:srgbClr val="777777"/>
                </a:solidFill>
                <a:effectLst/>
                <a:latin typeface="Poppins"/>
              </a:rPr>
              <a:t>sido</a:t>
            </a:r>
            <a:r>
              <a:rPr lang="en-US" sz="700" b="0" i="0" u="none" strike="noStrike" dirty="0">
                <a:solidFill>
                  <a:srgbClr val="777777"/>
                </a:solidFill>
                <a:effectLst/>
                <a:latin typeface="Poppins"/>
              </a:rPr>
              <a:t> </a:t>
            </a:r>
            <a:r>
              <a:rPr lang="en-US" sz="700" b="0" i="0" u="none" strike="noStrike" dirty="0" err="1">
                <a:solidFill>
                  <a:srgbClr val="777777"/>
                </a:solidFill>
                <a:effectLst/>
                <a:latin typeface="Poppins"/>
              </a:rPr>
              <a:t>extraído</a:t>
            </a:r>
            <a:r>
              <a:rPr lang="en-US" sz="700" b="0" i="0" u="none" strike="noStrike" dirty="0">
                <a:solidFill>
                  <a:srgbClr val="777777"/>
                </a:solidFill>
                <a:effectLst/>
                <a:latin typeface="Poppins"/>
              </a:rPr>
              <a:t> del </a:t>
            </a:r>
            <a:r>
              <a:rPr lang="en-US" sz="700" b="0" i="0" u="none" strike="noStrike" dirty="0" err="1">
                <a:solidFill>
                  <a:srgbClr val="777777"/>
                </a:solidFill>
                <a:effectLst/>
                <a:latin typeface="Poppins"/>
              </a:rPr>
              <a:t>documento</a:t>
            </a:r>
            <a:r>
              <a:rPr lang="en-US" sz="700" b="0" i="0" u="none" strike="noStrike" dirty="0">
                <a:solidFill>
                  <a:srgbClr val="777777"/>
                </a:solidFill>
                <a:effectLst/>
                <a:latin typeface="Poppins"/>
              </a:rPr>
              <a:t>: SDSN Australia/Pacific (2017): Getting started with the SDGs in universities: A guide for universities, higher education institutions, and the academic sector. Australia, New Zealand and Pacific Edition. Sustainable Development Solutions Network – Australia/Pacific, Melbourne.</a:t>
            </a:r>
            <a:endParaRPr lang="en-CO" sz="700" dirty="0"/>
          </a:p>
        </p:txBody>
      </p:sp>
    </p:spTree>
    <p:extLst>
      <p:ext uri="{BB962C8B-B14F-4D97-AF65-F5344CB8AC3E}">
        <p14:creationId xmlns:p14="http://schemas.microsoft.com/office/powerpoint/2010/main" val="3630337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499D7A-82CC-47B1-B76A-790DCA40D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4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40A976-C1D2-4046-8880-86B57C968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296" y="308694"/>
            <a:ext cx="4968240" cy="1325563"/>
          </a:xfrm>
        </p:spPr>
        <p:txBody>
          <a:bodyPr>
            <a:no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Aileron Bold" panose="00000800000000000000" pitchFamily="50" charset="0"/>
              </a:rPr>
              <a:t>Dinámica</a:t>
            </a:r>
            <a:r>
              <a:rPr lang="en-US" sz="4800" dirty="0">
                <a:solidFill>
                  <a:schemeClr val="bg1"/>
                </a:solidFill>
                <a:latin typeface="Aileron Bold" panose="00000800000000000000" pitchFamily="50" charset="0"/>
              </a:rPr>
              <a:t> del Networking</a:t>
            </a:r>
            <a:endParaRPr lang="en-CO" sz="4800" dirty="0">
              <a:solidFill>
                <a:schemeClr val="bg1"/>
              </a:solidFill>
              <a:latin typeface="Aileron Bold" panose="00000800000000000000" pitchFamily="50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7A1F12-6C35-4A13-A014-C1F72940643D}"/>
              </a:ext>
            </a:extLst>
          </p:cNvPr>
          <p:cNvSpPr/>
          <p:nvPr/>
        </p:nvSpPr>
        <p:spPr>
          <a:xfrm>
            <a:off x="3151295" y="2375880"/>
            <a:ext cx="6096000" cy="31361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Primera Ronda:</a:t>
            </a:r>
            <a:r>
              <a:rPr lang="es-P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 minuto MÁXIMO)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s-P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Presentación individual. Nombre, universidad, carrera, cursos que dicta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P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Segunda Ronda:</a:t>
            </a:r>
            <a:r>
              <a:rPr lang="es-P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 minutos MÁXIMO)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s-P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¿En qué curso quisiera tener colaboración internacional? Y ¿Qué aspecto de mi curso se relaciona con el ODS elegido? 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¿Quisiera hacer clase espejo? 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¿Quisiera hacer COIL? 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P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¿Quisiera investigación conjunta? 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s-P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s-P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Tercera Ronda: </a:t>
            </a:r>
            <a:r>
              <a:rPr lang="es-P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 minutos MÁXIMO)</a:t>
            </a:r>
            <a:endParaRPr lang="es-PE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P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Intercambio de correos: </a:t>
            </a:r>
            <a:r>
              <a:rPr lang="es-P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https://forms.gle/833435Js7D5yiEnH7</a:t>
            </a:r>
            <a:r>
              <a:rPr lang="es-PE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547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E444D8-12F7-4CA3-9075-99E761779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8E672E-0395-4DAA-A0E4-88354683B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7252BE6-6E07-45B6-8950-2B18A0C60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07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506</Words>
  <Application>Microsoft Office PowerPoint</Application>
  <PresentationFormat>Panorámica</PresentationFormat>
  <Paragraphs>49</Paragraphs>
  <Slides>13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Aileron Bold</vt:lpstr>
      <vt:lpstr>Arial</vt:lpstr>
      <vt:lpstr>Calibri</vt:lpstr>
      <vt:lpstr>Calibri Light</vt:lpstr>
      <vt:lpstr>Poppins</vt:lpstr>
      <vt:lpstr>Tema de Office</vt:lpstr>
      <vt:lpstr>Presentación de PowerPoint</vt:lpstr>
      <vt:lpstr>Agenda</vt:lpstr>
      <vt:lpstr>Presentación del evento</vt:lpstr>
      <vt:lpstr>Presentación Naciones Unidas</vt:lpstr>
      <vt:lpstr>Presentación de PowerPoint</vt:lpstr>
      <vt:lpstr>MECANISMOS DE INTERNACIONALIZACIÓN VIRTUAL DEL AULA</vt:lpstr>
      <vt:lpstr>Cómo articular los ODS en las universidades y promover la innovación pedagógica</vt:lpstr>
      <vt:lpstr>Dinámica del Networking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prieto</dc:creator>
  <cp:lastModifiedBy>Julian Prieto Barrera</cp:lastModifiedBy>
  <cp:revision>18</cp:revision>
  <dcterms:created xsi:type="dcterms:W3CDTF">2021-04-26T21:27:07Z</dcterms:created>
  <dcterms:modified xsi:type="dcterms:W3CDTF">2021-04-29T23:29:09Z</dcterms:modified>
</cp:coreProperties>
</file>