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0.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ms-office.legacyDiagramTex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64" r:id="rId2"/>
    <p:sldId id="285" r:id="rId3"/>
    <p:sldId id="286" r:id="rId4"/>
    <p:sldId id="284" r:id="rId5"/>
    <p:sldId id="278" r:id="rId6"/>
    <p:sldId id="290" r:id="rId7"/>
    <p:sldId id="287" r:id="rId8"/>
    <p:sldId id="288" r:id="rId9"/>
    <p:sldId id="289" r:id="rId10"/>
    <p:sldId id="274" r:id="rId11"/>
    <p:sldId id="294" r:id="rId12"/>
    <p:sldId id="292" r:id="rId13"/>
    <p:sldId id="291" r:id="rId14"/>
    <p:sldId id="293" r:id="rId15"/>
    <p:sldId id="296" r:id="rId16"/>
    <p:sldId id="295" r:id="rId17"/>
    <p:sldId id="297" r:id="rId18"/>
  </p:sldIdLst>
  <p:sldSz cx="9144000" cy="6858000" type="screen4x3"/>
  <p:notesSz cx="7102475" cy="9388475"/>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A CONSUELO LAGOS PRIETO" initials="ACLP" lastIdx="1" clrIdx="0">
    <p:extLst>
      <p:ext uri="{19B8F6BF-5375-455C-9EA6-DF929625EA0E}">
        <p15:presenceInfo xmlns:p15="http://schemas.microsoft.com/office/powerpoint/2012/main" xmlns="" userId="S-1-5-21-2040682382-629501171-3361002703-32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25" autoAdjust="0"/>
    <p:restoredTop sz="70857" autoAdjust="0"/>
  </p:normalViewPr>
  <p:slideViewPr>
    <p:cSldViewPr>
      <p:cViewPr varScale="1">
        <p:scale>
          <a:sx n="94" d="100"/>
          <a:sy n="94" d="100"/>
        </p:scale>
        <p:origin x="-181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06/relationships/legacyDocTextInfo" Target="legacyDocTextInfo.bin"/><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CO"/>
  <c:chart>
    <c:view3D>
      <c:rAngAx val="1"/>
    </c:view3D>
    <c:plotArea>
      <c:layout/>
      <c:bar3DChart>
        <c:barDir val="col"/>
        <c:grouping val="clustered"/>
        <c:ser>
          <c:idx val="0"/>
          <c:order val="0"/>
          <c:tx>
            <c:strRef>
              <c:f>Hoja1!$D$33</c:f>
              <c:strCache>
                <c:ptCount val="1"/>
                <c:pt idx="0">
                  <c:v>Inversión directa PDD</c:v>
                </c:pt>
              </c:strCache>
            </c:strRef>
          </c:tx>
          <c:cat>
            <c:numRef>
              <c:f>Hoja1!$C$34:$C$38</c:f>
              <c:numCache>
                <c:formatCode>General</c:formatCode>
                <c:ptCount val="5"/>
                <c:pt idx="0">
                  <c:v>2010</c:v>
                </c:pt>
                <c:pt idx="1">
                  <c:v>2011</c:v>
                </c:pt>
                <c:pt idx="2">
                  <c:v>2012</c:v>
                </c:pt>
                <c:pt idx="3">
                  <c:v>2013</c:v>
                </c:pt>
                <c:pt idx="4">
                  <c:v>2014</c:v>
                </c:pt>
              </c:numCache>
            </c:numRef>
          </c:cat>
          <c:val>
            <c:numRef>
              <c:f>Hoja1!$D$34:$D$38</c:f>
              <c:numCache>
                <c:formatCode>#,##0</c:formatCode>
                <c:ptCount val="5"/>
                <c:pt idx="0">
                  <c:v>8982570</c:v>
                </c:pt>
                <c:pt idx="1">
                  <c:v>6848164</c:v>
                </c:pt>
                <c:pt idx="2">
                  <c:v>6675996</c:v>
                </c:pt>
                <c:pt idx="3">
                  <c:v>7318417</c:v>
                </c:pt>
                <c:pt idx="4">
                  <c:v>9740151</c:v>
                </c:pt>
              </c:numCache>
            </c:numRef>
          </c:val>
        </c:ser>
        <c:ser>
          <c:idx val="1"/>
          <c:order val="1"/>
          <c:tx>
            <c:strRef>
              <c:f>Hoja1!$E$33</c:f>
              <c:strCache>
                <c:ptCount val="1"/>
                <c:pt idx="0">
                  <c:v>Inversión gestión ambiental</c:v>
                </c:pt>
              </c:strCache>
            </c:strRef>
          </c:tx>
          <c:cat>
            <c:numRef>
              <c:f>Hoja1!$C$34:$C$38</c:f>
              <c:numCache>
                <c:formatCode>General</c:formatCode>
                <c:ptCount val="5"/>
                <c:pt idx="0">
                  <c:v>2010</c:v>
                </c:pt>
                <c:pt idx="1">
                  <c:v>2011</c:v>
                </c:pt>
                <c:pt idx="2">
                  <c:v>2012</c:v>
                </c:pt>
                <c:pt idx="3">
                  <c:v>2013</c:v>
                </c:pt>
                <c:pt idx="4">
                  <c:v>2014</c:v>
                </c:pt>
              </c:numCache>
            </c:numRef>
          </c:cat>
          <c:val>
            <c:numRef>
              <c:f>Hoja1!$E$34:$E$38</c:f>
              <c:numCache>
                <c:formatCode>#,##0</c:formatCode>
                <c:ptCount val="5"/>
                <c:pt idx="0">
                  <c:v>650646</c:v>
                </c:pt>
                <c:pt idx="1">
                  <c:v>784536</c:v>
                </c:pt>
                <c:pt idx="2">
                  <c:v>773660</c:v>
                </c:pt>
                <c:pt idx="3">
                  <c:v>293525</c:v>
                </c:pt>
                <c:pt idx="4">
                  <c:v>777214</c:v>
                </c:pt>
              </c:numCache>
            </c:numRef>
          </c:val>
        </c:ser>
        <c:ser>
          <c:idx val="2"/>
          <c:order val="2"/>
          <c:tx>
            <c:strRef>
              <c:f>Hoja1!$F$33</c:f>
              <c:strCache>
                <c:ptCount val="1"/>
                <c:pt idx="0">
                  <c:v>PRESUPUESTO GESTION INTEGRAL DE RIESGOS</c:v>
                </c:pt>
              </c:strCache>
            </c:strRef>
          </c:tx>
          <c:cat>
            <c:numRef>
              <c:f>Hoja1!$C$34:$C$38</c:f>
              <c:numCache>
                <c:formatCode>General</c:formatCode>
                <c:ptCount val="5"/>
                <c:pt idx="0">
                  <c:v>2010</c:v>
                </c:pt>
                <c:pt idx="1">
                  <c:v>2011</c:v>
                </c:pt>
                <c:pt idx="2">
                  <c:v>2012</c:v>
                </c:pt>
                <c:pt idx="3">
                  <c:v>2013</c:v>
                </c:pt>
                <c:pt idx="4">
                  <c:v>2014</c:v>
                </c:pt>
              </c:numCache>
            </c:numRef>
          </c:cat>
          <c:val>
            <c:numRef>
              <c:f>Hoja1!$F$34:$F$38</c:f>
              <c:numCache>
                <c:formatCode>#,##0</c:formatCode>
                <c:ptCount val="5"/>
                <c:pt idx="0">
                  <c:v>83655.047999999966</c:v>
                </c:pt>
                <c:pt idx="1">
                  <c:v>77107</c:v>
                </c:pt>
                <c:pt idx="2">
                  <c:v>131405.79999999999</c:v>
                </c:pt>
                <c:pt idx="3">
                  <c:v>203637.23300000001</c:v>
                </c:pt>
                <c:pt idx="4">
                  <c:v>78458.271999999997</c:v>
                </c:pt>
              </c:numCache>
            </c:numRef>
          </c:val>
        </c:ser>
        <c:shape val="box"/>
        <c:axId val="135971968"/>
        <c:axId val="135973504"/>
        <c:axId val="0"/>
      </c:bar3DChart>
      <c:catAx>
        <c:axId val="135971968"/>
        <c:scaling>
          <c:orientation val="minMax"/>
        </c:scaling>
        <c:axPos val="b"/>
        <c:numFmt formatCode="General" sourceLinked="1"/>
        <c:tickLblPos val="nextTo"/>
        <c:crossAx val="135973504"/>
        <c:crosses val="autoZero"/>
        <c:auto val="1"/>
        <c:lblAlgn val="ctr"/>
        <c:lblOffset val="100"/>
      </c:catAx>
      <c:valAx>
        <c:axId val="135973504"/>
        <c:scaling>
          <c:orientation val="minMax"/>
        </c:scaling>
        <c:axPos val="l"/>
        <c:majorGridlines/>
        <c:numFmt formatCode="#,##0" sourceLinked="1"/>
        <c:tickLblPos val="nextTo"/>
        <c:crossAx val="135971968"/>
        <c:crosses val="autoZero"/>
        <c:crossBetween val="between"/>
      </c:valAx>
    </c:plotArea>
    <c:legend>
      <c:legendPos val="b"/>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CO"/>
  <c:chart>
    <c:view3D>
      <c:rAngAx val="1"/>
    </c:view3D>
    <c:plotArea>
      <c:layout/>
      <c:bar3DChart>
        <c:barDir val="col"/>
        <c:grouping val="clustered"/>
        <c:ser>
          <c:idx val="0"/>
          <c:order val="0"/>
          <c:tx>
            <c:strRef>
              <c:f>Hoja1!$D$42</c:f>
              <c:strCache>
                <c:ptCount val="1"/>
                <c:pt idx="0">
                  <c:v>Inversión gestión ambiental</c:v>
                </c:pt>
              </c:strCache>
            </c:strRef>
          </c:tx>
          <c:cat>
            <c:numRef>
              <c:f>Hoja1!$C$43:$C$47</c:f>
              <c:numCache>
                <c:formatCode>General</c:formatCode>
                <c:ptCount val="5"/>
                <c:pt idx="0">
                  <c:v>2010</c:v>
                </c:pt>
                <c:pt idx="1">
                  <c:v>2011</c:v>
                </c:pt>
                <c:pt idx="2">
                  <c:v>2012</c:v>
                </c:pt>
                <c:pt idx="3">
                  <c:v>2013</c:v>
                </c:pt>
                <c:pt idx="4">
                  <c:v>2014</c:v>
                </c:pt>
              </c:numCache>
            </c:numRef>
          </c:cat>
          <c:val>
            <c:numRef>
              <c:f>Hoja1!$D$43:$D$47</c:f>
              <c:numCache>
                <c:formatCode>#,##0</c:formatCode>
                <c:ptCount val="5"/>
                <c:pt idx="0">
                  <c:v>650646</c:v>
                </c:pt>
                <c:pt idx="1">
                  <c:v>784536</c:v>
                </c:pt>
                <c:pt idx="2">
                  <c:v>773660</c:v>
                </c:pt>
                <c:pt idx="3">
                  <c:v>293525</c:v>
                </c:pt>
                <c:pt idx="4">
                  <c:v>777214</c:v>
                </c:pt>
              </c:numCache>
            </c:numRef>
          </c:val>
        </c:ser>
        <c:ser>
          <c:idx val="1"/>
          <c:order val="1"/>
          <c:tx>
            <c:strRef>
              <c:f>Hoja1!$E$42</c:f>
              <c:strCache>
                <c:ptCount val="1"/>
                <c:pt idx="0">
                  <c:v>PRESUPUESTO GESTION INTEGRAL DE RIESGOS</c:v>
                </c:pt>
              </c:strCache>
            </c:strRef>
          </c:tx>
          <c:cat>
            <c:numRef>
              <c:f>Hoja1!$C$43:$C$47</c:f>
              <c:numCache>
                <c:formatCode>General</c:formatCode>
                <c:ptCount val="5"/>
                <c:pt idx="0">
                  <c:v>2010</c:v>
                </c:pt>
                <c:pt idx="1">
                  <c:v>2011</c:v>
                </c:pt>
                <c:pt idx="2">
                  <c:v>2012</c:v>
                </c:pt>
                <c:pt idx="3">
                  <c:v>2013</c:v>
                </c:pt>
                <c:pt idx="4">
                  <c:v>2014</c:v>
                </c:pt>
              </c:numCache>
            </c:numRef>
          </c:cat>
          <c:val>
            <c:numRef>
              <c:f>Hoja1!$E$43:$E$47</c:f>
              <c:numCache>
                <c:formatCode>#,##0</c:formatCode>
                <c:ptCount val="5"/>
                <c:pt idx="0">
                  <c:v>83655.047999999966</c:v>
                </c:pt>
                <c:pt idx="1">
                  <c:v>77107</c:v>
                </c:pt>
                <c:pt idx="2">
                  <c:v>131405.79999999999</c:v>
                </c:pt>
                <c:pt idx="3">
                  <c:v>203637.23300000001</c:v>
                </c:pt>
                <c:pt idx="4">
                  <c:v>78458.271999999997</c:v>
                </c:pt>
              </c:numCache>
            </c:numRef>
          </c:val>
        </c:ser>
        <c:shape val="box"/>
        <c:axId val="135970176"/>
        <c:axId val="136074368"/>
        <c:axId val="0"/>
      </c:bar3DChart>
      <c:catAx>
        <c:axId val="135970176"/>
        <c:scaling>
          <c:orientation val="minMax"/>
        </c:scaling>
        <c:axPos val="b"/>
        <c:numFmt formatCode="General" sourceLinked="1"/>
        <c:tickLblPos val="nextTo"/>
        <c:crossAx val="136074368"/>
        <c:crosses val="autoZero"/>
        <c:auto val="1"/>
        <c:lblAlgn val="ctr"/>
        <c:lblOffset val="100"/>
      </c:catAx>
      <c:valAx>
        <c:axId val="136074368"/>
        <c:scaling>
          <c:orientation val="minMax"/>
        </c:scaling>
        <c:axPos val="l"/>
        <c:majorGridlines/>
        <c:numFmt formatCode="#,##0" sourceLinked="1"/>
        <c:tickLblPos val="nextTo"/>
        <c:crossAx val="135970176"/>
        <c:crosses val="autoZero"/>
        <c:crossBetween val="between"/>
      </c:valAx>
    </c:plotArea>
    <c:legend>
      <c:legendPos val="b"/>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CO"/>
  <c:chart>
    <c:title>
      <c:layout/>
    </c:title>
    <c:plotArea>
      <c:layout/>
      <c:lineChart>
        <c:grouping val="standard"/>
        <c:ser>
          <c:idx val="0"/>
          <c:order val="0"/>
          <c:tx>
            <c:strRef>
              <c:f>Hoja1!$H$50</c:f>
              <c:strCache>
                <c:ptCount val="1"/>
                <c:pt idx="0">
                  <c:v>Cobertura Arbórea CAH (ha)</c:v>
                </c:pt>
              </c:strCache>
            </c:strRef>
          </c:tx>
          <c:marker>
            <c:symbol val="none"/>
          </c:marker>
          <c:cat>
            <c:numRef>
              <c:f>Hoja1!$G$51:$G$58</c:f>
              <c:numCache>
                <c:formatCode>General</c:formatCode>
                <c:ptCount val="8"/>
                <c:pt idx="0">
                  <c:v>2007</c:v>
                </c:pt>
                <c:pt idx="1">
                  <c:v>2008</c:v>
                </c:pt>
                <c:pt idx="2">
                  <c:v>2009</c:v>
                </c:pt>
                <c:pt idx="3">
                  <c:v>2010</c:v>
                </c:pt>
                <c:pt idx="4">
                  <c:v>2011</c:v>
                </c:pt>
                <c:pt idx="5">
                  <c:v>2012</c:v>
                </c:pt>
                <c:pt idx="6">
                  <c:v>2013</c:v>
                </c:pt>
                <c:pt idx="7">
                  <c:v>2014</c:v>
                </c:pt>
              </c:numCache>
            </c:numRef>
          </c:cat>
          <c:val>
            <c:numRef>
              <c:f>Hoja1!$H$51:$H$58</c:f>
              <c:numCache>
                <c:formatCode>#,##0.00</c:formatCode>
                <c:ptCount val="8"/>
                <c:pt idx="0" formatCode="General">
                  <c:v>974.5</c:v>
                </c:pt>
                <c:pt idx="1">
                  <c:v>1035.72</c:v>
                </c:pt>
                <c:pt idx="2">
                  <c:v>1041.22</c:v>
                </c:pt>
                <c:pt idx="3">
                  <c:v>1046.6399999999999</c:v>
                </c:pt>
                <c:pt idx="4">
                  <c:v>1053.08</c:v>
                </c:pt>
                <c:pt idx="5">
                  <c:v>1051.1599999999999</c:v>
                </c:pt>
                <c:pt idx="6">
                  <c:v>1028.0999999999999</c:v>
                </c:pt>
                <c:pt idx="7">
                  <c:v>1020.15</c:v>
                </c:pt>
              </c:numCache>
            </c:numRef>
          </c:val>
        </c:ser>
        <c:marker val="1"/>
        <c:axId val="136110464"/>
        <c:axId val="136112000"/>
      </c:lineChart>
      <c:catAx>
        <c:axId val="136110464"/>
        <c:scaling>
          <c:orientation val="minMax"/>
        </c:scaling>
        <c:axPos val="b"/>
        <c:numFmt formatCode="General" sourceLinked="1"/>
        <c:tickLblPos val="nextTo"/>
        <c:crossAx val="136112000"/>
        <c:crosses val="autoZero"/>
        <c:auto val="1"/>
        <c:lblAlgn val="ctr"/>
        <c:lblOffset val="100"/>
      </c:catAx>
      <c:valAx>
        <c:axId val="136112000"/>
        <c:scaling>
          <c:orientation val="minMax"/>
        </c:scaling>
        <c:axPos val="l"/>
        <c:majorGridlines/>
        <c:numFmt formatCode="General" sourceLinked="1"/>
        <c:tickLblPos val="nextTo"/>
        <c:crossAx val="136110464"/>
        <c:crosses val="autoZero"/>
        <c:crossBetween val="between"/>
      </c:valAx>
    </c:plotArea>
    <c:legend>
      <c:legendPos val="b"/>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CO"/>
  <c:chart>
    <c:title>
      <c:layout/>
    </c:title>
    <c:plotArea>
      <c:layout/>
      <c:lineChart>
        <c:grouping val="standard"/>
        <c:ser>
          <c:idx val="0"/>
          <c:order val="0"/>
          <c:tx>
            <c:strRef>
              <c:f>Hoja1!$H$6</c:f>
              <c:strCache>
                <c:ptCount val="1"/>
                <c:pt idx="0">
                  <c:v>Disposición de Residuos en el Relleno Sanitario Doña Juana DRRSDJ (t/año)</c:v>
                </c:pt>
              </c:strCache>
            </c:strRef>
          </c:tx>
          <c:marker>
            <c:symbol val="none"/>
          </c:marker>
          <c:cat>
            <c:numRef>
              <c:f>Hoja1!$G$7:$G$19</c:f>
              <c:numCache>
                <c:formatCode>General</c:formatCode>
                <c:ptCount val="13"/>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numCache>
            </c:numRef>
          </c:cat>
          <c:val>
            <c:numRef>
              <c:f>Hoja1!$H$7:$H$19</c:f>
              <c:numCache>
                <c:formatCode>#,##0</c:formatCode>
                <c:ptCount val="13"/>
                <c:pt idx="0">
                  <c:v>1844020</c:v>
                </c:pt>
                <c:pt idx="1">
                  <c:v>1837240</c:v>
                </c:pt>
                <c:pt idx="2">
                  <c:v>1965170</c:v>
                </c:pt>
                <c:pt idx="3">
                  <c:v>1974240</c:v>
                </c:pt>
                <c:pt idx="4">
                  <c:v>1960000</c:v>
                </c:pt>
                <c:pt idx="5">
                  <c:v>2091410</c:v>
                </c:pt>
                <c:pt idx="6">
                  <c:v>2161720</c:v>
                </c:pt>
                <c:pt idx="7">
                  <c:v>2096550</c:v>
                </c:pt>
                <c:pt idx="8">
                  <c:v>2239335</c:v>
                </c:pt>
                <c:pt idx="9">
                  <c:v>2290285</c:v>
                </c:pt>
                <c:pt idx="10" formatCode="#,##0.00">
                  <c:v>2290144.0099999998</c:v>
                </c:pt>
                <c:pt idx="11" formatCode="#,##0.00">
                  <c:v>2345920.0699999998</c:v>
                </c:pt>
                <c:pt idx="12" formatCode="#,##0.00">
                  <c:v>2351131.0699999998</c:v>
                </c:pt>
              </c:numCache>
            </c:numRef>
          </c:val>
        </c:ser>
        <c:marker val="1"/>
        <c:axId val="136357376"/>
        <c:axId val="136358912"/>
      </c:lineChart>
      <c:catAx>
        <c:axId val="136357376"/>
        <c:scaling>
          <c:orientation val="minMax"/>
        </c:scaling>
        <c:axPos val="b"/>
        <c:numFmt formatCode="General" sourceLinked="1"/>
        <c:tickLblPos val="nextTo"/>
        <c:crossAx val="136358912"/>
        <c:crosses val="autoZero"/>
        <c:auto val="1"/>
        <c:lblAlgn val="ctr"/>
        <c:lblOffset val="100"/>
      </c:catAx>
      <c:valAx>
        <c:axId val="136358912"/>
        <c:scaling>
          <c:orientation val="minMax"/>
          <c:min val="1500000"/>
        </c:scaling>
        <c:axPos val="l"/>
        <c:majorGridlines/>
        <c:numFmt formatCode="#,##0" sourceLinked="1"/>
        <c:tickLblPos val="nextTo"/>
        <c:crossAx val="136357376"/>
        <c:crosses val="autoZero"/>
        <c:crossBetween val="between"/>
      </c:valAx>
    </c:plotArea>
    <c:legend>
      <c:legendPos val="b"/>
      <c:layout/>
    </c:legend>
    <c:plotVisOnly val="1"/>
  </c:chart>
  <c:externalData r:id="rId1"/>
</c:chartSpace>
</file>

<file path=ppt/drawings/_rels/vmlDrawing1.vml.rels><?xml version="1.0" encoding="UTF-8" standalone="yes"?>
<Relationships xmlns="http://schemas.openxmlformats.org/package/2006/relationships"><Relationship Id="rId1" Type="http://schemas.microsoft.com/office/2006/relationships/legacyDiagramText" Target="legacyDiagramText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E677D984-9266-4D87-BF54-7D669CDB30E2}" type="datetimeFigureOut">
              <a:rPr lang="es-CO" smtClean="0"/>
              <a:pPr/>
              <a:t>20/09/2015</a:t>
            </a:fld>
            <a:endParaRPr lang="es-CO"/>
          </a:p>
        </p:txBody>
      </p:sp>
      <p:sp>
        <p:nvSpPr>
          <p:cNvPr id="4" name="3 Marcador de pie de página"/>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A3B23202-852C-4199-A4AC-03133FB8079B}" type="slidenum">
              <a:rPr lang="es-CO" smtClean="0"/>
              <a:pPr/>
              <a:t>‹Nº›</a:t>
            </a:fld>
            <a:endParaRPr lang="es-C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0"/>
            <a:ext cx="3077739" cy="471054"/>
          </a:xfrm>
          <a:prstGeom prst="rect">
            <a:avLst/>
          </a:prstGeom>
        </p:spPr>
        <p:txBody>
          <a:bodyPr vert="horz" lIns="94230" tIns="47115" rIns="94230" bIns="47115" rtlCol="0"/>
          <a:lstStyle>
            <a:lvl1pPr algn="l">
              <a:defRPr sz="1200"/>
            </a:lvl1pPr>
          </a:lstStyle>
          <a:p>
            <a:endParaRPr lang="es-CO"/>
          </a:p>
        </p:txBody>
      </p:sp>
      <p:sp>
        <p:nvSpPr>
          <p:cNvPr id="3" name="Marcador de fecha 2"/>
          <p:cNvSpPr>
            <a:spLocks noGrp="1"/>
          </p:cNvSpPr>
          <p:nvPr>
            <p:ph type="dt" idx="1"/>
          </p:nvPr>
        </p:nvSpPr>
        <p:spPr>
          <a:xfrm>
            <a:off x="4023094" y="0"/>
            <a:ext cx="3077739" cy="471054"/>
          </a:xfrm>
          <a:prstGeom prst="rect">
            <a:avLst/>
          </a:prstGeom>
        </p:spPr>
        <p:txBody>
          <a:bodyPr vert="horz" lIns="94230" tIns="47115" rIns="94230" bIns="47115" rtlCol="0"/>
          <a:lstStyle>
            <a:lvl1pPr algn="r">
              <a:defRPr sz="1200"/>
            </a:lvl1pPr>
          </a:lstStyle>
          <a:p>
            <a:fld id="{C79AB631-DE7B-44D9-B5A6-4534E1E454A5}" type="datetimeFigureOut">
              <a:rPr lang="es-CO" smtClean="0"/>
              <a:pPr/>
              <a:t>20/09/2015</a:t>
            </a:fld>
            <a:endParaRPr lang="es-CO"/>
          </a:p>
        </p:txBody>
      </p:sp>
      <p:sp>
        <p:nvSpPr>
          <p:cNvPr id="4" name="Marcador de imagen de diapositiva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30" tIns="47115" rIns="94230" bIns="47115" rtlCol="0" anchor="ctr"/>
          <a:lstStyle/>
          <a:p>
            <a:endParaRPr lang="es-CO"/>
          </a:p>
        </p:txBody>
      </p:sp>
      <p:sp>
        <p:nvSpPr>
          <p:cNvPr id="5" name="Marcador de notas 4"/>
          <p:cNvSpPr>
            <a:spLocks noGrp="1"/>
          </p:cNvSpPr>
          <p:nvPr>
            <p:ph type="body" sz="quarter" idx="3"/>
          </p:nvPr>
        </p:nvSpPr>
        <p:spPr>
          <a:xfrm>
            <a:off x="710248" y="4518203"/>
            <a:ext cx="5681980" cy="3696713"/>
          </a:xfrm>
          <a:prstGeom prst="rect">
            <a:avLst/>
          </a:prstGeom>
        </p:spPr>
        <p:txBody>
          <a:bodyPr vert="horz" lIns="94230" tIns="47115" rIns="94230" bIns="47115"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2" y="8917423"/>
            <a:ext cx="3077739" cy="471053"/>
          </a:xfrm>
          <a:prstGeom prst="rect">
            <a:avLst/>
          </a:prstGeom>
        </p:spPr>
        <p:txBody>
          <a:bodyPr vert="horz" lIns="94230" tIns="47115" rIns="94230" bIns="47115"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4023094" y="8917423"/>
            <a:ext cx="3077739" cy="471053"/>
          </a:xfrm>
          <a:prstGeom prst="rect">
            <a:avLst/>
          </a:prstGeom>
        </p:spPr>
        <p:txBody>
          <a:bodyPr vert="horz" lIns="94230" tIns="47115" rIns="94230" bIns="47115" rtlCol="0" anchor="b"/>
          <a:lstStyle>
            <a:lvl1pPr algn="r">
              <a:defRPr sz="1200"/>
            </a:lvl1pPr>
          </a:lstStyle>
          <a:p>
            <a:fld id="{59F07023-CDE5-4201-9676-2C6BB848E4FC}" type="slidenum">
              <a:rPr lang="es-CO" smtClean="0"/>
              <a:pPr/>
              <a:t>‹Nº›</a:t>
            </a:fld>
            <a:endParaRPr lang="es-CO"/>
          </a:p>
        </p:txBody>
      </p:sp>
    </p:spTree>
    <p:extLst>
      <p:ext uri="{BB962C8B-B14F-4D97-AF65-F5344CB8AC3E}">
        <p14:creationId xmlns:p14="http://schemas.microsoft.com/office/powerpoint/2010/main" xmlns="" val="408967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59F07023-CDE5-4201-9676-2C6BB848E4FC}" type="slidenum">
              <a:rPr lang="es-CO" smtClean="0"/>
              <a:pPr/>
              <a:t>2</a:t>
            </a:fld>
            <a:endParaRPr lang="es-C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buFontTx/>
              <a:buChar char="-"/>
            </a:pPr>
            <a:r>
              <a:rPr lang="es-CO" dirty="0" smtClean="0"/>
              <a:t>Ausencia de capacidades técnicas, administrativas, de gestión y presupuestales la Contraloría,</a:t>
            </a:r>
            <a:r>
              <a:rPr lang="es-CO" baseline="0" dirty="0" smtClean="0"/>
              <a:t> no sólo en la de Bogotá sino también en las territoriales</a:t>
            </a:r>
            <a:r>
              <a:rPr lang="es-CO" dirty="0" smtClean="0"/>
              <a:t>. </a:t>
            </a:r>
          </a:p>
          <a:p>
            <a:pPr marL="174759" indent="-174759">
              <a:buFontTx/>
              <a:buChar char="-"/>
            </a:pPr>
            <a:r>
              <a:rPr lang="es-CO" dirty="0" smtClean="0"/>
              <a:t>La carencia de herramientas y sistemas de gestión ambiental adecuados para un efectivo control. </a:t>
            </a:r>
          </a:p>
          <a:p>
            <a:pPr marL="174759" indent="-174759">
              <a:buFontTx/>
              <a:buChar char="-"/>
            </a:pPr>
            <a:r>
              <a:rPr lang="es-CO" dirty="0" smtClean="0"/>
              <a:t>La falta de metodología y criterios para la elaboración de estudios de valoración económica del medio ambiente.</a:t>
            </a:r>
          </a:p>
          <a:p>
            <a:pPr marL="174759" indent="-174759">
              <a:buFontTx/>
              <a:buChar char="-"/>
            </a:pPr>
            <a:r>
              <a:rPr lang="es-CO" dirty="0" smtClean="0"/>
              <a:t>La ausencia de procedimientos para la realización de las actividades relacionadas con la valoración de costos ambientales que se conviertan en un insumo para la creación de la línea base de información. </a:t>
            </a:r>
          </a:p>
          <a:p>
            <a:pPr marL="174759" indent="-174759">
              <a:buFontTx/>
              <a:buChar char="-"/>
            </a:pPr>
            <a:r>
              <a:rPr lang="es-CO" dirty="0" smtClean="0"/>
              <a:t>La ausencia de consideraciones ambientales en los proyectos y obras de gran impacto para</a:t>
            </a:r>
            <a:r>
              <a:rPr lang="es-CO" baseline="0" dirty="0" smtClean="0"/>
              <a:t> la ciudad.</a:t>
            </a:r>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17</a:t>
            </a:fld>
            <a:endParaRPr lang="es-CO"/>
          </a:p>
        </p:txBody>
      </p:sp>
    </p:spTree>
    <p:extLst>
      <p:ext uri="{BB962C8B-B14F-4D97-AF65-F5344CB8AC3E}">
        <p14:creationId xmlns:p14="http://schemas.microsoft.com/office/powerpoint/2010/main" xmlns="" val="2813690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59F07023-CDE5-4201-9676-2C6BB848E4FC}"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buFontTx/>
              <a:buChar char="-"/>
            </a:pPr>
            <a:r>
              <a:rPr lang="es-CO" dirty="0" smtClean="0"/>
              <a:t>Ausencia de capacidades técnicas, administrativas, de gestión y presupuestales la Contraloría,</a:t>
            </a:r>
            <a:r>
              <a:rPr lang="es-CO" baseline="0" dirty="0" smtClean="0"/>
              <a:t> no sólo en la de Bogotá sino también en las territoriales</a:t>
            </a:r>
            <a:r>
              <a:rPr lang="es-CO" dirty="0" smtClean="0"/>
              <a:t>. </a:t>
            </a:r>
          </a:p>
          <a:p>
            <a:pPr marL="174759" indent="-174759">
              <a:buFontTx/>
              <a:buChar char="-"/>
            </a:pPr>
            <a:r>
              <a:rPr lang="es-CO" dirty="0" smtClean="0"/>
              <a:t>La carencia de herramientas y sistemas de gestión ambiental adecuados para un efectivo control. </a:t>
            </a:r>
          </a:p>
          <a:p>
            <a:pPr marL="174759" indent="-174759">
              <a:buFontTx/>
              <a:buChar char="-"/>
            </a:pPr>
            <a:r>
              <a:rPr lang="es-CO" dirty="0" smtClean="0"/>
              <a:t>La falta de metodología y criterios para la elaboración de estudios de valoración económica del medio ambiente.</a:t>
            </a:r>
          </a:p>
          <a:p>
            <a:pPr marL="174759" indent="-174759">
              <a:buFontTx/>
              <a:buChar char="-"/>
            </a:pPr>
            <a:r>
              <a:rPr lang="es-CO" dirty="0" smtClean="0"/>
              <a:t>La ausencia de procedimientos para la realización de las actividades relacionadas con la valoración de costos ambientales que se conviertan en un insumo para la creación de la línea base de información. </a:t>
            </a:r>
          </a:p>
          <a:p>
            <a:pPr marL="174759" indent="-174759">
              <a:buFontTx/>
              <a:buChar char="-"/>
            </a:pPr>
            <a:r>
              <a:rPr lang="es-CO" dirty="0" smtClean="0"/>
              <a:t>La ausencia de consideraciones ambientales en los proyectos y obras de gran impacto para</a:t>
            </a:r>
            <a:r>
              <a:rPr lang="es-CO" baseline="0" dirty="0" smtClean="0"/>
              <a:t> la ciudad.</a:t>
            </a:r>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10</a:t>
            </a:fld>
            <a:endParaRPr lang="es-CO"/>
          </a:p>
        </p:txBody>
      </p:sp>
    </p:spTree>
    <p:extLst>
      <p:ext uri="{BB962C8B-B14F-4D97-AF65-F5344CB8AC3E}">
        <p14:creationId xmlns:p14="http://schemas.microsoft.com/office/powerpoint/2010/main" xmlns="" val="2813690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buFontTx/>
              <a:buChar char="-"/>
            </a:pPr>
            <a:r>
              <a:rPr lang="es-CO" dirty="0" smtClean="0"/>
              <a:t>Ausencia de capacidades técnicas, administrativas, de gestión y presupuestales la Contraloría,</a:t>
            </a:r>
            <a:r>
              <a:rPr lang="es-CO" baseline="0" dirty="0" smtClean="0"/>
              <a:t> no sólo en la de Bogotá sino también en las territoriales</a:t>
            </a:r>
            <a:r>
              <a:rPr lang="es-CO" dirty="0" smtClean="0"/>
              <a:t>. </a:t>
            </a:r>
          </a:p>
          <a:p>
            <a:pPr marL="174759" indent="-174759">
              <a:buFontTx/>
              <a:buChar char="-"/>
            </a:pPr>
            <a:r>
              <a:rPr lang="es-CO" dirty="0" smtClean="0"/>
              <a:t>La carencia de herramientas y sistemas de gestión ambiental adecuados para un efectivo control. </a:t>
            </a:r>
          </a:p>
          <a:p>
            <a:pPr marL="174759" indent="-174759">
              <a:buFontTx/>
              <a:buChar char="-"/>
            </a:pPr>
            <a:r>
              <a:rPr lang="es-CO" dirty="0" smtClean="0"/>
              <a:t>La falta de metodología y criterios para la elaboración de estudios de valoración económica del medio ambiente.</a:t>
            </a:r>
          </a:p>
          <a:p>
            <a:pPr marL="174759" indent="-174759">
              <a:buFontTx/>
              <a:buChar char="-"/>
            </a:pPr>
            <a:r>
              <a:rPr lang="es-CO" dirty="0" smtClean="0"/>
              <a:t>La ausencia de procedimientos para la realización de las actividades relacionadas con la valoración de costos ambientales que se conviertan en un insumo para la creación de la línea base de información. </a:t>
            </a:r>
          </a:p>
          <a:p>
            <a:pPr marL="174759" indent="-174759">
              <a:buFontTx/>
              <a:buChar char="-"/>
            </a:pPr>
            <a:r>
              <a:rPr lang="es-CO" dirty="0" smtClean="0"/>
              <a:t>La ausencia de consideraciones ambientales en los proyectos y obras de gran impacto para</a:t>
            </a:r>
            <a:r>
              <a:rPr lang="es-CO" baseline="0" dirty="0" smtClean="0"/>
              <a:t> la ciudad.</a:t>
            </a:r>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11</a:t>
            </a:fld>
            <a:endParaRPr lang="es-CO"/>
          </a:p>
        </p:txBody>
      </p:sp>
    </p:spTree>
    <p:extLst>
      <p:ext uri="{BB962C8B-B14F-4D97-AF65-F5344CB8AC3E}">
        <p14:creationId xmlns:p14="http://schemas.microsoft.com/office/powerpoint/2010/main" xmlns="" val="2813690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buFontTx/>
              <a:buChar char="-"/>
            </a:pPr>
            <a:r>
              <a:rPr lang="es-CO" dirty="0" smtClean="0"/>
              <a:t>Ausencia de capacidades técnicas, administrativas, de gestión y presupuestales la Contraloría,</a:t>
            </a:r>
            <a:r>
              <a:rPr lang="es-CO" baseline="0" dirty="0" smtClean="0"/>
              <a:t> no sólo en la de Bogotá sino también en las territoriales</a:t>
            </a:r>
            <a:r>
              <a:rPr lang="es-CO" dirty="0" smtClean="0"/>
              <a:t>. </a:t>
            </a:r>
          </a:p>
          <a:p>
            <a:pPr marL="174759" indent="-174759">
              <a:buFontTx/>
              <a:buChar char="-"/>
            </a:pPr>
            <a:r>
              <a:rPr lang="es-CO" dirty="0" smtClean="0"/>
              <a:t>La carencia de herramientas y sistemas de gestión ambiental adecuados para un efectivo control. </a:t>
            </a:r>
          </a:p>
          <a:p>
            <a:pPr marL="174759" indent="-174759">
              <a:buFontTx/>
              <a:buChar char="-"/>
            </a:pPr>
            <a:r>
              <a:rPr lang="es-CO" dirty="0" smtClean="0"/>
              <a:t>La falta de metodología y criterios para la elaboración de estudios de valoración económica del medio ambiente.</a:t>
            </a:r>
          </a:p>
          <a:p>
            <a:pPr marL="174759" indent="-174759">
              <a:buFontTx/>
              <a:buChar char="-"/>
            </a:pPr>
            <a:r>
              <a:rPr lang="es-CO" dirty="0" smtClean="0"/>
              <a:t>La ausencia de procedimientos para la realización de las actividades relacionadas con la valoración de costos ambientales que se conviertan en un insumo para la creación de la línea base de información. </a:t>
            </a:r>
          </a:p>
          <a:p>
            <a:pPr marL="174759" indent="-174759">
              <a:buFontTx/>
              <a:buChar char="-"/>
            </a:pPr>
            <a:r>
              <a:rPr lang="es-CO" dirty="0" smtClean="0"/>
              <a:t>La ausencia de consideraciones ambientales en los proyectos y obras de gran impacto para</a:t>
            </a:r>
            <a:r>
              <a:rPr lang="es-CO" baseline="0" dirty="0" smtClean="0"/>
              <a:t> la ciudad.</a:t>
            </a:r>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12</a:t>
            </a:fld>
            <a:endParaRPr lang="es-CO"/>
          </a:p>
        </p:txBody>
      </p:sp>
    </p:spTree>
    <p:extLst>
      <p:ext uri="{BB962C8B-B14F-4D97-AF65-F5344CB8AC3E}">
        <p14:creationId xmlns:p14="http://schemas.microsoft.com/office/powerpoint/2010/main" xmlns="" val="2813690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buFontTx/>
              <a:buChar char="-"/>
            </a:pPr>
            <a:r>
              <a:rPr lang="es-CO" dirty="0" smtClean="0"/>
              <a:t>Ausencia de capacidades técnicas, administrativas, de gestión y presupuestales la Contraloría,</a:t>
            </a:r>
            <a:r>
              <a:rPr lang="es-CO" baseline="0" dirty="0" smtClean="0"/>
              <a:t> no sólo en la de Bogotá sino también en las territoriales</a:t>
            </a:r>
            <a:r>
              <a:rPr lang="es-CO" dirty="0" smtClean="0"/>
              <a:t>. </a:t>
            </a:r>
          </a:p>
          <a:p>
            <a:pPr marL="174759" indent="-174759">
              <a:buFontTx/>
              <a:buChar char="-"/>
            </a:pPr>
            <a:r>
              <a:rPr lang="es-CO" dirty="0" smtClean="0"/>
              <a:t>La carencia de herramientas y sistemas de gestión ambiental adecuados para un efectivo control. </a:t>
            </a:r>
          </a:p>
          <a:p>
            <a:pPr marL="174759" indent="-174759">
              <a:buFontTx/>
              <a:buChar char="-"/>
            </a:pPr>
            <a:r>
              <a:rPr lang="es-CO" dirty="0" smtClean="0"/>
              <a:t>La falta de metodología y criterios para la elaboración de estudios de valoración económica del medio ambiente.</a:t>
            </a:r>
          </a:p>
          <a:p>
            <a:pPr marL="174759" indent="-174759">
              <a:buFontTx/>
              <a:buChar char="-"/>
            </a:pPr>
            <a:r>
              <a:rPr lang="es-CO" dirty="0" smtClean="0"/>
              <a:t>La ausencia de procedimientos para la realización de las actividades relacionadas con la valoración de costos ambientales que se conviertan en un insumo para la creación de la línea base de información. </a:t>
            </a:r>
          </a:p>
          <a:p>
            <a:pPr marL="174759" indent="-174759">
              <a:buFontTx/>
              <a:buChar char="-"/>
            </a:pPr>
            <a:r>
              <a:rPr lang="es-CO" dirty="0" smtClean="0"/>
              <a:t>La ausencia de consideraciones ambientales en los proyectos y obras de gran impacto para</a:t>
            </a:r>
            <a:r>
              <a:rPr lang="es-CO" baseline="0" dirty="0" smtClean="0"/>
              <a:t> la ciudad.</a:t>
            </a:r>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13</a:t>
            </a:fld>
            <a:endParaRPr lang="es-CO"/>
          </a:p>
        </p:txBody>
      </p:sp>
    </p:spTree>
    <p:extLst>
      <p:ext uri="{BB962C8B-B14F-4D97-AF65-F5344CB8AC3E}">
        <p14:creationId xmlns:p14="http://schemas.microsoft.com/office/powerpoint/2010/main" xmlns="" val="2813690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buFontTx/>
              <a:buChar char="-"/>
            </a:pPr>
            <a:r>
              <a:rPr lang="es-CO" dirty="0" smtClean="0"/>
              <a:t>Ausencia de capacidades técnicas, administrativas, de gestión y presupuestales la Contraloría,</a:t>
            </a:r>
            <a:r>
              <a:rPr lang="es-CO" baseline="0" dirty="0" smtClean="0"/>
              <a:t> no sólo en la de Bogotá sino también en las territoriales</a:t>
            </a:r>
            <a:r>
              <a:rPr lang="es-CO" dirty="0" smtClean="0"/>
              <a:t>. </a:t>
            </a:r>
          </a:p>
          <a:p>
            <a:pPr marL="174759" indent="-174759">
              <a:buFontTx/>
              <a:buChar char="-"/>
            </a:pPr>
            <a:r>
              <a:rPr lang="es-CO" dirty="0" smtClean="0"/>
              <a:t>La carencia de herramientas y sistemas de gestión ambiental adecuados para un efectivo control. </a:t>
            </a:r>
          </a:p>
          <a:p>
            <a:pPr marL="174759" indent="-174759">
              <a:buFontTx/>
              <a:buChar char="-"/>
            </a:pPr>
            <a:r>
              <a:rPr lang="es-CO" dirty="0" smtClean="0"/>
              <a:t>La falta de metodología y criterios para la elaboración de estudios de valoración económica del medio ambiente.</a:t>
            </a:r>
          </a:p>
          <a:p>
            <a:pPr marL="174759" indent="-174759">
              <a:buFontTx/>
              <a:buChar char="-"/>
            </a:pPr>
            <a:r>
              <a:rPr lang="es-CO" dirty="0" smtClean="0"/>
              <a:t>La ausencia de procedimientos para la realización de las actividades relacionadas con la valoración de costos ambientales que se conviertan en un insumo para la creación de la línea base de información. </a:t>
            </a:r>
          </a:p>
          <a:p>
            <a:pPr marL="174759" indent="-174759">
              <a:buFontTx/>
              <a:buChar char="-"/>
            </a:pPr>
            <a:r>
              <a:rPr lang="es-CO" dirty="0" smtClean="0"/>
              <a:t>La ausencia de consideraciones ambientales en los proyectos y obras de gran impacto para</a:t>
            </a:r>
            <a:r>
              <a:rPr lang="es-CO" baseline="0" dirty="0" smtClean="0"/>
              <a:t> la ciudad.</a:t>
            </a:r>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14</a:t>
            </a:fld>
            <a:endParaRPr lang="es-CO"/>
          </a:p>
        </p:txBody>
      </p:sp>
    </p:spTree>
    <p:extLst>
      <p:ext uri="{BB962C8B-B14F-4D97-AF65-F5344CB8AC3E}">
        <p14:creationId xmlns:p14="http://schemas.microsoft.com/office/powerpoint/2010/main" xmlns="" val="2813690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buFontTx/>
              <a:buChar char="-"/>
            </a:pPr>
            <a:r>
              <a:rPr lang="es-CO" dirty="0" smtClean="0"/>
              <a:t>Ausencia de capacidades técnicas, administrativas, de gestión y presupuestales la Contraloría,</a:t>
            </a:r>
            <a:r>
              <a:rPr lang="es-CO" baseline="0" dirty="0" smtClean="0"/>
              <a:t> no sólo en la de Bogotá sino también en las territoriales</a:t>
            </a:r>
            <a:r>
              <a:rPr lang="es-CO" dirty="0" smtClean="0"/>
              <a:t>. </a:t>
            </a:r>
          </a:p>
          <a:p>
            <a:pPr marL="174759" indent="-174759">
              <a:buFontTx/>
              <a:buChar char="-"/>
            </a:pPr>
            <a:r>
              <a:rPr lang="es-CO" dirty="0" smtClean="0"/>
              <a:t>La carencia de herramientas y sistemas de gestión ambiental adecuados para un efectivo control. </a:t>
            </a:r>
          </a:p>
          <a:p>
            <a:pPr marL="174759" indent="-174759">
              <a:buFontTx/>
              <a:buChar char="-"/>
            </a:pPr>
            <a:r>
              <a:rPr lang="es-CO" dirty="0" smtClean="0"/>
              <a:t>La falta de metodología y criterios para la elaboración de estudios de valoración económica del medio ambiente.</a:t>
            </a:r>
          </a:p>
          <a:p>
            <a:pPr marL="174759" indent="-174759">
              <a:buFontTx/>
              <a:buChar char="-"/>
            </a:pPr>
            <a:r>
              <a:rPr lang="es-CO" dirty="0" smtClean="0"/>
              <a:t>La ausencia de procedimientos para la realización de las actividades relacionadas con la valoración de costos ambientales que se conviertan en un insumo para la creación de la línea base de información. </a:t>
            </a:r>
          </a:p>
          <a:p>
            <a:pPr marL="174759" indent="-174759">
              <a:buFontTx/>
              <a:buChar char="-"/>
            </a:pPr>
            <a:r>
              <a:rPr lang="es-CO" dirty="0" smtClean="0"/>
              <a:t>La ausencia de consideraciones ambientales en los proyectos y obras de gran impacto para</a:t>
            </a:r>
            <a:r>
              <a:rPr lang="es-CO" baseline="0" dirty="0" smtClean="0"/>
              <a:t> la ciudad.</a:t>
            </a:r>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15</a:t>
            </a:fld>
            <a:endParaRPr lang="es-CO"/>
          </a:p>
        </p:txBody>
      </p:sp>
    </p:spTree>
    <p:extLst>
      <p:ext uri="{BB962C8B-B14F-4D97-AF65-F5344CB8AC3E}">
        <p14:creationId xmlns:p14="http://schemas.microsoft.com/office/powerpoint/2010/main" xmlns="" val="2813690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759" indent="-174759"/>
            <a:endParaRPr lang="es-CO" dirty="0"/>
          </a:p>
        </p:txBody>
      </p:sp>
      <p:sp>
        <p:nvSpPr>
          <p:cNvPr id="4" name="Marcador de número de diapositiva 3"/>
          <p:cNvSpPr>
            <a:spLocks noGrp="1"/>
          </p:cNvSpPr>
          <p:nvPr>
            <p:ph type="sldNum" sz="quarter" idx="10"/>
          </p:nvPr>
        </p:nvSpPr>
        <p:spPr/>
        <p:txBody>
          <a:bodyPr/>
          <a:lstStyle/>
          <a:p>
            <a:fld id="{59F07023-CDE5-4201-9676-2C6BB848E4FC}" type="slidenum">
              <a:rPr lang="es-CO" smtClean="0"/>
              <a:pPr/>
              <a:t>16</a:t>
            </a:fld>
            <a:endParaRPr lang="es-CO"/>
          </a:p>
        </p:txBody>
      </p:sp>
    </p:spTree>
    <p:extLst>
      <p:ext uri="{BB962C8B-B14F-4D97-AF65-F5344CB8AC3E}">
        <p14:creationId xmlns:p14="http://schemas.microsoft.com/office/powerpoint/2010/main" xmlns="" val="2813690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230F8A8-4274-479A-A213-5AB3D3037FAC}" type="datetimeFigureOut">
              <a:rPr lang="es-CO" smtClean="0"/>
              <a:pPr/>
              <a:t>20/09/2015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43115E7-AACC-44AB-992A-A1B6C62A29EB}"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0F8A8-4274-479A-A213-5AB3D3037FAC}" type="datetimeFigureOut">
              <a:rPr lang="es-CO" smtClean="0"/>
              <a:pPr/>
              <a:t>20/09/2015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115E7-AACC-44AB-992A-A1B6C62A29EB}"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huellahidrica.org/?page=files/hom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huellahidrica.org/?page=files/hom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huellahidrica.org/?page=files/hom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628800"/>
            <a:ext cx="8229600" cy="1656184"/>
          </a:xfrm>
        </p:spPr>
        <p:txBody>
          <a:bodyPr>
            <a:noAutofit/>
          </a:bodyPr>
          <a:lstStyle/>
          <a:p>
            <a:r>
              <a:rPr lang="es-CO" sz="4000" b="1" dirty="0" smtClean="0">
                <a:solidFill>
                  <a:srgbClr val="C00000"/>
                </a:solidFill>
              </a:rPr>
              <a:t/>
            </a:r>
            <a:br>
              <a:rPr lang="es-CO" sz="4000" b="1" dirty="0" smtClean="0">
                <a:solidFill>
                  <a:srgbClr val="C00000"/>
                </a:solidFill>
              </a:rPr>
            </a:br>
            <a:r>
              <a:rPr lang="es-CO" sz="4000" dirty="0" smtClean="0">
                <a:solidFill>
                  <a:srgbClr val="FF0000"/>
                </a:solidFill>
              </a:rPr>
              <a:t>CAMBIO CLIMÁTICO EN EL INFORME AMBIENTAL DE BOGOTÁ 2014</a:t>
            </a:r>
            <a:endParaRPr lang="es-CO" sz="4000" dirty="0">
              <a:solidFill>
                <a:srgbClr val="FF0000"/>
              </a:solidFill>
            </a:endParaRPr>
          </a:p>
        </p:txBody>
      </p:sp>
      <p:pic>
        <p:nvPicPr>
          <p:cNvPr id="4" name="Imagen 3"/>
          <p:cNvPicPr>
            <a:picLocks noChangeAspect="1"/>
          </p:cNvPicPr>
          <p:nvPr/>
        </p:nvPicPr>
        <p:blipFill>
          <a:blip r:embed="rId2" cstate="print"/>
          <a:stretch>
            <a:fillRect/>
          </a:stretch>
        </p:blipFill>
        <p:spPr>
          <a:xfrm>
            <a:off x="1558466" y="3933056"/>
            <a:ext cx="6047756" cy="957155"/>
          </a:xfrm>
          <a:prstGeom prst="rect">
            <a:avLst/>
          </a:prstGeom>
        </p:spPr>
      </p:pic>
    </p:spTree>
    <p:extLst>
      <p:ext uri="{BB962C8B-B14F-4D97-AF65-F5344CB8AC3E}">
        <p14:creationId xmlns:p14="http://schemas.microsoft.com/office/powerpoint/2010/main" xmlns="" val="3992617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139136" cy="1143000"/>
          </a:xfrm>
        </p:spPr>
        <p:txBody>
          <a:bodyPr>
            <a:normAutofit/>
          </a:bodyPr>
          <a:lstStyle/>
          <a:p>
            <a:r>
              <a:rPr lang="es-ES" sz="2800" b="1" dirty="0" smtClean="0">
                <a:solidFill>
                  <a:srgbClr val="FF0000"/>
                </a:solidFill>
              </a:rPr>
              <a:t>ESTADO DE LOS RECURSOS NATURALES Y DEL AMBIENTE DE BOGOTA  2014: AGUA</a:t>
            </a:r>
            <a:endParaRPr lang="es-CO" sz="2800" b="1" dirty="0">
              <a:solidFill>
                <a:srgbClr val="FF0000"/>
              </a:solidFill>
            </a:endParaRPr>
          </a:p>
        </p:txBody>
      </p:sp>
      <p:pic>
        <p:nvPicPr>
          <p:cNvPr id="22530" name="Picture 2"/>
          <p:cNvPicPr>
            <a:picLocks noGrp="1" noChangeAspect="1" noChangeArrowheads="1"/>
          </p:cNvPicPr>
          <p:nvPr>
            <p:ph idx="1"/>
          </p:nvPr>
        </p:nvPicPr>
        <p:blipFill>
          <a:blip r:embed="rId3" cstate="print"/>
          <a:srcRect/>
          <a:stretch>
            <a:fillRect/>
          </a:stretch>
        </p:blipFill>
        <p:spPr bwMode="auto">
          <a:xfrm>
            <a:off x="323528" y="1196752"/>
            <a:ext cx="8568952" cy="4929411"/>
          </a:xfrm>
          <a:prstGeom prst="rect">
            <a:avLst/>
          </a:prstGeom>
          <a:noFill/>
          <a:ln w="9525">
            <a:noFill/>
            <a:miter lim="800000"/>
            <a:headEnd/>
            <a:tailEnd/>
          </a:ln>
          <a:effectLst/>
        </p:spPr>
      </p:pic>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139136" cy="1143000"/>
          </a:xfrm>
        </p:spPr>
        <p:txBody>
          <a:bodyPr>
            <a:normAutofit/>
          </a:bodyPr>
          <a:lstStyle/>
          <a:p>
            <a:r>
              <a:rPr lang="es-ES" sz="2800" b="1" dirty="0" smtClean="0">
                <a:solidFill>
                  <a:srgbClr val="FF0000"/>
                </a:solidFill>
              </a:rPr>
              <a:t>ESTADO DE LOS RECURSOS NATURALES Y DEL AMBIENTE DE BOGOTA  2014: AGUA</a:t>
            </a:r>
            <a:endParaRPr lang="es-CO" sz="2800" b="1" dirty="0">
              <a:solidFill>
                <a:srgbClr val="FF0000"/>
              </a:solidFill>
            </a:endParaRPr>
          </a:p>
        </p:txBody>
      </p:sp>
      <p:sp>
        <p:nvSpPr>
          <p:cNvPr id="4" name="3 Marcador de contenido"/>
          <p:cNvSpPr>
            <a:spLocks noGrp="1"/>
          </p:cNvSpPr>
          <p:nvPr>
            <p:ph idx="1"/>
          </p:nvPr>
        </p:nvSpPr>
        <p:spPr>
          <a:xfrm>
            <a:off x="457200" y="1268760"/>
            <a:ext cx="8229600" cy="4857403"/>
          </a:xfrm>
        </p:spPr>
        <p:txBody>
          <a:bodyPr>
            <a:normAutofit fontScale="77500" lnSpcReduction="20000"/>
          </a:bodyPr>
          <a:lstStyle/>
          <a:p>
            <a:pPr algn="just"/>
            <a:r>
              <a:rPr lang="es-ES" sz="2400" dirty="0" smtClean="0">
                <a:latin typeface="Arial" pitchFamily="34" charset="0"/>
                <a:cs typeface="Arial" pitchFamily="34" charset="0"/>
              </a:rPr>
              <a:t>En Bogotá se realizó muestreo a 419 puntos (equivalentes al 4.67%) de los 8970 puntos que componen el universo de vertimientos de la  jurisdicción de la SDA.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De esos 419 puntos, se muestrearon 69 pozos de agua subterránea, 150 de vertimientos directos y los restantes 200 puntos de los sectores productivos, los cuales según informe final, en más del 50% sobrepasaron la carga contaminante establecida en la normatividad ambiental de vertimientos.</a:t>
            </a:r>
            <a:endParaRPr lang="es-CO" sz="2400" dirty="0" smtClean="0">
              <a:latin typeface="Arial" pitchFamily="34" charset="0"/>
              <a:cs typeface="Arial" pitchFamily="34" charset="0"/>
            </a:endParaRPr>
          </a:p>
          <a:p>
            <a:pPr algn="just">
              <a:buNone/>
            </a:pPr>
            <a:r>
              <a:rPr lang="es-ES" sz="2400" dirty="0" smtClean="0">
                <a:latin typeface="Arial" pitchFamily="34" charset="0"/>
                <a:cs typeface="Arial" pitchFamily="34" charset="0"/>
              </a:rPr>
              <a:t> </a:t>
            </a:r>
          </a:p>
          <a:p>
            <a:pPr algn="just"/>
            <a:r>
              <a:rPr lang="es-ES" sz="2400" dirty="0" smtClean="0">
                <a:latin typeface="Arial" pitchFamily="34" charset="0"/>
                <a:cs typeface="Arial" pitchFamily="34" charset="0"/>
              </a:rPr>
              <a:t>Se efectuaron tan sólo 24 conceptos técnicos que derivaron en proceso administrativo sancionatorio por incumplimiento de la norma de vertimientos, del cual aún no se ejecutan las medidas pertinentes. </a:t>
            </a:r>
            <a:endParaRPr lang="es-CO" sz="2400" dirty="0" smtClean="0">
              <a:latin typeface="Arial" pitchFamily="34" charset="0"/>
              <a:cs typeface="Arial" pitchFamily="34" charset="0"/>
            </a:endParaRPr>
          </a:p>
          <a:p>
            <a:pPr algn="just">
              <a:buNone/>
            </a:pPr>
            <a:r>
              <a:rPr lang="es-ES" sz="2400" dirty="0" smtClean="0">
                <a:latin typeface="Arial" pitchFamily="34" charset="0"/>
                <a:cs typeface="Arial" pitchFamily="34" charset="0"/>
              </a:rPr>
              <a:t> </a:t>
            </a:r>
            <a:endParaRPr lang="es-CO" sz="2400" dirty="0" smtClean="0">
              <a:latin typeface="Arial" pitchFamily="34" charset="0"/>
              <a:cs typeface="Arial" pitchFamily="34" charset="0"/>
            </a:endParaRPr>
          </a:p>
          <a:p>
            <a:pPr algn="just"/>
            <a:r>
              <a:rPr lang="es-MX" sz="2400" dirty="0" smtClean="0">
                <a:latin typeface="Arial" pitchFamily="34" charset="0"/>
                <a:cs typeface="Arial" pitchFamily="34" charset="0"/>
              </a:rPr>
              <a:t>Lo anterior, es preocupante en el marco del Programa de Saneamiento del río Bogotá, en el entendido que la ciudad de Bogotá le aporta al mismo, cerca del 90% del total de la carga contaminante.</a:t>
            </a:r>
            <a:endParaRPr lang="es-CO" sz="2400" dirty="0" smtClean="0">
              <a:latin typeface="Arial" pitchFamily="34" charset="0"/>
              <a:cs typeface="Arial" pitchFamily="34" charset="0"/>
            </a:endParaRPr>
          </a:p>
          <a:p>
            <a:pPr algn="just">
              <a:buNone/>
            </a:pPr>
            <a:r>
              <a:rPr lang="es-CO" sz="2400" dirty="0" smtClean="0">
                <a:latin typeface="Arial" pitchFamily="34" charset="0"/>
                <a:cs typeface="Arial" pitchFamily="34" charset="0"/>
              </a:rPr>
              <a:t> </a:t>
            </a:r>
            <a:endParaRPr lang="es-CO" sz="2400" dirty="0">
              <a:latin typeface="Arial" pitchFamily="34" charset="0"/>
              <a:cs typeface="Arial" pitchFamily="34" charset="0"/>
            </a:endParaRPr>
          </a:p>
        </p:txBody>
      </p:sp>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274638"/>
            <a:ext cx="7632848" cy="1143000"/>
          </a:xfrm>
        </p:spPr>
        <p:txBody>
          <a:bodyPr>
            <a:noAutofit/>
          </a:bodyPr>
          <a:lstStyle/>
          <a:p>
            <a:r>
              <a:rPr lang="es-ES" sz="2800" b="1" dirty="0" smtClean="0">
                <a:solidFill>
                  <a:srgbClr val="FF0000"/>
                </a:solidFill>
              </a:rPr>
              <a:t>ESTADO DE LOS RECURSOS NATURALES Y DEL AMBIENTE DE BOGOTA  2014: AGUA</a:t>
            </a:r>
            <a:br>
              <a:rPr lang="es-ES" sz="2800" b="1" dirty="0" smtClean="0">
                <a:solidFill>
                  <a:srgbClr val="FF0000"/>
                </a:solidFill>
              </a:rPr>
            </a:br>
            <a:r>
              <a:rPr lang="es-ES" sz="2800" b="1" dirty="0" smtClean="0">
                <a:solidFill>
                  <a:srgbClr val="FF0000"/>
                </a:solidFill>
              </a:rPr>
              <a:t>HUELLA HIDRICA (</a:t>
            </a:r>
            <a:r>
              <a:rPr lang="es-ES" sz="2000" b="1" dirty="0" smtClean="0">
                <a:solidFill>
                  <a:srgbClr val="FF0000"/>
                </a:solidFill>
              </a:rPr>
              <a:t>EN MILLONES DE METROS CUBICOS)</a:t>
            </a:r>
            <a:endParaRPr lang="es-CO" sz="2000" b="1" dirty="0">
              <a:solidFill>
                <a:srgbClr val="FF0000"/>
              </a:solidFill>
            </a:endParaRPr>
          </a:p>
        </p:txBody>
      </p:sp>
      <p:graphicFrame>
        <p:nvGraphicFramePr>
          <p:cNvPr id="5" name="4 Marcador de contenido"/>
          <p:cNvGraphicFramePr>
            <a:graphicFrameLocks noGrp="1"/>
          </p:cNvGraphicFramePr>
          <p:nvPr>
            <p:ph idx="1"/>
          </p:nvPr>
        </p:nvGraphicFramePr>
        <p:xfrm>
          <a:off x="467544" y="1628801"/>
          <a:ext cx="8229600" cy="4370784"/>
        </p:xfrm>
        <a:graphic>
          <a:graphicData uri="http://schemas.openxmlformats.org/drawingml/2006/table">
            <a:tbl>
              <a:tblPr firstRow="1" bandRow="1">
                <a:tableStyleId>{5C22544A-7EE6-4342-B048-85BDC9FD1C3A}</a:tableStyleId>
              </a:tblPr>
              <a:tblGrid>
                <a:gridCol w="2743200"/>
                <a:gridCol w="2743200"/>
                <a:gridCol w="2743200"/>
              </a:tblGrid>
              <a:tr h="864096">
                <a:tc>
                  <a:txBody>
                    <a:bodyPr/>
                    <a:lstStyle/>
                    <a:p>
                      <a:pPr algn="ctr"/>
                      <a:r>
                        <a:rPr lang="es-CO" dirty="0" smtClean="0"/>
                        <a:t>TIPO DE HUELLA HIDRICA</a:t>
                      </a:r>
                      <a:endParaRPr lang="es-CO" dirty="0"/>
                    </a:p>
                  </a:txBody>
                  <a:tcPr/>
                </a:tc>
                <a:tc>
                  <a:txBody>
                    <a:bodyPr/>
                    <a:lstStyle/>
                    <a:p>
                      <a:pPr algn="ctr"/>
                      <a:r>
                        <a:rPr lang="es-CO" dirty="0" smtClean="0"/>
                        <a:t>2013</a:t>
                      </a:r>
                      <a:endParaRPr lang="es-CO" dirty="0"/>
                    </a:p>
                  </a:txBody>
                  <a:tcPr/>
                </a:tc>
                <a:tc>
                  <a:txBody>
                    <a:bodyPr/>
                    <a:lstStyle/>
                    <a:p>
                      <a:pPr algn="ctr"/>
                      <a:r>
                        <a:rPr lang="es-CO" dirty="0" smtClean="0"/>
                        <a:t>2014</a:t>
                      </a:r>
                      <a:endParaRPr lang="es-CO" dirty="0"/>
                    </a:p>
                  </a:txBody>
                  <a:tcPr/>
                </a:tc>
              </a:tr>
              <a:tr h="864096">
                <a:tc>
                  <a:txBody>
                    <a:bodyPr/>
                    <a:lstStyle/>
                    <a:p>
                      <a:r>
                        <a:rPr lang="es-CO" dirty="0" smtClean="0"/>
                        <a:t>AZUL</a:t>
                      </a:r>
                      <a:endParaRPr lang="es-CO" dirty="0"/>
                    </a:p>
                  </a:txBody>
                  <a:tcPr/>
                </a:tc>
                <a:tc>
                  <a:txBody>
                    <a:bodyPr/>
                    <a:lstStyle/>
                    <a:p>
                      <a:r>
                        <a:rPr lang="es-CO" dirty="0" smtClean="0"/>
                        <a:t>1218</a:t>
                      </a:r>
                      <a:endParaRPr lang="es-CO" dirty="0"/>
                    </a:p>
                  </a:txBody>
                  <a:tcPr/>
                </a:tc>
                <a:tc>
                  <a:txBody>
                    <a:bodyPr/>
                    <a:lstStyle/>
                    <a:p>
                      <a:r>
                        <a:rPr lang="es-CO" dirty="0" smtClean="0"/>
                        <a:t>829.71</a:t>
                      </a:r>
                      <a:endParaRPr lang="es-CO" dirty="0"/>
                    </a:p>
                  </a:txBody>
                  <a:tcPr/>
                </a:tc>
              </a:tr>
              <a:tr h="864096">
                <a:tc>
                  <a:txBody>
                    <a:bodyPr/>
                    <a:lstStyle/>
                    <a:p>
                      <a:r>
                        <a:rPr lang="es-CO" dirty="0" smtClean="0"/>
                        <a:t>VERDE</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2703</a:t>
                      </a:r>
                    </a:p>
                    <a:p>
                      <a:endParaRPr lang="es-CO" dirty="0"/>
                    </a:p>
                  </a:txBody>
                  <a:tcPr/>
                </a:tc>
                <a:tc>
                  <a:txBody>
                    <a:bodyPr/>
                    <a:lstStyle/>
                    <a:p>
                      <a:r>
                        <a:rPr lang="es-CO" dirty="0" smtClean="0"/>
                        <a:t>3745.77</a:t>
                      </a:r>
                      <a:endParaRPr lang="es-CO" dirty="0"/>
                    </a:p>
                  </a:txBody>
                  <a:tcPr/>
                </a:tc>
              </a:tr>
              <a:tr h="864096">
                <a:tc>
                  <a:txBody>
                    <a:bodyPr/>
                    <a:lstStyle/>
                    <a:p>
                      <a:r>
                        <a:rPr lang="es-CO" dirty="0" smtClean="0"/>
                        <a:t>GRIS</a:t>
                      </a:r>
                      <a:endParaRPr lang="es-CO" dirty="0"/>
                    </a:p>
                  </a:txBody>
                  <a:tcPr/>
                </a:tc>
                <a:tc>
                  <a:txBody>
                    <a:bodyPr/>
                    <a:lstStyle/>
                    <a:p>
                      <a:r>
                        <a:rPr lang="es-CO" dirty="0" smtClean="0"/>
                        <a:t>4231</a:t>
                      </a:r>
                      <a:endParaRPr lang="es-CO" dirty="0"/>
                    </a:p>
                  </a:txBody>
                  <a:tcPr/>
                </a:tc>
                <a:tc>
                  <a:txBody>
                    <a:bodyPr/>
                    <a:lstStyle/>
                    <a:p>
                      <a:r>
                        <a:rPr lang="es-CO" dirty="0" smtClean="0"/>
                        <a:t>4914</a:t>
                      </a:r>
                      <a:endParaRPr lang="es-CO" dirty="0"/>
                    </a:p>
                  </a:txBody>
                  <a:tcPr/>
                </a:tc>
              </a:tr>
              <a:tr h="864096">
                <a:tc>
                  <a:txBody>
                    <a:bodyPr/>
                    <a:lstStyle/>
                    <a:p>
                      <a:r>
                        <a:rPr lang="es-CO" dirty="0" smtClean="0"/>
                        <a:t>HUELLA TOTAL PERCAPITA</a:t>
                      </a:r>
                      <a:endParaRPr lang="es-CO" dirty="0"/>
                    </a:p>
                  </a:txBody>
                  <a:tcPr/>
                </a:tc>
                <a:tc>
                  <a:txBody>
                    <a:bodyPr/>
                    <a:lstStyle/>
                    <a:p>
                      <a:r>
                        <a:rPr lang="es-CO" dirty="0" smtClean="0"/>
                        <a:t>1062</a:t>
                      </a:r>
                      <a:r>
                        <a:rPr lang="es-CO" baseline="0" dirty="0" smtClean="0"/>
                        <a:t> M</a:t>
                      </a:r>
                      <a:r>
                        <a:rPr lang="es-CO" baseline="30000" dirty="0" smtClean="0"/>
                        <a:t>3</a:t>
                      </a:r>
                      <a:r>
                        <a:rPr lang="es-CO" baseline="0" dirty="0" smtClean="0"/>
                        <a:t>/AÑO/HAB</a:t>
                      </a:r>
                    </a:p>
                    <a:p>
                      <a:r>
                        <a:rPr lang="es-CO" baseline="0" dirty="0" smtClean="0"/>
                        <a:t>(2.0 </a:t>
                      </a:r>
                      <a:r>
                        <a:rPr lang="es-CO" baseline="0" dirty="0" err="1" smtClean="0"/>
                        <a:t>lt</a:t>
                      </a:r>
                      <a:r>
                        <a:rPr lang="es-CO" baseline="0" dirty="0" smtClean="0"/>
                        <a:t>/min)</a:t>
                      </a:r>
                      <a:endParaRPr lang="es-C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1217.65 </a:t>
                      </a:r>
                      <a:r>
                        <a:rPr lang="es-CO" baseline="0" dirty="0" smtClean="0"/>
                        <a:t>M</a:t>
                      </a:r>
                      <a:r>
                        <a:rPr lang="es-CO" baseline="30000" dirty="0" smtClean="0"/>
                        <a:t>3</a:t>
                      </a:r>
                      <a:r>
                        <a:rPr lang="es-CO" baseline="0" dirty="0" smtClean="0"/>
                        <a:t>/AÑO/HAB</a:t>
                      </a:r>
                    </a:p>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(2.3 </a:t>
                      </a:r>
                      <a:r>
                        <a:rPr lang="es-CO" dirty="0" err="1" smtClean="0"/>
                        <a:t>lt</a:t>
                      </a:r>
                      <a:r>
                        <a:rPr lang="es-CO" dirty="0" smtClean="0"/>
                        <a:t>/min)</a:t>
                      </a:r>
                    </a:p>
                    <a:p>
                      <a:r>
                        <a:rPr lang="es-CO" dirty="0" smtClean="0"/>
                        <a:t>           16.4%</a:t>
                      </a:r>
                      <a:endParaRPr lang="es-CO" dirty="0"/>
                    </a:p>
                  </a:txBody>
                  <a:tcPr/>
                </a:tc>
              </a:tr>
            </a:tbl>
          </a:graphicData>
        </a:graphic>
      </p:graphicFrame>
      <p:sp>
        <p:nvSpPr>
          <p:cNvPr id="6" name="5 Flecha abajo"/>
          <p:cNvSpPr/>
          <p:nvPr/>
        </p:nvSpPr>
        <p:spPr>
          <a:xfrm rot="10800000">
            <a:off x="6012160" y="5661248"/>
            <a:ext cx="484632" cy="2969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139136" cy="1143000"/>
          </a:xfrm>
        </p:spPr>
        <p:txBody>
          <a:bodyPr>
            <a:noAutofit/>
          </a:bodyPr>
          <a:lstStyle/>
          <a:p>
            <a:r>
              <a:rPr lang="es-ES" sz="2800" b="1" dirty="0" smtClean="0">
                <a:solidFill>
                  <a:srgbClr val="FF0000"/>
                </a:solidFill>
                <a:cs typeface="Arial" pitchFamily="34" charset="0"/>
              </a:rPr>
              <a:t>ESTADO DE LOS RECURSOS NATURALES Y DEL AMBIENTE DE BOGOTA 2013 Y 2014: AIRE</a:t>
            </a:r>
            <a:endParaRPr lang="es-CO" sz="2800" b="1" dirty="0">
              <a:solidFill>
                <a:srgbClr val="FF0000"/>
              </a:solidFill>
              <a:cs typeface="Arial" pitchFamily="34" charset="0"/>
            </a:endParaRPr>
          </a:p>
        </p:txBody>
      </p:sp>
      <p:sp>
        <p:nvSpPr>
          <p:cNvPr id="3" name="Marcador de contenido 2"/>
          <p:cNvSpPr>
            <a:spLocks noGrp="1"/>
          </p:cNvSpPr>
          <p:nvPr>
            <p:ph idx="1"/>
          </p:nvPr>
        </p:nvSpPr>
        <p:spPr>
          <a:xfrm>
            <a:off x="179512" y="1417638"/>
            <a:ext cx="8507288" cy="5035698"/>
          </a:xfrm>
        </p:spPr>
        <p:txBody>
          <a:bodyPr>
            <a:noAutofit/>
          </a:bodyPr>
          <a:lstStyle/>
          <a:p>
            <a:endParaRPr lang="es-CO" sz="2000" u="sng" dirty="0" smtClean="0">
              <a:hlinkClick r:id="rId3"/>
            </a:endParaRPr>
          </a:p>
          <a:p>
            <a:pPr>
              <a:buNone/>
            </a:pPr>
            <a:endParaRPr lang="es-CO" sz="2000" u="sng" dirty="0" smtClean="0">
              <a:hlinkClick r:id="rId3"/>
            </a:endParaRPr>
          </a:p>
          <a:p>
            <a:pPr>
              <a:buNone/>
            </a:pPr>
            <a:r>
              <a:rPr lang="es-CO" sz="2000" u="sng" dirty="0" smtClean="0">
                <a:latin typeface="Arial" pitchFamily="34" charset="0"/>
                <a:cs typeface="Arial" pitchFamily="34" charset="0"/>
                <a:hlinkClick r:id="rId3"/>
              </a:rPr>
              <a:t>EMISIONES GENERADAS DE GEI: </a:t>
            </a:r>
            <a:r>
              <a:rPr lang="es-CO" sz="2000" u="sng" dirty="0" smtClean="0">
                <a:latin typeface="Arial" pitchFamily="34" charset="0"/>
                <a:cs typeface="Arial" pitchFamily="34" charset="0"/>
              </a:rPr>
              <a:t> EN </a:t>
            </a:r>
            <a:r>
              <a:rPr lang="es-CO" sz="2000" u="sng" dirty="0" smtClean="0">
                <a:latin typeface="Arial" pitchFamily="34" charset="0"/>
                <a:cs typeface="Arial" pitchFamily="34" charset="0"/>
                <a:hlinkClick r:id="rId3"/>
              </a:rPr>
              <a:t>MILLONES DE TONELADAS CO</a:t>
            </a:r>
            <a:r>
              <a:rPr lang="es-CO" sz="2000" u="sng" baseline="-25000" dirty="0" smtClean="0">
                <a:latin typeface="Arial" pitchFamily="34" charset="0"/>
                <a:cs typeface="Arial" pitchFamily="34" charset="0"/>
                <a:hlinkClick r:id="rId3"/>
              </a:rPr>
              <a:t>2eq</a:t>
            </a:r>
          </a:p>
          <a:p>
            <a:pPr>
              <a:buNone/>
            </a:pPr>
            <a:endParaRPr lang="es-CO" sz="2000" u="sng" dirty="0" smtClean="0">
              <a:latin typeface="Arial" pitchFamily="34" charset="0"/>
              <a:cs typeface="Arial" pitchFamily="34" charset="0"/>
              <a:hlinkClick r:id="rId3"/>
            </a:endParaRPr>
          </a:p>
          <a:p>
            <a:pPr>
              <a:buNone/>
            </a:pPr>
            <a:r>
              <a:rPr lang="es-CO" sz="2000" u="sng" dirty="0" smtClean="0">
                <a:latin typeface="Arial" pitchFamily="34" charset="0"/>
                <a:cs typeface="Arial" pitchFamily="34" charset="0"/>
                <a:hlinkClick r:id="rId3"/>
              </a:rPr>
              <a:t>EN EL MUNDO: 54366.7</a:t>
            </a:r>
            <a:endParaRPr lang="es-CO" sz="2000" u="sng" baseline="-25000" dirty="0" smtClean="0">
              <a:latin typeface="Arial" pitchFamily="34" charset="0"/>
              <a:cs typeface="Arial" pitchFamily="34" charset="0"/>
              <a:hlinkClick r:id="rId3"/>
            </a:endParaRPr>
          </a:p>
          <a:p>
            <a:pPr algn="just">
              <a:buNone/>
            </a:pPr>
            <a:endParaRPr lang="es-CO" sz="2000" u="sng" dirty="0" smtClean="0">
              <a:latin typeface="Arial" pitchFamily="34" charset="0"/>
              <a:cs typeface="Arial" pitchFamily="34" charset="0"/>
              <a:hlinkClick r:id="rId3"/>
            </a:endParaRPr>
          </a:p>
          <a:p>
            <a:pPr algn="just">
              <a:buNone/>
            </a:pPr>
            <a:r>
              <a:rPr lang="es-CO" sz="2000" u="sng" dirty="0" smtClean="0">
                <a:latin typeface="Arial" pitchFamily="34" charset="0"/>
                <a:cs typeface="Arial" pitchFamily="34" charset="0"/>
                <a:hlinkClick r:id="rId3"/>
              </a:rPr>
              <a:t>EN COLOMBIA: 180.01</a:t>
            </a:r>
          </a:p>
          <a:p>
            <a:pPr algn="just">
              <a:buNone/>
            </a:pPr>
            <a:endParaRPr lang="es-CO" sz="2000" u="sng" dirty="0" smtClean="0">
              <a:latin typeface="Arial" pitchFamily="34" charset="0"/>
              <a:cs typeface="Arial" pitchFamily="34" charset="0"/>
              <a:hlinkClick r:id="rId3"/>
            </a:endParaRPr>
          </a:p>
          <a:p>
            <a:pPr algn="just">
              <a:buNone/>
            </a:pPr>
            <a:r>
              <a:rPr lang="es-CO" sz="2000" u="sng" dirty="0" smtClean="0">
                <a:latin typeface="Arial" pitchFamily="34" charset="0"/>
                <a:cs typeface="Arial" pitchFamily="34" charset="0"/>
                <a:hlinkClick r:id="rId3"/>
              </a:rPr>
              <a:t>EN BOGOTA: 24.09 ((0.044% MUNDIAL Y 13.38% NACIONAL)</a:t>
            </a:r>
            <a:endParaRPr lang="es-CO" sz="2000" u="sng" dirty="0" smtClean="0">
              <a:latin typeface="Arial" pitchFamily="34" charset="0"/>
              <a:cs typeface="Arial" pitchFamily="34" charset="0"/>
            </a:endParaRPr>
          </a:p>
          <a:p>
            <a:pPr algn="just">
              <a:buNone/>
            </a:pPr>
            <a:endParaRPr lang="es-CO" sz="2000" u="sng" dirty="0" smtClean="0">
              <a:latin typeface="Arial" pitchFamily="34" charset="0"/>
              <a:cs typeface="Arial" pitchFamily="34" charset="0"/>
              <a:hlinkClick r:id="rId3"/>
            </a:endParaRPr>
          </a:p>
          <a:p>
            <a:pPr algn="just">
              <a:buNone/>
            </a:pPr>
            <a:r>
              <a:rPr lang="es-CO" sz="2000" u="sng" dirty="0" smtClean="0">
                <a:latin typeface="Arial" pitchFamily="34" charset="0"/>
                <a:cs typeface="Arial" pitchFamily="34" charset="0"/>
                <a:hlinkClick r:id="rId3"/>
              </a:rPr>
              <a:t>SE COMPENSAN EN BOGOTA: 2.64 (10.95% DE LO QUE SE EMITE)</a:t>
            </a:r>
            <a:endParaRPr lang="es-CO" sz="2000" u="sng" dirty="0" smtClean="0">
              <a:hlinkClick r:id="rId3"/>
            </a:endParaRPr>
          </a:p>
          <a:p>
            <a:endParaRPr lang="es-CO" sz="2000" u="sng" dirty="0" smtClean="0">
              <a:hlinkClick r:id="rId3"/>
            </a:endParaRPr>
          </a:p>
          <a:p>
            <a:endParaRPr lang="es-CO" sz="2000" u="sng" dirty="0" smtClean="0">
              <a:hlinkClick r:id="rId3"/>
            </a:endParaRPr>
          </a:p>
          <a:p>
            <a:endParaRPr lang="es-CO" sz="2000" u="sng" dirty="0" smtClean="0">
              <a:hlinkClick r:id="rId3"/>
            </a:endParaRPr>
          </a:p>
        </p:txBody>
      </p:sp>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139136" cy="1143000"/>
          </a:xfrm>
        </p:spPr>
        <p:txBody>
          <a:bodyPr>
            <a:noAutofit/>
          </a:bodyPr>
          <a:lstStyle/>
          <a:p>
            <a:r>
              <a:rPr lang="es-ES" sz="2800" b="1" dirty="0" smtClean="0">
                <a:solidFill>
                  <a:srgbClr val="FF0000"/>
                </a:solidFill>
                <a:cs typeface="Arial" pitchFamily="34" charset="0"/>
              </a:rPr>
              <a:t>ESTADO DE LOS RECURSOS NATURALES Y DEL AMBIENTE DE BOGOTA 2014: FLORA</a:t>
            </a:r>
            <a:endParaRPr lang="es-CO" sz="2800" b="1" dirty="0">
              <a:solidFill>
                <a:srgbClr val="FF0000"/>
              </a:solidFill>
              <a:cs typeface="Arial" pitchFamily="34" charset="0"/>
            </a:endParaRPr>
          </a:p>
        </p:txBody>
      </p:sp>
      <p:sp>
        <p:nvSpPr>
          <p:cNvPr id="3" name="Marcador de contenido 2"/>
          <p:cNvSpPr>
            <a:spLocks noGrp="1"/>
          </p:cNvSpPr>
          <p:nvPr>
            <p:ph idx="1"/>
          </p:nvPr>
        </p:nvSpPr>
        <p:spPr>
          <a:xfrm>
            <a:off x="179512" y="1417638"/>
            <a:ext cx="8507288" cy="5035698"/>
          </a:xfrm>
        </p:spPr>
        <p:txBody>
          <a:bodyPr>
            <a:noAutofit/>
          </a:bodyPr>
          <a:lstStyle/>
          <a:p>
            <a:endParaRPr lang="es-CO" sz="2000" u="sng" dirty="0" smtClean="0">
              <a:hlinkClick r:id="rId3"/>
            </a:endParaRPr>
          </a:p>
          <a:p>
            <a:pPr algn="ctr">
              <a:buNone/>
            </a:pPr>
            <a:r>
              <a:rPr lang="es-CO" sz="2800" u="sng" dirty="0" smtClean="0">
                <a:hlinkClick r:id="rId3"/>
              </a:rPr>
              <a:t>DISMINUCION DEL ARBOLADO URBANO?</a:t>
            </a:r>
          </a:p>
          <a:p>
            <a:pPr algn="ctr">
              <a:buNone/>
            </a:pPr>
            <a:endParaRPr lang="es-CO" sz="2800" u="sng" dirty="0" smtClean="0">
              <a:hlinkClick r:id="rId3"/>
            </a:endParaRPr>
          </a:p>
          <a:p>
            <a:pPr algn="just">
              <a:buNone/>
            </a:pPr>
            <a:r>
              <a:rPr lang="es-CO" sz="2800" dirty="0" smtClean="0">
                <a:latin typeface="Arial" pitchFamily="34" charset="0"/>
                <a:cs typeface="Arial" pitchFamily="34" charset="0"/>
              </a:rPr>
              <a:t>   Mientras se plantaban 10 árboles, de los sembrados en vigencia anteriores 8 árboles tenían que ser replantados, 3 fueron talados y 7 declarados como desaparecidos.</a:t>
            </a:r>
          </a:p>
          <a:p>
            <a:pPr algn="just">
              <a:buNone/>
            </a:pPr>
            <a:endParaRPr lang="es-CO" sz="2800" dirty="0" smtClean="0">
              <a:latin typeface="Arial" pitchFamily="34" charset="0"/>
              <a:cs typeface="Arial" pitchFamily="34" charset="0"/>
            </a:endParaRPr>
          </a:p>
          <a:p>
            <a:pPr algn="just">
              <a:buNone/>
            </a:pPr>
            <a:endParaRPr lang="es-CO" sz="2800" dirty="0" smtClean="0">
              <a:latin typeface="Arial" pitchFamily="34" charset="0"/>
              <a:cs typeface="Arial" pitchFamily="34" charset="0"/>
            </a:endParaRPr>
          </a:p>
          <a:p>
            <a:pPr algn="just">
              <a:buNone/>
            </a:pPr>
            <a:endParaRPr lang="es-CO" sz="2800" dirty="0" smtClean="0">
              <a:latin typeface="Arial" pitchFamily="34" charset="0"/>
              <a:cs typeface="Arial" pitchFamily="34" charset="0"/>
            </a:endParaRPr>
          </a:p>
          <a:p>
            <a:pPr algn="just">
              <a:buNone/>
            </a:pPr>
            <a:endParaRPr lang="es-CO" sz="2800" dirty="0" smtClean="0">
              <a:latin typeface="Arial" pitchFamily="34" charset="0"/>
              <a:cs typeface="Arial" pitchFamily="34" charset="0"/>
            </a:endParaRPr>
          </a:p>
          <a:p>
            <a:pPr algn="just">
              <a:buNone/>
            </a:pPr>
            <a:r>
              <a:rPr lang="es-CO" sz="1200" dirty="0" smtClean="0">
                <a:latin typeface="Arial" pitchFamily="34" charset="0"/>
                <a:cs typeface="Arial" pitchFamily="34" charset="0"/>
              </a:rPr>
              <a:t>FUENTE: INFORME FINAL DE AUDITORIA DE REGULARIDAD JBJCM – 2014 – PAD 2015. CONTRALORIA DE        BOGOTA</a:t>
            </a:r>
          </a:p>
          <a:p>
            <a:endParaRPr lang="es-CO" sz="2000" u="sng" dirty="0" smtClean="0">
              <a:hlinkClick r:id="rId3"/>
            </a:endParaRPr>
          </a:p>
          <a:p>
            <a:endParaRPr lang="es-CO" sz="2000" u="sng" dirty="0" smtClean="0">
              <a:hlinkClick r:id="rId3"/>
            </a:endParaRPr>
          </a:p>
          <a:p>
            <a:endParaRPr lang="es-CO" sz="2000" u="sng" dirty="0" smtClean="0">
              <a:hlinkClick r:id="rId3"/>
            </a:endParaRPr>
          </a:p>
        </p:txBody>
      </p:sp>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139136" cy="1498178"/>
          </a:xfrm>
        </p:spPr>
        <p:txBody>
          <a:bodyPr>
            <a:noAutofit/>
          </a:bodyPr>
          <a:lstStyle/>
          <a:p>
            <a:r>
              <a:rPr lang="es-ES" sz="2800" b="1" dirty="0" smtClean="0">
                <a:solidFill>
                  <a:srgbClr val="FF0000"/>
                </a:solidFill>
                <a:cs typeface="Arial" pitchFamily="34" charset="0"/>
              </a:rPr>
              <a:t>ESTADO DE LOS RECURSOS NATURALES Y DEL AMBIENTE DE BOGOTA 2014: FLORA </a:t>
            </a:r>
            <a:br>
              <a:rPr lang="es-ES" sz="2800" b="1" dirty="0" smtClean="0">
                <a:solidFill>
                  <a:srgbClr val="FF0000"/>
                </a:solidFill>
                <a:cs typeface="Arial" pitchFamily="34" charset="0"/>
              </a:rPr>
            </a:br>
            <a:r>
              <a:rPr lang="es-ES" sz="2800" b="1" dirty="0" smtClean="0">
                <a:solidFill>
                  <a:srgbClr val="FF0000"/>
                </a:solidFill>
                <a:cs typeface="Arial" pitchFamily="34" charset="0"/>
              </a:rPr>
              <a:t>FUENTE: OAB</a:t>
            </a:r>
            <a:br>
              <a:rPr lang="es-ES" sz="2800" b="1" dirty="0" smtClean="0">
                <a:solidFill>
                  <a:srgbClr val="FF0000"/>
                </a:solidFill>
                <a:cs typeface="Arial" pitchFamily="34" charset="0"/>
              </a:rPr>
            </a:br>
            <a:r>
              <a:rPr lang="es-ES" sz="2800" b="1" dirty="0" smtClean="0">
                <a:solidFill>
                  <a:srgbClr val="FF0000"/>
                </a:solidFill>
                <a:cs typeface="Arial" pitchFamily="34" charset="0"/>
              </a:rPr>
              <a:t>DISMINUCION DE LA COBERTURA ARBOREA</a:t>
            </a:r>
            <a:endParaRPr lang="es-CO" sz="2800" b="1" dirty="0">
              <a:solidFill>
                <a:srgbClr val="FF0000"/>
              </a:solidFill>
              <a:cs typeface="Arial" pitchFamily="34" charset="0"/>
            </a:endParaRPr>
          </a:p>
        </p:txBody>
      </p:sp>
      <p:sp>
        <p:nvSpPr>
          <p:cNvPr id="3" name="Marcador de contenido 2"/>
          <p:cNvSpPr>
            <a:spLocks noGrp="1"/>
          </p:cNvSpPr>
          <p:nvPr>
            <p:ph idx="1"/>
          </p:nvPr>
        </p:nvSpPr>
        <p:spPr>
          <a:xfrm>
            <a:off x="179512" y="1772816"/>
            <a:ext cx="8507288" cy="4680520"/>
          </a:xfrm>
        </p:spPr>
        <p:txBody>
          <a:bodyPr>
            <a:noAutofit/>
          </a:bodyPr>
          <a:lstStyle/>
          <a:p>
            <a:endParaRPr lang="es-CO" sz="2000" u="sng" dirty="0" smtClean="0">
              <a:hlinkClick r:id="rId3"/>
            </a:endParaRPr>
          </a:p>
          <a:p>
            <a:endParaRPr lang="es-CO" sz="2000" u="sng" dirty="0" smtClean="0">
              <a:hlinkClick r:id="rId3"/>
            </a:endParaRPr>
          </a:p>
          <a:p>
            <a:endParaRPr lang="es-CO" sz="2000" u="sng" dirty="0" smtClean="0">
              <a:hlinkClick r:id="rId3"/>
            </a:endParaRPr>
          </a:p>
          <a:p>
            <a:endParaRPr lang="es-CO" sz="2000" u="sng" dirty="0" smtClean="0">
              <a:hlinkClick r:id="rId3"/>
            </a:endParaRPr>
          </a:p>
          <a:p>
            <a:endParaRPr lang="es-CO" sz="2000" u="sng" dirty="0" smtClean="0">
              <a:hlinkClick r:id="rId3"/>
            </a:endParaRPr>
          </a:p>
        </p:txBody>
      </p:sp>
      <p:graphicFrame>
        <p:nvGraphicFramePr>
          <p:cNvPr id="4" name="3 Gráfico"/>
          <p:cNvGraphicFramePr/>
          <p:nvPr/>
        </p:nvGraphicFramePr>
        <p:xfrm>
          <a:off x="395536" y="1772816"/>
          <a:ext cx="8136904" cy="367240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139136" cy="1143000"/>
          </a:xfrm>
        </p:spPr>
        <p:txBody>
          <a:bodyPr>
            <a:noAutofit/>
          </a:bodyPr>
          <a:lstStyle/>
          <a:p>
            <a:r>
              <a:rPr lang="es-ES" sz="2800" b="1" dirty="0" smtClean="0">
                <a:solidFill>
                  <a:srgbClr val="FF0000"/>
                </a:solidFill>
                <a:cs typeface="Arial" pitchFamily="34" charset="0"/>
              </a:rPr>
              <a:t>ESTADO DE LOS RECURSOS NATURALES Y DEL AMBIENTE DE BOGOTA 2014: RESIDUOS SOLIDOS DISPUESTOS EN EL RSDJ</a:t>
            </a:r>
            <a:endParaRPr lang="es-CO" sz="2800" b="1" dirty="0">
              <a:solidFill>
                <a:srgbClr val="FF0000"/>
              </a:solidFill>
              <a:cs typeface="Arial" pitchFamily="34" charset="0"/>
            </a:endParaRPr>
          </a:p>
        </p:txBody>
      </p:sp>
      <p:graphicFrame>
        <p:nvGraphicFramePr>
          <p:cNvPr id="6" name="1 Gráfico"/>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139136" cy="1143000"/>
          </a:xfrm>
        </p:spPr>
        <p:txBody>
          <a:bodyPr>
            <a:noAutofit/>
          </a:bodyPr>
          <a:lstStyle/>
          <a:p>
            <a:r>
              <a:rPr lang="es-CO" sz="2800" b="1" dirty="0" smtClean="0">
                <a:solidFill>
                  <a:srgbClr val="FF0000"/>
                </a:solidFill>
                <a:cs typeface="Arial" pitchFamily="34" charset="0"/>
              </a:rPr>
              <a:t>CONCLUSIONES</a:t>
            </a:r>
            <a:endParaRPr lang="es-CO" sz="2800" b="1" dirty="0">
              <a:solidFill>
                <a:srgbClr val="FF0000"/>
              </a:solidFill>
              <a:cs typeface="Arial" pitchFamily="34" charset="0"/>
            </a:endParaRPr>
          </a:p>
        </p:txBody>
      </p:sp>
      <p:sp>
        <p:nvSpPr>
          <p:cNvPr id="4" name="3 Marcador de contenido"/>
          <p:cNvSpPr>
            <a:spLocks noGrp="1"/>
          </p:cNvSpPr>
          <p:nvPr>
            <p:ph idx="1"/>
          </p:nvPr>
        </p:nvSpPr>
        <p:spPr/>
        <p:txBody>
          <a:bodyPr>
            <a:normAutofit fontScale="77500" lnSpcReduction="20000"/>
          </a:bodyPr>
          <a:lstStyle/>
          <a:p>
            <a:pPr algn="just"/>
            <a:r>
              <a:rPr lang="es-CO" dirty="0" smtClean="0"/>
              <a:t>Las pérdidas o daños en la calidad de los recursos naturales en Bogotá, evidenciadas en el 2014, es el resultado de la ineficaz e ineficiente gestión ambiental en el Distrito Capital y la falta de consciencia ciudadana.</a:t>
            </a:r>
          </a:p>
          <a:p>
            <a:pPr algn="just"/>
            <a:r>
              <a:rPr lang="es-CO" dirty="0" smtClean="0"/>
              <a:t>El estado de los recursos naturales se configura y aumenta el panorama de riesgos potenciales para las personas, los bienes, la infraestructura, los medios de subsistencia, la prestación de servicios y los servicios ambientales en la ciudad, en tanto dicha situación puede acelerar e incrementar la manifestación de eventos o acontecimientos de origen natural como movimientos en masa, inundaciones e incendios forestales, los cuales pueden potencializar su intensidad, frecuencia o magnitud  con el cambio climático.</a:t>
            </a:r>
            <a:endParaRPr lang="es-CO" dirty="0"/>
          </a:p>
        </p:txBody>
      </p:sp>
    </p:spTree>
    <p:extLst>
      <p:ext uri="{BB962C8B-B14F-4D97-AF65-F5344CB8AC3E}">
        <p14:creationId xmlns:p14="http://schemas.microsoft.com/office/powerpoint/2010/main" xmlns="" val="1876985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628800"/>
            <a:ext cx="8229600" cy="1224136"/>
          </a:xfrm>
        </p:spPr>
        <p:txBody>
          <a:bodyPr>
            <a:noAutofit/>
          </a:bodyPr>
          <a:lstStyle/>
          <a:p>
            <a:r>
              <a:rPr lang="es-CO" sz="4000" b="1" dirty="0" smtClean="0">
                <a:solidFill>
                  <a:srgbClr val="C00000"/>
                </a:solidFill>
              </a:rPr>
              <a:t/>
            </a:r>
            <a:br>
              <a:rPr lang="es-CO" sz="4000" b="1" dirty="0" smtClean="0">
                <a:solidFill>
                  <a:srgbClr val="C00000"/>
                </a:solidFill>
              </a:rPr>
            </a:br>
            <a:endParaRPr lang="es-CO" sz="4000" dirty="0">
              <a:solidFill>
                <a:srgbClr val="C00000"/>
              </a:solidFill>
            </a:endParaRPr>
          </a:p>
        </p:txBody>
      </p:sp>
      <p:sp>
        <p:nvSpPr>
          <p:cNvPr id="5" name="4 Rectángulo"/>
          <p:cNvSpPr/>
          <p:nvPr/>
        </p:nvSpPr>
        <p:spPr>
          <a:xfrm>
            <a:off x="251520" y="1443840"/>
            <a:ext cx="8568952" cy="5262979"/>
          </a:xfrm>
          <a:prstGeom prst="rect">
            <a:avLst/>
          </a:prstGeom>
        </p:spPr>
        <p:txBody>
          <a:bodyPr wrap="square">
            <a:spAutoFit/>
          </a:bodyPr>
          <a:lstStyle/>
          <a:p>
            <a:pPr algn="just"/>
            <a:r>
              <a:rPr lang="es-ES_tradnl" sz="2800" dirty="0" smtClean="0"/>
              <a:t>ANTECEDENTES NORMATIVOS</a:t>
            </a:r>
          </a:p>
          <a:p>
            <a:pPr algn="just"/>
            <a:endParaRPr lang="es-ES_tradnl" sz="2800" dirty="0" smtClean="0"/>
          </a:p>
          <a:p>
            <a:pPr algn="just"/>
            <a:r>
              <a:rPr lang="es-ES_tradnl" sz="2800" dirty="0" smtClean="0"/>
              <a:t>Constitución Política de Colombia: </a:t>
            </a:r>
          </a:p>
          <a:p>
            <a:pPr algn="just"/>
            <a:endParaRPr lang="es-ES_tradnl" sz="2800" dirty="0" smtClean="0"/>
          </a:p>
          <a:p>
            <a:pPr algn="just"/>
            <a:r>
              <a:rPr lang="es-ES_tradnl" sz="2800" b="1" dirty="0" smtClean="0"/>
              <a:t>Artículo 268.</a:t>
            </a:r>
            <a:r>
              <a:rPr lang="es-ES_tradnl" sz="2800" dirty="0" smtClean="0"/>
              <a:t> El Contralor General de la República tendrá las siguientes atribuciones: numeral 7: Presentar al Congreso de la República un Informe Anual del Estado de los Recursos Naturales y el Ambiente </a:t>
            </a:r>
          </a:p>
          <a:p>
            <a:r>
              <a:rPr lang="es-ES_tradnl" sz="2800" b="1" dirty="0" smtClean="0"/>
              <a:t>Artículo 272. </a:t>
            </a:r>
            <a:r>
              <a:rPr lang="es-ES_tradnl" sz="2800" dirty="0" smtClean="0"/>
              <a:t>Los contralores departamentales, distritales y municipales ejercerán, en el ámbito de su jurisdicción, las funciones atribuidas al Contralor General de la República en el artículo 268.</a:t>
            </a:r>
            <a:endParaRPr lang="es-ES_tradnl" sz="2800" dirty="0"/>
          </a:p>
        </p:txBody>
      </p:sp>
      <p:sp>
        <p:nvSpPr>
          <p:cNvPr id="6" name="5 Rectángulo"/>
          <p:cNvSpPr/>
          <p:nvPr/>
        </p:nvSpPr>
        <p:spPr>
          <a:xfrm>
            <a:off x="323528" y="404664"/>
            <a:ext cx="7704856" cy="954107"/>
          </a:xfrm>
          <a:prstGeom prst="rect">
            <a:avLst/>
          </a:prstGeom>
        </p:spPr>
        <p:txBody>
          <a:bodyPr wrap="square">
            <a:spAutoFit/>
          </a:bodyPr>
          <a:lstStyle/>
          <a:p>
            <a:pPr algn="ctr"/>
            <a:r>
              <a:rPr lang="es-CO" sz="2800" b="1" dirty="0" smtClean="0">
                <a:solidFill>
                  <a:srgbClr val="FF0000"/>
                </a:solidFill>
              </a:rPr>
              <a:t>INFORME SOBRE EL ESTADO DE LOS RECURSOS </a:t>
            </a:r>
            <a:br>
              <a:rPr lang="es-CO" sz="2800" b="1" dirty="0" smtClean="0">
                <a:solidFill>
                  <a:srgbClr val="FF0000"/>
                </a:solidFill>
              </a:rPr>
            </a:br>
            <a:r>
              <a:rPr lang="es-CO" sz="2800" b="1" dirty="0" smtClean="0">
                <a:solidFill>
                  <a:srgbClr val="FF0000"/>
                </a:solidFill>
              </a:rPr>
              <a:t>NATURALES Y DEL AMBIENTE DE BOGOTÁ D.C.</a:t>
            </a:r>
            <a:endParaRPr lang="es-CO" sz="2800" dirty="0">
              <a:solidFill>
                <a:srgbClr val="FF0000"/>
              </a:solidFill>
            </a:endParaRPr>
          </a:p>
        </p:txBody>
      </p:sp>
    </p:spTree>
    <p:extLst>
      <p:ext uri="{BB962C8B-B14F-4D97-AF65-F5344CB8AC3E}">
        <p14:creationId xmlns:p14="http://schemas.microsoft.com/office/powerpoint/2010/main" xmlns="" val="3992617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628800"/>
            <a:ext cx="8229600" cy="1224136"/>
          </a:xfrm>
        </p:spPr>
        <p:txBody>
          <a:bodyPr>
            <a:noAutofit/>
          </a:bodyPr>
          <a:lstStyle/>
          <a:p>
            <a:r>
              <a:rPr lang="es-CO" sz="4000" b="1" dirty="0" smtClean="0">
                <a:solidFill>
                  <a:srgbClr val="C00000"/>
                </a:solidFill>
              </a:rPr>
              <a:t/>
            </a:r>
            <a:br>
              <a:rPr lang="es-CO" sz="4000" b="1" dirty="0" smtClean="0">
                <a:solidFill>
                  <a:srgbClr val="C00000"/>
                </a:solidFill>
              </a:rPr>
            </a:br>
            <a:endParaRPr lang="es-CO" sz="4000" dirty="0">
              <a:solidFill>
                <a:srgbClr val="C00000"/>
              </a:solidFill>
            </a:endParaRPr>
          </a:p>
        </p:txBody>
      </p:sp>
      <p:sp>
        <p:nvSpPr>
          <p:cNvPr id="5" name="4 Rectángulo"/>
          <p:cNvSpPr/>
          <p:nvPr/>
        </p:nvSpPr>
        <p:spPr>
          <a:xfrm>
            <a:off x="251520" y="1443840"/>
            <a:ext cx="8568952" cy="4832092"/>
          </a:xfrm>
          <a:prstGeom prst="rect">
            <a:avLst/>
          </a:prstGeom>
        </p:spPr>
        <p:txBody>
          <a:bodyPr wrap="square">
            <a:spAutoFit/>
          </a:bodyPr>
          <a:lstStyle/>
          <a:p>
            <a:pPr algn="just"/>
            <a:r>
              <a:rPr lang="es-ES_tradnl" sz="2800" b="1" dirty="0" smtClean="0"/>
              <a:t>NIVEL MACRO</a:t>
            </a:r>
          </a:p>
          <a:p>
            <a:pPr algn="just"/>
            <a:r>
              <a:rPr lang="es-ES_tradnl" sz="2800" dirty="0" smtClean="0"/>
              <a:t>POLITICAS PUBLICAS</a:t>
            </a:r>
          </a:p>
          <a:p>
            <a:pPr algn="just"/>
            <a:r>
              <a:rPr lang="es-ES_tradnl" sz="2800" dirty="0" smtClean="0"/>
              <a:t>INSTRUMENTOS DE PLANEACION AMBIENTAL: PGA, POT, PM, POMCAS, POMCO, PDD, PACA, PAL, PZ.</a:t>
            </a:r>
          </a:p>
          <a:p>
            <a:pPr algn="just"/>
            <a:r>
              <a:rPr lang="es-ES_tradnl" sz="2800" dirty="0" smtClean="0"/>
              <a:t>NORMAS AMBIENTALES</a:t>
            </a:r>
          </a:p>
          <a:p>
            <a:pPr algn="just"/>
            <a:r>
              <a:rPr lang="es-ES_tradnl" sz="2800" b="1" dirty="0" smtClean="0"/>
              <a:t>NIVEL MICRO</a:t>
            </a:r>
          </a:p>
          <a:p>
            <a:pPr algn="just"/>
            <a:r>
              <a:rPr lang="es-ES_tradnl" sz="2800" dirty="0" smtClean="0"/>
              <a:t>PLANES DE ACCION INSTITUCIONALES (PPP), PMA, MANUALES, PROCEDIMIENTOS, PROTOCOLOS, CONTRATOS, DOCUMENTOS TECNICOS DE PLANEACION, EJECUCION, SEGUIMIENTO, MONITOREO Y CONTROL DE ACTIVIDADES QUE IMPACTAN LOS RECURSOS NATURALES. </a:t>
            </a:r>
            <a:endParaRPr lang="es-ES_tradnl" sz="2800" dirty="0"/>
          </a:p>
        </p:txBody>
      </p:sp>
      <p:sp>
        <p:nvSpPr>
          <p:cNvPr id="6" name="5 Rectángulo"/>
          <p:cNvSpPr/>
          <p:nvPr/>
        </p:nvSpPr>
        <p:spPr>
          <a:xfrm>
            <a:off x="323528" y="404664"/>
            <a:ext cx="7704856" cy="523220"/>
          </a:xfrm>
          <a:prstGeom prst="rect">
            <a:avLst/>
          </a:prstGeom>
        </p:spPr>
        <p:txBody>
          <a:bodyPr wrap="square">
            <a:spAutoFit/>
          </a:bodyPr>
          <a:lstStyle/>
          <a:p>
            <a:r>
              <a:rPr lang="es-CO" sz="2800" b="1" dirty="0" smtClean="0">
                <a:solidFill>
                  <a:srgbClr val="FF0000"/>
                </a:solidFill>
              </a:rPr>
              <a:t>CRITERIOS DEL CONTROLO FISCAL AMBIENTAL</a:t>
            </a:r>
            <a:endParaRPr lang="es-CO" sz="2800" dirty="0">
              <a:solidFill>
                <a:srgbClr val="FF0000"/>
              </a:solidFill>
            </a:endParaRPr>
          </a:p>
        </p:txBody>
      </p:sp>
    </p:spTree>
    <p:extLst>
      <p:ext uri="{BB962C8B-B14F-4D97-AF65-F5344CB8AC3E}">
        <p14:creationId xmlns:p14="http://schemas.microsoft.com/office/powerpoint/2010/main" xmlns="" val="399261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628800"/>
            <a:ext cx="8229600" cy="1224136"/>
          </a:xfrm>
        </p:spPr>
        <p:txBody>
          <a:bodyPr>
            <a:noAutofit/>
          </a:bodyPr>
          <a:lstStyle/>
          <a:p>
            <a:r>
              <a:rPr lang="es-CO" sz="4000" b="1" dirty="0" smtClean="0">
                <a:solidFill>
                  <a:srgbClr val="C00000"/>
                </a:solidFill>
              </a:rPr>
              <a:t/>
            </a:r>
            <a:br>
              <a:rPr lang="es-CO" sz="4000" b="1" dirty="0" smtClean="0">
                <a:solidFill>
                  <a:srgbClr val="C00000"/>
                </a:solidFill>
              </a:rPr>
            </a:br>
            <a:endParaRPr lang="es-CO" sz="4000" dirty="0">
              <a:solidFill>
                <a:srgbClr val="C00000"/>
              </a:solidFill>
            </a:endParaRPr>
          </a:p>
        </p:txBody>
      </p:sp>
      <p:sp>
        <p:nvSpPr>
          <p:cNvPr id="5" name="Rectangle 8"/>
          <p:cNvSpPr>
            <a:spLocks noChangeArrowheads="1"/>
          </p:cNvSpPr>
          <p:nvPr/>
        </p:nvSpPr>
        <p:spPr bwMode="auto">
          <a:xfrm>
            <a:off x="250825" y="188640"/>
            <a:ext cx="8229600" cy="954360"/>
          </a:xfrm>
          <a:prstGeom prst="rect">
            <a:avLst/>
          </a:prstGeom>
          <a:noFill/>
          <a:ln w="9525">
            <a:noFill/>
            <a:miter lim="800000"/>
            <a:headEnd/>
            <a:tailEnd/>
          </a:ln>
          <a:effectLst/>
        </p:spPr>
        <p:txBody>
          <a:bodyPr anchor="ctr"/>
          <a:lstStyle/>
          <a:p>
            <a:r>
              <a:rPr lang="es-MX" sz="2800" b="1" dirty="0" smtClean="0">
                <a:solidFill>
                  <a:srgbClr val="FF0000"/>
                </a:solidFill>
              </a:rPr>
              <a:t>SUJETOS DE VIGILANCIA Y CONTROL: INTEGRANTES </a:t>
            </a:r>
            <a:r>
              <a:rPr lang="es-MX" sz="2800" b="1" dirty="0">
                <a:solidFill>
                  <a:srgbClr val="FF0000"/>
                </a:solidFill>
              </a:rPr>
              <a:t>DEL SIAC (</a:t>
            </a:r>
            <a:r>
              <a:rPr lang="es-ES" sz="2800" b="1" dirty="0">
                <a:solidFill>
                  <a:srgbClr val="FF0000"/>
                </a:solidFill>
              </a:rPr>
              <a:t>Acuerdo 19/96)</a:t>
            </a:r>
            <a:r>
              <a:rPr lang="es-ES" sz="2800" dirty="0">
                <a:solidFill>
                  <a:srgbClr val="FF0000"/>
                </a:solidFill>
              </a:rPr>
              <a:t> </a:t>
            </a:r>
            <a:r>
              <a:rPr lang="es-MX" sz="2800" b="1" dirty="0">
                <a:solidFill>
                  <a:srgbClr val="FF0000"/>
                </a:solidFill>
              </a:rPr>
              <a:t/>
            </a:r>
            <a:br>
              <a:rPr lang="es-MX" sz="2800" b="1" dirty="0">
                <a:solidFill>
                  <a:srgbClr val="FF0000"/>
                </a:solidFill>
              </a:rPr>
            </a:br>
            <a:endParaRPr lang="es-ES" sz="2800" b="1" dirty="0">
              <a:solidFill>
                <a:srgbClr val="FF0000"/>
              </a:solidFill>
            </a:endParaRPr>
          </a:p>
        </p:txBody>
      </p:sp>
      <p:graphicFrame>
        <p:nvGraphicFramePr>
          <p:cNvPr id="6" name="Diagram 9"/>
          <p:cNvGraphicFramePr>
            <a:graphicFrameLocks/>
          </p:cNvGraphicFramePr>
          <p:nvPr/>
        </p:nvGraphicFramePr>
        <p:xfrm>
          <a:off x="-396875" y="836613"/>
          <a:ext cx="9793288" cy="6337300"/>
        </p:xfrm>
        <a:graphic>
          <a:graphicData uri="http://schemas.openxmlformats.org/drawingml/2006/compatibility">
            <com:legacyDrawing xmlns:com="http://schemas.openxmlformats.org/drawingml/2006/compatibility" spid="_x0000_s1026"/>
          </a:graphicData>
        </a:graphic>
      </p:graphicFrame>
      <p:sp>
        <p:nvSpPr>
          <p:cNvPr id="7" name="Rectangle 12"/>
          <p:cNvSpPr>
            <a:spLocks noChangeArrowheads="1"/>
          </p:cNvSpPr>
          <p:nvPr/>
        </p:nvSpPr>
        <p:spPr bwMode="auto">
          <a:xfrm>
            <a:off x="0" y="1844675"/>
            <a:ext cx="8713788" cy="366713"/>
          </a:xfrm>
          <a:prstGeom prst="rect">
            <a:avLst/>
          </a:prstGeom>
          <a:noFill/>
          <a:ln w="9525">
            <a:noFill/>
            <a:miter lim="800000"/>
            <a:headEnd/>
            <a:tailEnd/>
          </a:ln>
          <a:effectLst/>
        </p:spPr>
        <p:txBody>
          <a:bodyPr>
            <a:spAutoFit/>
          </a:bodyPr>
          <a:lstStyle/>
          <a:p>
            <a:pPr algn="just"/>
            <a:endParaRPr lang="es-CO" b="1"/>
          </a:p>
        </p:txBody>
      </p:sp>
      <p:sp>
        <p:nvSpPr>
          <p:cNvPr id="8" name="Oval 13"/>
          <p:cNvSpPr>
            <a:spLocks noChangeArrowheads="1"/>
          </p:cNvSpPr>
          <p:nvPr/>
        </p:nvSpPr>
        <p:spPr bwMode="auto">
          <a:xfrm>
            <a:off x="2195513" y="1557338"/>
            <a:ext cx="3025775" cy="3168650"/>
          </a:xfrm>
          <a:prstGeom prst="ellipse">
            <a:avLst/>
          </a:prstGeom>
          <a:noFill/>
          <a:ln w="9525">
            <a:solidFill>
              <a:srgbClr val="FFFF00"/>
            </a:solidFill>
            <a:round/>
            <a:headEnd/>
            <a:tailEnd/>
          </a:ln>
          <a:effectLst/>
        </p:spPr>
        <p:txBody>
          <a:bodyPr wrap="none" anchor="ctr"/>
          <a:lstStyle/>
          <a:p>
            <a:endParaRPr lang="es-CO" dirty="0">
              <a:solidFill>
                <a:srgbClr val="00B050"/>
              </a:solidFill>
            </a:endParaRPr>
          </a:p>
        </p:txBody>
      </p:sp>
      <p:sp>
        <p:nvSpPr>
          <p:cNvPr id="9" name="Oval 14"/>
          <p:cNvSpPr>
            <a:spLocks noChangeArrowheads="1"/>
          </p:cNvSpPr>
          <p:nvPr/>
        </p:nvSpPr>
        <p:spPr bwMode="auto">
          <a:xfrm>
            <a:off x="3924300" y="2565400"/>
            <a:ext cx="2952750" cy="2879725"/>
          </a:xfrm>
          <a:prstGeom prst="ellipse">
            <a:avLst/>
          </a:prstGeom>
          <a:noFill/>
          <a:ln w="9525">
            <a:solidFill>
              <a:srgbClr val="0000FF"/>
            </a:solidFill>
            <a:round/>
            <a:headEnd/>
            <a:tailEnd/>
          </a:ln>
          <a:effectLst/>
        </p:spPr>
        <p:txBody>
          <a:bodyPr wrap="none" anchor="ctr"/>
          <a:lstStyle/>
          <a:p>
            <a:endParaRPr lang="es-CO"/>
          </a:p>
        </p:txBody>
      </p:sp>
      <p:sp>
        <p:nvSpPr>
          <p:cNvPr id="10" name="Oval 15"/>
          <p:cNvSpPr>
            <a:spLocks noChangeArrowheads="1"/>
          </p:cNvSpPr>
          <p:nvPr/>
        </p:nvSpPr>
        <p:spPr bwMode="auto">
          <a:xfrm>
            <a:off x="1979613" y="2636838"/>
            <a:ext cx="3384550" cy="3455987"/>
          </a:xfrm>
          <a:prstGeom prst="ellipse">
            <a:avLst/>
          </a:prstGeom>
          <a:noFill/>
          <a:ln w="9525">
            <a:solidFill>
              <a:srgbClr val="FF0000"/>
            </a:solidFill>
            <a:round/>
            <a:headEnd/>
            <a:tailEnd/>
          </a:ln>
          <a:effectLst/>
        </p:spPr>
        <p:txBody>
          <a:bodyPr wrap="none" anchor="ctr"/>
          <a:lstStyle/>
          <a:p>
            <a:endParaRPr lang="es-CO"/>
          </a:p>
        </p:txBody>
      </p:sp>
      <p:sp>
        <p:nvSpPr>
          <p:cNvPr id="11" name="Text Box 16"/>
          <p:cNvSpPr txBox="1">
            <a:spLocks noChangeArrowheads="1"/>
          </p:cNvSpPr>
          <p:nvPr/>
        </p:nvSpPr>
        <p:spPr bwMode="auto">
          <a:xfrm>
            <a:off x="2771775" y="1773238"/>
            <a:ext cx="1885950" cy="915987"/>
          </a:xfrm>
          <a:prstGeom prst="rect">
            <a:avLst/>
          </a:prstGeom>
          <a:noFill/>
          <a:ln w="9525">
            <a:noFill/>
            <a:miter lim="800000"/>
            <a:headEnd/>
            <a:tailEnd/>
          </a:ln>
          <a:effectLst/>
        </p:spPr>
        <p:txBody>
          <a:bodyPr>
            <a:spAutoFit/>
          </a:bodyPr>
          <a:lstStyle/>
          <a:p>
            <a:r>
              <a:rPr lang="es-MX" b="1">
                <a:solidFill>
                  <a:schemeClr val="folHlink"/>
                </a:solidFill>
              </a:rPr>
              <a:t>SDG</a:t>
            </a:r>
            <a:r>
              <a:rPr lang="es-MX">
                <a:solidFill>
                  <a:schemeClr val="folHlink"/>
                </a:solidFill>
              </a:rPr>
              <a:t>, </a:t>
            </a:r>
            <a:r>
              <a:rPr lang="es-MX" b="1">
                <a:solidFill>
                  <a:schemeClr val="folHlink"/>
                </a:solidFill>
              </a:rPr>
              <a:t>SDS, SDP</a:t>
            </a:r>
          </a:p>
          <a:p>
            <a:r>
              <a:rPr lang="es-MX" b="1">
                <a:solidFill>
                  <a:schemeClr val="folHlink"/>
                </a:solidFill>
              </a:rPr>
              <a:t>ALCALDIAS </a:t>
            </a:r>
          </a:p>
          <a:p>
            <a:r>
              <a:rPr lang="es-MX" b="1">
                <a:solidFill>
                  <a:schemeClr val="folHlink"/>
                </a:solidFill>
              </a:rPr>
              <a:t>LOCALES</a:t>
            </a:r>
            <a:endParaRPr lang="es-ES" b="1">
              <a:solidFill>
                <a:schemeClr val="folHlink"/>
              </a:solidFill>
            </a:endParaRPr>
          </a:p>
        </p:txBody>
      </p:sp>
      <p:sp>
        <p:nvSpPr>
          <p:cNvPr id="12" name="Text Box 17"/>
          <p:cNvSpPr txBox="1">
            <a:spLocks noChangeArrowheads="1"/>
          </p:cNvSpPr>
          <p:nvPr/>
        </p:nvSpPr>
        <p:spPr bwMode="auto">
          <a:xfrm>
            <a:off x="4643438" y="2636838"/>
            <a:ext cx="666750" cy="366712"/>
          </a:xfrm>
          <a:prstGeom prst="rect">
            <a:avLst/>
          </a:prstGeom>
          <a:noFill/>
          <a:ln w="9525">
            <a:noFill/>
            <a:miter lim="800000"/>
            <a:headEnd/>
            <a:tailEnd/>
          </a:ln>
          <a:effectLst/>
        </p:spPr>
        <p:txBody>
          <a:bodyPr wrap="none">
            <a:spAutoFit/>
          </a:bodyPr>
          <a:lstStyle/>
          <a:p>
            <a:r>
              <a:rPr lang="es-MX">
                <a:solidFill>
                  <a:srgbClr val="0033CC"/>
                </a:solidFill>
              </a:rPr>
              <a:t>CAR</a:t>
            </a:r>
            <a:endParaRPr lang="es-ES">
              <a:solidFill>
                <a:srgbClr val="0033CC"/>
              </a:solidFill>
            </a:endParaRPr>
          </a:p>
        </p:txBody>
      </p:sp>
      <p:sp>
        <p:nvSpPr>
          <p:cNvPr id="13" name="Text Box 18"/>
          <p:cNvSpPr txBox="1">
            <a:spLocks noChangeArrowheads="1"/>
          </p:cNvSpPr>
          <p:nvPr/>
        </p:nvSpPr>
        <p:spPr bwMode="auto">
          <a:xfrm>
            <a:off x="5651500" y="3284538"/>
            <a:ext cx="946150" cy="1465262"/>
          </a:xfrm>
          <a:prstGeom prst="rect">
            <a:avLst/>
          </a:prstGeom>
          <a:noFill/>
          <a:ln w="9525">
            <a:noFill/>
            <a:miter lim="800000"/>
            <a:headEnd/>
            <a:tailEnd/>
          </a:ln>
          <a:effectLst/>
        </p:spPr>
        <p:txBody>
          <a:bodyPr wrap="none">
            <a:spAutoFit/>
          </a:bodyPr>
          <a:lstStyle/>
          <a:p>
            <a:r>
              <a:rPr lang="es-MX">
                <a:solidFill>
                  <a:srgbClr val="FF3399"/>
                </a:solidFill>
              </a:rPr>
              <a:t>IDRD</a:t>
            </a:r>
          </a:p>
          <a:p>
            <a:r>
              <a:rPr lang="es-MX">
                <a:solidFill>
                  <a:srgbClr val="FF3399"/>
                </a:solidFill>
              </a:rPr>
              <a:t>JBJCM</a:t>
            </a:r>
          </a:p>
          <a:p>
            <a:r>
              <a:rPr lang="es-MX">
                <a:solidFill>
                  <a:srgbClr val="FF3399"/>
                </a:solidFill>
              </a:rPr>
              <a:t>SDE</a:t>
            </a:r>
          </a:p>
          <a:p>
            <a:r>
              <a:rPr lang="es-MX">
                <a:solidFill>
                  <a:srgbClr val="FF3399"/>
                </a:solidFill>
              </a:rPr>
              <a:t>UDFJC</a:t>
            </a:r>
          </a:p>
          <a:p>
            <a:r>
              <a:rPr lang="es-ES"/>
              <a:t>IDPAC </a:t>
            </a:r>
          </a:p>
        </p:txBody>
      </p:sp>
      <p:sp>
        <p:nvSpPr>
          <p:cNvPr id="14" name="Text Box 19"/>
          <p:cNvSpPr txBox="1">
            <a:spLocks noChangeArrowheads="1"/>
          </p:cNvSpPr>
          <p:nvPr/>
        </p:nvSpPr>
        <p:spPr bwMode="auto">
          <a:xfrm>
            <a:off x="4427538" y="4508500"/>
            <a:ext cx="1073150" cy="915988"/>
          </a:xfrm>
          <a:prstGeom prst="rect">
            <a:avLst/>
          </a:prstGeom>
          <a:noFill/>
          <a:ln w="9525">
            <a:noFill/>
            <a:miter lim="800000"/>
            <a:headEnd/>
            <a:tailEnd/>
          </a:ln>
          <a:effectLst/>
        </p:spPr>
        <p:txBody>
          <a:bodyPr>
            <a:spAutoFit/>
          </a:bodyPr>
          <a:lstStyle/>
          <a:p>
            <a:r>
              <a:rPr lang="es-MX" b="1" u="sng">
                <a:solidFill>
                  <a:srgbClr val="0033CC"/>
                </a:solidFill>
              </a:rPr>
              <a:t>MTROV </a:t>
            </a:r>
          </a:p>
          <a:p>
            <a:r>
              <a:rPr lang="es-MX" b="1">
                <a:solidFill>
                  <a:srgbClr val="0033CC"/>
                </a:solidFill>
              </a:rPr>
              <a:t>EAAB</a:t>
            </a:r>
          </a:p>
          <a:p>
            <a:endParaRPr lang="es-ES">
              <a:solidFill>
                <a:srgbClr val="0033CC"/>
              </a:solidFill>
            </a:endParaRPr>
          </a:p>
        </p:txBody>
      </p:sp>
      <p:sp>
        <p:nvSpPr>
          <p:cNvPr id="15" name="Text Box 20"/>
          <p:cNvSpPr txBox="1">
            <a:spLocks noChangeArrowheads="1"/>
          </p:cNvSpPr>
          <p:nvPr/>
        </p:nvSpPr>
        <p:spPr bwMode="auto">
          <a:xfrm>
            <a:off x="2555875" y="2997200"/>
            <a:ext cx="1223963" cy="1190625"/>
          </a:xfrm>
          <a:prstGeom prst="rect">
            <a:avLst/>
          </a:prstGeom>
          <a:noFill/>
          <a:ln w="9525">
            <a:noFill/>
            <a:miter lim="800000"/>
            <a:headEnd/>
            <a:tailEnd/>
          </a:ln>
          <a:effectLst/>
        </p:spPr>
        <p:txBody>
          <a:bodyPr>
            <a:spAutoFit/>
          </a:bodyPr>
          <a:lstStyle/>
          <a:p>
            <a:r>
              <a:rPr lang="es-MX">
                <a:solidFill>
                  <a:srgbClr val="0033CC"/>
                </a:solidFill>
              </a:rPr>
              <a:t>IDU</a:t>
            </a:r>
          </a:p>
          <a:p>
            <a:r>
              <a:rPr lang="es-MX" b="1">
                <a:solidFill>
                  <a:srgbClr val="0033CC"/>
                </a:solidFill>
              </a:rPr>
              <a:t>SDM</a:t>
            </a:r>
          </a:p>
          <a:p>
            <a:r>
              <a:rPr lang="es-MX" b="1" u="sng">
                <a:solidFill>
                  <a:srgbClr val="0033CC"/>
                </a:solidFill>
              </a:rPr>
              <a:t>TRNSM</a:t>
            </a:r>
            <a:r>
              <a:rPr lang="es-MX" u="sng"/>
              <a:t>.</a:t>
            </a:r>
          </a:p>
          <a:p>
            <a:r>
              <a:rPr lang="es-ES"/>
              <a:t>UAERMV</a:t>
            </a:r>
          </a:p>
        </p:txBody>
      </p:sp>
      <p:sp>
        <p:nvSpPr>
          <p:cNvPr id="16" name="Text Box 21"/>
          <p:cNvSpPr txBox="1">
            <a:spLocks noChangeArrowheads="1"/>
          </p:cNvSpPr>
          <p:nvPr/>
        </p:nvSpPr>
        <p:spPr bwMode="auto">
          <a:xfrm>
            <a:off x="2339752" y="4797153"/>
            <a:ext cx="2228051" cy="738664"/>
          </a:xfrm>
          <a:prstGeom prst="rect">
            <a:avLst/>
          </a:prstGeom>
          <a:noFill/>
          <a:ln w="9525">
            <a:noFill/>
            <a:miter lim="800000"/>
            <a:headEnd/>
            <a:tailEnd/>
          </a:ln>
          <a:effectLst/>
        </p:spPr>
        <p:txBody>
          <a:bodyPr wrap="square">
            <a:spAutoFit/>
          </a:bodyPr>
          <a:lstStyle/>
          <a:p>
            <a:r>
              <a:rPr lang="es-MX" dirty="0">
                <a:solidFill>
                  <a:srgbClr val="CC3300"/>
                </a:solidFill>
              </a:rPr>
              <a:t>EEB</a:t>
            </a:r>
          </a:p>
          <a:p>
            <a:r>
              <a:rPr lang="es-MX" sz="2400" b="1" u="sng" dirty="0" smtClean="0">
                <a:solidFill>
                  <a:srgbClr val="CC3300"/>
                </a:solidFill>
              </a:rPr>
              <a:t>FOPAE(IDIGER)</a:t>
            </a:r>
            <a:endParaRPr lang="es-ES" sz="2400" b="1" u="sng" dirty="0">
              <a:solidFill>
                <a:srgbClr val="CC3300"/>
              </a:solidFill>
            </a:endParaRPr>
          </a:p>
        </p:txBody>
      </p:sp>
      <p:sp>
        <p:nvSpPr>
          <p:cNvPr id="17" name="Text Box 22"/>
          <p:cNvSpPr txBox="1">
            <a:spLocks noChangeArrowheads="1"/>
          </p:cNvSpPr>
          <p:nvPr/>
        </p:nvSpPr>
        <p:spPr bwMode="auto">
          <a:xfrm>
            <a:off x="6732588" y="2565400"/>
            <a:ext cx="2254250" cy="915988"/>
          </a:xfrm>
          <a:prstGeom prst="rect">
            <a:avLst/>
          </a:prstGeom>
          <a:noFill/>
          <a:ln w="9525">
            <a:noFill/>
            <a:miter lim="800000"/>
            <a:headEnd/>
            <a:tailEnd/>
          </a:ln>
          <a:effectLst/>
        </p:spPr>
        <p:txBody>
          <a:bodyPr wrap="none">
            <a:spAutoFit/>
          </a:bodyPr>
          <a:lstStyle/>
          <a:p>
            <a:r>
              <a:rPr lang="es-MX"/>
              <a:t>2. Cuidar cob. veg., </a:t>
            </a:r>
          </a:p>
          <a:p>
            <a:r>
              <a:rPr lang="es-MX"/>
              <a:t>Promover, divulgar, </a:t>
            </a:r>
          </a:p>
          <a:p>
            <a:r>
              <a:rPr lang="es-MX"/>
              <a:t>capacitar, organizar.</a:t>
            </a:r>
            <a:endParaRPr lang="es-ES"/>
          </a:p>
        </p:txBody>
      </p:sp>
      <p:sp>
        <p:nvSpPr>
          <p:cNvPr id="18" name="Text Box 23"/>
          <p:cNvSpPr txBox="1">
            <a:spLocks noChangeArrowheads="1"/>
          </p:cNvSpPr>
          <p:nvPr/>
        </p:nvSpPr>
        <p:spPr bwMode="auto">
          <a:xfrm>
            <a:off x="755650" y="4437063"/>
            <a:ext cx="1555750" cy="915987"/>
          </a:xfrm>
          <a:prstGeom prst="rect">
            <a:avLst/>
          </a:prstGeom>
          <a:noFill/>
          <a:ln w="9525">
            <a:noFill/>
            <a:miter lim="800000"/>
            <a:headEnd/>
            <a:tailEnd/>
          </a:ln>
          <a:effectLst/>
        </p:spPr>
        <p:txBody>
          <a:bodyPr wrap="none">
            <a:spAutoFit/>
          </a:bodyPr>
          <a:lstStyle/>
          <a:p>
            <a:r>
              <a:rPr lang="es-MX"/>
              <a:t>3. Adelantar </a:t>
            </a:r>
          </a:p>
          <a:p>
            <a:r>
              <a:rPr lang="es-MX"/>
              <a:t>proyectos de </a:t>
            </a:r>
          </a:p>
          <a:p>
            <a:r>
              <a:rPr lang="es-MX"/>
              <a:t>desarrollo.</a:t>
            </a:r>
            <a:endParaRPr lang="es-ES"/>
          </a:p>
        </p:txBody>
      </p:sp>
      <p:sp>
        <p:nvSpPr>
          <p:cNvPr id="19" name="Text Box 24"/>
          <p:cNvSpPr txBox="1">
            <a:spLocks noChangeArrowheads="1"/>
          </p:cNvSpPr>
          <p:nvPr/>
        </p:nvSpPr>
        <p:spPr bwMode="auto">
          <a:xfrm>
            <a:off x="5724525" y="5373688"/>
            <a:ext cx="3263900" cy="584775"/>
          </a:xfrm>
          <a:prstGeom prst="rect">
            <a:avLst/>
          </a:prstGeom>
          <a:noFill/>
          <a:ln w="9525">
            <a:noFill/>
            <a:miter lim="800000"/>
            <a:headEnd/>
            <a:tailEnd/>
          </a:ln>
          <a:effectLst/>
        </p:spPr>
        <p:txBody>
          <a:bodyPr>
            <a:spAutoFit/>
          </a:bodyPr>
          <a:lstStyle/>
          <a:p>
            <a:r>
              <a:rPr lang="es-MX" sz="1600" dirty="0"/>
              <a:t>TOTAL: 39 </a:t>
            </a:r>
            <a:r>
              <a:rPr lang="es-MX" sz="1600" dirty="0" smtClean="0"/>
              <a:t>SVC DE LA CB  ( </a:t>
            </a:r>
            <a:r>
              <a:rPr lang="es-MX" sz="1600" dirty="0"/>
              <a:t>4</a:t>
            </a:r>
          </a:p>
          <a:p>
            <a:r>
              <a:rPr lang="es-MX" sz="1600" u="sng" dirty="0"/>
              <a:t>Incorporadas por acuerdo </a:t>
            </a:r>
            <a:r>
              <a:rPr lang="es-MX" sz="1600" u="sng" dirty="0" smtClean="0"/>
              <a:t>248/06)</a:t>
            </a:r>
            <a:endParaRPr lang="es-ES" sz="1600" u="sng" dirty="0"/>
          </a:p>
        </p:txBody>
      </p:sp>
      <p:sp>
        <p:nvSpPr>
          <p:cNvPr id="20" name="Text Box 25"/>
          <p:cNvSpPr txBox="1">
            <a:spLocks noChangeArrowheads="1"/>
          </p:cNvSpPr>
          <p:nvPr/>
        </p:nvSpPr>
        <p:spPr bwMode="auto">
          <a:xfrm>
            <a:off x="3995738" y="3213100"/>
            <a:ext cx="1081087" cy="641350"/>
          </a:xfrm>
          <a:prstGeom prst="rect">
            <a:avLst/>
          </a:prstGeom>
          <a:noFill/>
          <a:ln w="9525">
            <a:noFill/>
            <a:miter lim="800000"/>
            <a:headEnd/>
            <a:tailEnd/>
          </a:ln>
          <a:effectLst/>
        </p:spPr>
        <p:txBody>
          <a:bodyPr>
            <a:spAutoFit/>
          </a:bodyPr>
          <a:lstStyle/>
          <a:p>
            <a:r>
              <a:rPr lang="es-ES"/>
              <a:t>SDA</a:t>
            </a:r>
          </a:p>
          <a:p>
            <a:r>
              <a:rPr lang="es-ES"/>
              <a:t>UAESP</a:t>
            </a:r>
          </a:p>
        </p:txBody>
      </p:sp>
    </p:spTree>
    <p:extLst>
      <p:ext uri="{BB962C8B-B14F-4D97-AF65-F5344CB8AC3E}">
        <p14:creationId xmlns:p14="http://schemas.microsoft.com/office/powerpoint/2010/main" xmlns="" val="399261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ChangeArrowheads="1"/>
          </p:cNvSpPr>
          <p:nvPr/>
        </p:nvSpPr>
        <p:spPr bwMode="auto">
          <a:xfrm>
            <a:off x="323850" y="1954"/>
            <a:ext cx="7654925" cy="1631216"/>
          </a:xfrm>
          <a:prstGeom prst="rect">
            <a:avLst/>
          </a:prstGeom>
          <a:noFill/>
          <a:ln w="9525">
            <a:noFill/>
            <a:miter lim="800000"/>
            <a:headEnd/>
            <a:tailEnd/>
          </a:ln>
          <a:effectLst/>
        </p:spPr>
        <p:txBody>
          <a:bodyPr anchor="ctr">
            <a:spAutoFit/>
          </a:bodyPr>
          <a:lstStyle/>
          <a:p>
            <a:pPr algn="ctr"/>
            <a:r>
              <a:rPr lang="es-ES_tradnl" sz="2400" b="1" dirty="0">
                <a:solidFill>
                  <a:srgbClr val="FF0000"/>
                </a:solidFill>
                <a:cs typeface="Times New Roman" pitchFamily="18" charset="0"/>
              </a:rPr>
              <a:t>COMPARACIÓN PONDERADO PORCENTUAL NÚMERO DE PROYECTOS </a:t>
            </a:r>
            <a:r>
              <a:rPr lang="es-ES_tradnl" sz="2400" b="1" dirty="0" smtClean="0">
                <a:solidFill>
                  <a:srgbClr val="FF0000"/>
                </a:solidFill>
                <a:cs typeface="Times New Roman" pitchFamily="18" charset="0"/>
              </a:rPr>
              <a:t> vs</a:t>
            </a:r>
            <a:r>
              <a:rPr lang="es-ES_tradnl" sz="2400" b="1" dirty="0">
                <a:solidFill>
                  <a:srgbClr val="FF0000"/>
                </a:solidFill>
                <a:cs typeface="Times New Roman" pitchFamily="18" charset="0"/>
              </a:rPr>
              <a:t>. PRESUPUESTO ASIGNADO EN PROGRAMAS DEL EJE </a:t>
            </a:r>
            <a:r>
              <a:rPr lang="es-ES_tradnl" sz="2400" b="1" dirty="0" smtClean="0">
                <a:solidFill>
                  <a:srgbClr val="FF0000"/>
                </a:solidFill>
                <a:cs typeface="Times New Roman" pitchFamily="18" charset="0"/>
              </a:rPr>
              <a:t>2 </a:t>
            </a:r>
            <a:r>
              <a:rPr lang="es-ES" sz="2400" b="1" dirty="0" smtClean="0">
                <a:solidFill>
                  <a:srgbClr val="FF0000"/>
                </a:solidFill>
              </a:rPr>
              <a:t>PLAN DISTRITAL DE DESARROLLO “BOGOTA HUMANA”- 2012-2016</a:t>
            </a:r>
            <a:endParaRPr lang="es-ES" sz="2400" b="1" dirty="0">
              <a:solidFill>
                <a:srgbClr val="FF0000"/>
              </a:solidFill>
            </a:endParaRPr>
          </a:p>
        </p:txBody>
      </p:sp>
      <p:pic>
        <p:nvPicPr>
          <p:cNvPr id="13" name="Picture 4"/>
          <p:cNvPicPr>
            <a:picLocks noChangeAspect="1" noChangeArrowheads="1"/>
          </p:cNvPicPr>
          <p:nvPr/>
        </p:nvPicPr>
        <p:blipFill>
          <a:blip r:embed="rId2" cstate="print"/>
          <a:srcRect/>
          <a:stretch>
            <a:fillRect/>
          </a:stretch>
        </p:blipFill>
        <p:spPr bwMode="auto">
          <a:xfrm>
            <a:off x="539750" y="1409700"/>
            <a:ext cx="8208963" cy="4395788"/>
          </a:xfrm>
          <a:prstGeom prst="rect">
            <a:avLst/>
          </a:prstGeom>
          <a:noFill/>
        </p:spPr>
      </p:pic>
      <p:sp>
        <p:nvSpPr>
          <p:cNvPr id="14" name="Rectangle 6"/>
          <p:cNvSpPr>
            <a:spLocks noChangeArrowheads="1"/>
          </p:cNvSpPr>
          <p:nvPr/>
        </p:nvSpPr>
        <p:spPr bwMode="auto">
          <a:xfrm>
            <a:off x="323850" y="5949077"/>
            <a:ext cx="2573140" cy="246221"/>
          </a:xfrm>
          <a:prstGeom prst="rect">
            <a:avLst/>
          </a:prstGeom>
          <a:noFill/>
          <a:ln w="9525">
            <a:noFill/>
            <a:miter lim="800000"/>
            <a:headEnd/>
            <a:tailEnd/>
          </a:ln>
          <a:effectLst/>
        </p:spPr>
        <p:txBody>
          <a:bodyPr wrap="none" anchor="ctr">
            <a:spAutoFit/>
          </a:bodyPr>
          <a:lstStyle/>
          <a:p>
            <a:r>
              <a:rPr lang="es-ES_tradnl" sz="1000" dirty="0">
                <a:ea typeface="Times New Roman" pitchFamily="18" charset="0"/>
                <a:cs typeface="Arial" charset="0"/>
              </a:rPr>
              <a:t>Fuente: </a:t>
            </a:r>
            <a:r>
              <a:rPr lang="es-ES_tradnl" sz="1000" dirty="0" smtClean="0">
                <a:ea typeface="Times New Roman" pitchFamily="18" charset="0"/>
                <a:cs typeface="Arial" charset="0"/>
              </a:rPr>
              <a:t>PDD </a:t>
            </a:r>
            <a:r>
              <a:rPr lang="es-ES_tradnl" sz="1000" dirty="0">
                <a:ea typeface="Times New Roman" pitchFamily="18" charset="0"/>
                <a:cs typeface="Arial" charset="0"/>
              </a:rPr>
              <a:t>- Contraloría de Bogotá D.C.</a:t>
            </a:r>
            <a:endParaRPr lang="es-ES_tradnl" dirty="0">
              <a:ea typeface="Times New Roman" pitchFamily="18" charset="0"/>
              <a:cs typeface="Arial" charset="0"/>
            </a:endParaRPr>
          </a:p>
        </p:txBody>
      </p:sp>
    </p:spTree>
    <p:extLst>
      <p:ext uri="{BB962C8B-B14F-4D97-AF65-F5344CB8AC3E}">
        <p14:creationId xmlns:p14="http://schemas.microsoft.com/office/powerpoint/2010/main" xmlns="" val="125508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995120" cy="1143000"/>
          </a:xfrm>
        </p:spPr>
        <p:txBody>
          <a:bodyPr>
            <a:noAutofit/>
          </a:bodyPr>
          <a:lstStyle/>
          <a:p>
            <a:r>
              <a:rPr lang="es-CO" sz="2800" b="1" dirty="0" smtClean="0">
                <a:solidFill>
                  <a:srgbClr val="FF0000"/>
                </a:solidFill>
              </a:rPr>
              <a:t>INVERSION AMBIENTAL 2014</a:t>
            </a:r>
            <a:br>
              <a:rPr lang="es-CO" sz="2800" b="1" dirty="0" smtClean="0">
                <a:solidFill>
                  <a:srgbClr val="FF0000"/>
                </a:solidFill>
              </a:rPr>
            </a:br>
            <a:r>
              <a:rPr lang="es-CO" sz="2800" b="1" dirty="0" smtClean="0">
                <a:solidFill>
                  <a:srgbClr val="FF0000"/>
                </a:solidFill>
              </a:rPr>
              <a:t>POR EJE DEL PDDBH</a:t>
            </a:r>
            <a:endParaRPr lang="es-CO" sz="2800" b="1" dirty="0">
              <a:solidFill>
                <a:srgbClr val="FF0000"/>
              </a:solidFill>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971601" y="1616848"/>
            <a:ext cx="6984776" cy="4492667"/>
          </a:xfrm>
          <a:prstGeom prst="rect">
            <a:avLst/>
          </a:prstGeom>
          <a:noFill/>
          <a:ln w="9525">
            <a:noFill/>
            <a:miter lim="800000"/>
            <a:headEnd/>
            <a:tailEnd/>
          </a:ln>
          <a:effectLst/>
        </p:spPr>
      </p:pic>
    </p:spTree>
    <p:extLst>
      <p:ext uri="{BB962C8B-B14F-4D97-AF65-F5344CB8AC3E}">
        <p14:creationId xmlns:p14="http://schemas.microsoft.com/office/powerpoint/2010/main" xmlns="" val="2394785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ChangeArrowheads="1"/>
          </p:cNvSpPr>
          <p:nvPr/>
        </p:nvSpPr>
        <p:spPr bwMode="auto">
          <a:xfrm>
            <a:off x="323850" y="125065"/>
            <a:ext cx="7654925" cy="1384995"/>
          </a:xfrm>
          <a:prstGeom prst="rect">
            <a:avLst/>
          </a:prstGeom>
          <a:noFill/>
          <a:ln w="9525">
            <a:noFill/>
            <a:miter lim="800000"/>
            <a:headEnd/>
            <a:tailEnd/>
          </a:ln>
          <a:effectLst/>
        </p:spPr>
        <p:txBody>
          <a:bodyPr anchor="ctr">
            <a:spAutoFit/>
          </a:bodyPr>
          <a:lstStyle/>
          <a:p>
            <a:pPr algn="ctr"/>
            <a:r>
              <a:rPr lang="es-ES_tradnl" sz="2800" b="1" dirty="0">
                <a:solidFill>
                  <a:srgbClr val="FF0000"/>
                </a:solidFill>
                <a:cs typeface="Times New Roman" pitchFamily="18" charset="0"/>
              </a:rPr>
              <a:t>COMPARACIÓN </a:t>
            </a:r>
            <a:r>
              <a:rPr lang="es-CO" sz="2800" b="1" dirty="0" smtClean="0">
                <a:solidFill>
                  <a:srgbClr val="FF0000"/>
                </a:solidFill>
                <a:cs typeface="Times New Roman" pitchFamily="18" charset="0"/>
              </a:rPr>
              <a:t>PRESUPUESTO ANUAL DE INVERSION DISTRITAL, DE GESTION AMBIENTAL Y DE GESTION DE RIESGOS </a:t>
            </a:r>
            <a:r>
              <a:rPr lang="es-ES" sz="2800" b="1" dirty="0" smtClean="0">
                <a:solidFill>
                  <a:srgbClr val="FF0000"/>
                </a:solidFill>
              </a:rPr>
              <a:t>2010-2014</a:t>
            </a:r>
            <a:endParaRPr lang="es-ES" sz="2800" b="1" dirty="0">
              <a:solidFill>
                <a:srgbClr val="FF0000"/>
              </a:solidFill>
            </a:endParaRPr>
          </a:p>
        </p:txBody>
      </p:sp>
      <p:sp>
        <p:nvSpPr>
          <p:cNvPr id="14" name="Rectangle 6"/>
          <p:cNvSpPr>
            <a:spLocks noChangeArrowheads="1"/>
          </p:cNvSpPr>
          <p:nvPr/>
        </p:nvSpPr>
        <p:spPr bwMode="auto">
          <a:xfrm>
            <a:off x="323850" y="5656690"/>
            <a:ext cx="7560518" cy="830997"/>
          </a:xfrm>
          <a:prstGeom prst="rect">
            <a:avLst/>
          </a:prstGeom>
          <a:noFill/>
          <a:ln w="9525">
            <a:noFill/>
            <a:miter lim="800000"/>
            <a:headEnd/>
            <a:tailEnd/>
          </a:ln>
          <a:effectLst/>
        </p:spPr>
        <p:txBody>
          <a:bodyPr wrap="square" anchor="ctr">
            <a:spAutoFit/>
          </a:bodyPr>
          <a:lstStyle/>
          <a:p>
            <a:r>
              <a:rPr lang="es-ES_tradnl" sz="1000" dirty="0">
                <a:ea typeface="Times New Roman" pitchFamily="18" charset="0"/>
                <a:cs typeface="Arial" charset="0"/>
              </a:rPr>
              <a:t>Fuente: </a:t>
            </a:r>
            <a:r>
              <a:rPr lang="es-MX" sz="1000" dirty="0" smtClean="0"/>
              <a:t>Contraloría de Bogotá Informes “</a:t>
            </a:r>
            <a:r>
              <a:rPr lang="es-MX" sz="1000" i="1" dirty="0" smtClean="0"/>
              <a:t>Cuenta General del Presupuesto y del Tesoro del Distrito Capital</a:t>
            </a:r>
            <a:r>
              <a:rPr lang="es-MX" sz="1000" dirty="0" smtClean="0"/>
              <a:t>”, 2010, 2011, 2012;  2013 y 2014; Informes del Estado de los Recursos Naturales y del Ambiente, 2013 y 2014, y </a:t>
            </a:r>
            <a:r>
              <a:rPr lang="es-CO" sz="1000" dirty="0" smtClean="0"/>
              <a:t>PLAN OPERATIVO ANUAL DE INVERSIONES Alcaldía Mayor de Bogotá D.C. - Secretaría Distrital de Planeación  - Subsecretaría de Planeación de la Inversión  2010, 2011, 2012, 2013 y 2014.</a:t>
            </a:r>
          </a:p>
          <a:p>
            <a:endParaRPr lang="es-ES_tradnl" dirty="0">
              <a:ea typeface="Times New Roman" pitchFamily="18" charset="0"/>
              <a:cs typeface="Arial" charset="0"/>
            </a:endParaRPr>
          </a:p>
        </p:txBody>
      </p:sp>
      <p:graphicFrame>
        <p:nvGraphicFramePr>
          <p:cNvPr id="5" name="1 Gráfico"/>
          <p:cNvGraphicFramePr/>
          <p:nvPr/>
        </p:nvGraphicFramePr>
        <p:xfrm>
          <a:off x="467544" y="1771650"/>
          <a:ext cx="7704856" cy="3314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55083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ChangeArrowheads="1"/>
          </p:cNvSpPr>
          <p:nvPr/>
        </p:nvSpPr>
        <p:spPr bwMode="auto">
          <a:xfrm>
            <a:off x="323850" y="125065"/>
            <a:ext cx="7654925" cy="1384995"/>
          </a:xfrm>
          <a:prstGeom prst="rect">
            <a:avLst/>
          </a:prstGeom>
          <a:noFill/>
          <a:ln w="9525">
            <a:noFill/>
            <a:miter lim="800000"/>
            <a:headEnd/>
            <a:tailEnd/>
          </a:ln>
          <a:effectLst/>
        </p:spPr>
        <p:txBody>
          <a:bodyPr anchor="ctr">
            <a:spAutoFit/>
          </a:bodyPr>
          <a:lstStyle/>
          <a:p>
            <a:pPr algn="ctr"/>
            <a:r>
              <a:rPr lang="es-ES_tradnl" sz="2800" b="1" dirty="0">
                <a:solidFill>
                  <a:srgbClr val="FF0000"/>
                </a:solidFill>
                <a:cs typeface="Times New Roman" pitchFamily="18" charset="0"/>
              </a:rPr>
              <a:t>COMPARACIÓN </a:t>
            </a:r>
            <a:r>
              <a:rPr lang="es-CO" sz="2800" b="1" dirty="0" smtClean="0">
                <a:solidFill>
                  <a:srgbClr val="FF0000"/>
                </a:solidFill>
                <a:cs typeface="Times New Roman" pitchFamily="18" charset="0"/>
              </a:rPr>
              <a:t>PRESUPUESTO ANUAL DE INVERSION en GESTION AMBIENTAL Y en GESTION DE RIESGOS </a:t>
            </a:r>
            <a:r>
              <a:rPr lang="es-ES" sz="2800" b="1" dirty="0" smtClean="0">
                <a:solidFill>
                  <a:srgbClr val="FF0000"/>
                </a:solidFill>
              </a:rPr>
              <a:t>2010-2014</a:t>
            </a:r>
            <a:endParaRPr lang="es-ES" sz="2800" b="1" dirty="0">
              <a:solidFill>
                <a:srgbClr val="FF0000"/>
              </a:solidFill>
            </a:endParaRPr>
          </a:p>
        </p:txBody>
      </p:sp>
      <p:sp>
        <p:nvSpPr>
          <p:cNvPr id="14" name="Rectangle 6"/>
          <p:cNvSpPr>
            <a:spLocks noChangeArrowheads="1"/>
          </p:cNvSpPr>
          <p:nvPr/>
        </p:nvSpPr>
        <p:spPr bwMode="auto">
          <a:xfrm>
            <a:off x="323850" y="5656690"/>
            <a:ext cx="7560518" cy="830997"/>
          </a:xfrm>
          <a:prstGeom prst="rect">
            <a:avLst/>
          </a:prstGeom>
          <a:noFill/>
          <a:ln w="9525">
            <a:noFill/>
            <a:miter lim="800000"/>
            <a:headEnd/>
            <a:tailEnd/>
          </a:ln>
          <a:effectLst/>
        </p:spPr>
        <p:txBody>
          <a:bodyPr wrap="square" anchor="ctr">
            <a:spAutoFit/>
          </a:bodyPr>
          <a:lstStyle/>
          <a:p>
            <a:r>
              <a:rPr lang="es-ES_tradnl" sz="1000" dirty="0">
                <a:ea typeface="Times New Roman" pitchFamily="18" charset="0"/>
                <a:cs typeface="Arial" charset="0"/>
              </a:rPr>
              <a:t>Fuente: </a:t>
            </a:r>
            <a:r>
              <a:rPr lang="es-MX" sz="1000" dirty="0" smtClean="0"/>
              <a:t>Contraloría de Bogotá: Informes del Estado de los Recursos Naturales y del Ambiente, 2013 y 2014, y </a:t>
            </a:r>
            <a:r>
              <a:rPr lang="es-CO" sz="1000" dirty="0" smtClean="0"/>
              <a:t>PLAN OPERATIVO ANUAL DE INVERSIONES Alcaldía Mayor de Bogotá D.C. - Secretaría Distrital de Planeación  - Subsecretaría de Planeación de la Inversión  2010, 2011, 2012, 2013 y 2014.</a:t>
            </a:r>
          </a:p>
          <a:p>
            <a:endParaRPr lang="es-ES_tradnl" dirty="0">
              <a:ea typeface="Times New Roman" pitchFamily="18" charset="0"/>
              <a:cs typeface="Arial" charset="0"/>
            </a:endParaRPr>
          </a:p>
        </p:txBody>
      </p:sp>
      <p:graphicFrame>
        <p:nvGraphicFramePr>
          <p:cNvPr id="6" name="3 Gráfico"/>
          <p:cNvGraphicFramePr/>
          <p:nvPr/>
        </p:nvGraphicFramePr>
        <p:xfrm>
          <a:off x="755576" y="2057400"/>
          <a:ext cx="7704856"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55083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6995120" cy="1143000"/>
          </a:xfrm>
        </p:spPr>
        <p:txBody>
          <a:bodyPr>
            <a:noAutofit/>
          </a:bodyPr>
          <a:lstStyle/>
          <a:p>
            <a:r>
              <a:rPr lang="es-CO" sz="2800" b="1" dirty="0" smtClean="0">
                <a:solidFill>
                  <a:srgbClr val="FF0000"/>
                </a:solidFill>
              </a:rPr>
              <a:t>ACTUACIONES DE LA CB EN EL CONTROL FISCAL AMBIENTAL</a:t>
            </a:r>
            <a:endParaRPr lang="es-CO" sz="2800" b="1" dirty="0">
              <a:solidFill>
                <a:srgbClr val="FF0000"/>
              </a:solidFill>
            </a:endParaRPr>
          </a:p>
        </p:txBody>
      </p:sp>
      <p:sp>
        <p:nvSpPr>
          <p:cNvPr id="3" name="Marcador de contenido 2"/>
          <p:cNvSpPr>
            <a:spLocks noGrp="1"/>
          </p:cNvSpPr>
          <p:nvPr>
            <p:ph idx="1"/>
          </p:nvPr>
        </p:nvSpPr>
        <p:spPr/>
        <p:txBody>
          <a:bodyPr>
            <a:normAutofit fontScale="77500" lnSpcReduction="20000"/>
          </a:bodyPr>
          <a:lstStyle/>
          <a:p>
            <a:pPr algn="just">
              <a:buNone/>
            </a:pPr>
            <a:r>
              <a:rPr lang="es-CO" sz="2400" dirty="0" smtClean="0"/>
              <a:t>NIVEL MICRO (Institucional)</a:t>
            </a:r>
          </a:p>
          <a:p>
            <a:pPr algn="just"/>
            <a:r>
              <a:rPr lang="es-CO" sz="2400" dirty="0" smtClean="0"/>
              <a:t>Auditorías de regularidad (cuenta anual) y de desempeño (temas especiales ambientales) en los Sujetos de Vigilancia y Control</a:t>
            </a:r>
          </a:p>
          <a:p>
            <a:pPr algn="just">
              <a:buNone/>
            </a:pPr>
            <a:r>
              <a:rPr lang="es-CO" sz="2400" i="1" dirty="0" smtClean="0"/>
              <a:t>PRODUCTO</a:t>
            </a:r>
          </a:p>
          <a:p>
            <a:pPr algn="just">
              <a:buNone/>
            </a:pPr>
            <a:r>
              <a:rPr lang="es-CO" sz="2400" dirty="0" smtClean="0"/>
              <a:t>Informes de Auditoria de Regularidad y de Desempeño. </a:t>
            </a:r>
          </a:p>
          <a:p>
            <a:pPr algn="just">
              <a:buNone/>
            </a:pPr>
            <a:endParaRPr lang="es-CO" sz="2400" dirty="0" smtClean="0"/>
          </a:p>
          <a:p>
            <a:pPr algn="just">
              <a:buNone/>
            </a:pPr>
            <a:r>
              <a:rPr lang="es-CO" sz="2400" dirty="0" smtClean="0"/>
              <a:t>NIVEL MACRO (Sectorial y Distrital)</a:t>
            </a:r>
          </a:p>
          <a:p>
            <a:pPr algn="just"/>
            <a:r>
              <a:rPr lang="es-CO" sz="2400" dirty="0" smtClean="0"/>
              <a:t>Evaluación de avance anual de política publica ambiental</a:t>
            </a:r>
          </a:p>
          <a:p>
            <a:pPr algn="just"/>
            <a:r>
              <a:rPr lang="es-CO" sz="2400" dirty="0" smtClean="0"/>
              <a:t>Evaluación y calificación de la gestión </a:t>
            </a:r>
            <a:r>
              <a:rPr lang="es-CO" sz="2400" dirty="0"/>
              <a:t>y </a:t>
            </a:r>
            <a:r>
              <a:rPr lang="es-CO" sz="2400" dirty="0" smtClean="0"/>
              <a:t>resultados de la vigencia evaluada – Criterio de Evaluación: Instrumentos de planeación ambiental PACA y PAL.</a:t>
            </a:r>
          </a:p>
          <a:p>
            <a:pPr algn="just"/>
            <a:r>
              <a:rPr lang="es-CO" sz="2400" dirty="0" smtClean="0"/>
              <a:t>Análisis de Estudios de caso de temas de impacto de la vigencia evaluada. </a:t>
            </a:r>
          </a:p>
          <a:p>
            <a:pPr algn="just">
              <a:buNone/>
            </a:pPr>
            <a:r>
              <a:rPr lang="es-CO" sz="2400" i="1" dirty="0" smtClean="0"/>
              <a:t>PRODUCTO</a:t>
            </a:r>
          </a:p>
          <a:p>
            <a:pPr algn="just"/>
            <a:r>
              <a:rPr lang="es-ES" sz="2400" dirty="0" smtClean="0"/>
              <a:t>Informe Anual Sobre el Estado de los Recursos Naturales y del Ambiente de Bogotá D.C. por cada vigencia, en cumplimiento del mandato con constitucional.</a:t>
            </a:r>
            <a:endParaRPr lang="es-CO" sz="2400" dirty="0" smtClean="0"/>
          </a:p>
        </p:txBody>
      </p:sp>
    </p:spTree>
    <p:extLst>
      <p:ext uri="{BB962C8B-B14F-4D97-AF65-F5344CB8AC3E}">
        <p14:creationId xmlns:p14="http://schemas.microsoft.com/office/powerpoint/2010/main" xmlns="" val="2394785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4588</TotalTime>
  <Words>1735</Words>
  <Application>Microsoft Office PowerPoint</Application>
  <PresentationFormat>Presentación en pantalla (4:3)</PresentationFormat>
  <Paragraphs>175</Paragraphs>
  <Slides>17</Slides>
  <Notes>10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 CAMBIO CLIMÁTICO EN EL INFORME AMBIENTAL DE BOGOTÁ 2014</vt:lpstr>
      <vt:lpstr> </vt:lpstr>
      <vt:lpstr> </vt:lpstr>
      <vt:lpstr> </vt:lpstr>
      <vt:lpstr>Diapositiva 5</vt:lpstr>
      <vt:lpstr>INVERSION AMBIENTAL 2014 POR EJE DEL PDDBH</vt:lpstr>
      <vt:lpstr>Diapositiva 7</vt:lpstr>
      <vt:lpstr>Diapositiva 8</vt:lpstr>
      <vt:lpstr>ACTUACIONES DE LA CB EN EL CONTROL FISCAL AMBIENTAL</vt:lpstr>
      <vt:lpstr>ESTADO DE LOS RECURSOS NATURALES Y DEL AMBIENTE DE BOGOTA  2014: AGUA</vt:lpstr>
      <vt:lpstr>ESTADO DE LOS RECURSOS NATURALES Y DEL AMBIENTE DE BOGOTA  2014: AGUA</vt:lpstr>
      <vt:lpstr>ESTADO DE LOS RECURSOS NATURALES Y DEL AMBIENTE DE BOGOTA  2014: AGUA HUELLA HIDRICA (EN MILLONES DE METROS CUBICOS)</vt:lpstr>
      <vt:lpstr>ESTADO DE LOS RECURSOS NATURALES Y DEL AMBIENTE DE BOGOTA 2013 Y 2014: AIRE</vt:lpstr>
      <vt:lpstr>ESTADO DE LOS RECURSOS NATURALES Y DEL AMBIENTE DE BOGOTA 2014: FLORA</vt:lpstr>
      <vt:lpstr>ESTADO DE LOS RECURSOS NATURALES Y DEL AMBIENTE DE BOGOTA 2014: FLORA  FUENTE: OAB DISMINUCION DE LA COBERTURA ARBOREA</vt:lpstr>
      <vt:lpstr>ESTADO DE LOS RECURSOS NATURALES Y DEL AMBIENTE DE BOGOTA 2014: RESIDUOS SOLIDOS DISPUESTOS EN EL RSDJ</vt:lpstr>
      <vt:lpstr>CONCLUSIONES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Administrador</dc:creator>
  <cp:lastModifiedBy>work grup </cp:lastModifiedBy>
  <cp:revision>411</cp:revision>
  <cp:lastPrinted>2015-06-16T22:22:07Z</cp:lastPrinted>
  <dcterms:created xsi:type="dcterms:W3CDTF">2014-06-24T18:49:26Z</dcterms:created>
  <dcterms:modified xsi:type="dcterms:W3CDTF">2015-09-21T03:07:47Z</dcterms:modified>
</cp:coreProperties>
</file>