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sldIdLst>
    <p:sldId id="308" r:id="rId2"/>
    <p:sldId id="440" r:id="rId3"/>
    <p:sldId id="367" r:id="rId4"/>
    <p:sldId id="368" r:id="rId5"/>
    <p:sldId id="354" r:id="rId6"/>
    <p:sldId id="355" r:id="rId7"/>
    <p:sldId id="356" r:id="rId8"/>
    <p:sldId id="357" r:id="rId9"/>
    <p:sldId id="358" r:id="rId10"/>
    <p:sldId id="359" r:id="rId11"/>
    <p:sldId id="377" r:id="rId12"/>
    <p:sldId id="378" r:id="rId13"/>
    <p:sldId id="379" r:id="rId14"/>
    <p:sldId id="380" r:id="rId15"/>
    <p:sldId id="381" r:id="rId16"/>
    <p:sldId id="369" r:id="rId17"/>
    <p:sldId id="409" r:id="rId18"/>
    <p:sldId id="408" r:id="rId19"/>
    <p:sldId id="410" r:id="rId20"/>
    <p:sldId id="371" r:id="rId21"/>
    <p:sldId id="372" r:id="rId22"/>
    <p:sldId id="373" r:id="rId23"/>
    <p:sldId id="374" r:id="rId24"/>
    <p:sldId id="375" r:id="rId25"/>
    <p:sldId id="411" r:id="rId26"/>
    <p:sldId id="376" r:id="rId27"/>
    <p:sldId id="424" r:id="rId28"/>
    <p:sldId id="431" r:id="rId29"/>
    <p:sldId id="433" r:id="rId30"/>
    <p:sldId id="432" r:id="rId31"/>
    <p:sldId id="430" r:id="rId32"/>
    <p:sldId id="366" r:id="rId33"/>
    <p:sldId id="426" r:id="rId34"/>
    <p:sldId id="434" r:id="rId35"/>
    <p:sldId id="428" r:id="rId36"/>
    <p:sldId id="435" r:id="rId37"/>
    <p:sldId id="436" r:id="rId38"/>
    <p:sldId id="437" r:id="rId39"/>
    <p:sldId id="438" r:id="rId40"/>
    <p:sldId id="439" r:id="rId41"/>
    <p:sldId id="429" r:id="rId42"/>
    <p:sldId id="307" r:id="rId4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2251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6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2341">
          <p15:clr>
            <a:srgbClr val="A4A3A4"/>
          </p15:clr>
        </p15:guide>
        <p15:guide id="7" orient="horz" pos="1525">
          <p15:clr>
            <a:srgbClr val="A4A3A4"/>
          </p15:clr>
        </p15:guide>
        <p15:guide id="8" orient="horz" pos="2931">
          <p15:clr>
            <a:srgbClr val="A4A3A4"/>
          </p15:clr>
        </p15:guide>
        <p15:guide id="9" orient="horz" pos="3929">
          <p15:clr>
            <a:srgbClr val="A4A3A4"/>
          </p15:clr>
        </p15:guide>
        <p15:guide id="10" pos="204">
          <p15:clr>
            <a:srgbClr val="A4A3A4"/>
          </p15:clr>
        </p15:guide>
        <p15:guide id="11" pos="5556">
          <p15:clr>
            <a:srgbClr val="A4A3A4"/>
          </p15:clr>
        </p15:guide>
        <p15:guide id="12" pos="2835">
          <p15:clr>
            <a:srgbClr val="A4A3A4"/>
          </p15:clr>
        </p15:guide>
        <p15:guide id="13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FF"/>
    <a:srgbClr val="A5A5A5"/>
    <a:srgbClr val="BEDA00"/>
    <a:srgbClr val="009FDA"/>
    <a:srgbClr val="005BBB"/>
    <a:srgbClr val="28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83" autoAdjust="0"/>
  </p:normalViewPr>
  <p:slideViewPr>
    <p:cSldViewPr snapToGrid="0">
      <p:cViewPr>
        <p:scale>
          <a:sx n="60" d="100"/>
          <a:sy n="60" d="100"/>
        </p:scale>
        <p:origin x="1412" y="52"/>
      </p:cViewPr>
      <p:guideLst>
        <p:guide orient="horz" pos="799"/>
        <p:guide orient="horz" pos="2251"/>
        <p:guide orient="horz" pos="3793"/>
        <p:guide orient="horz" pos="164"/>
        <p:guide orient="horz" pos="527"/>
        <p:guide orient="horz" pos="2341"/>
        <p:guide orient="horz" pos="1525"/>
        <p:guide orient="horz" pos="2931"/>
        <p:guide orient="horz" pos="3929"/>
        <p:guide pos="204"/>
        <p:guide pos="5556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950240594926"/>
          <c:y val="0.22270081067476799"/>
          <c:w val="0.36540430883639502"/>
          <c:h val="0.681461392807291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Stakeholders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explosion val="13"/>
          <c:dPt>
            <c:idx val="0"/>
            <c:bubble3D val="0"/>
            <c:spPr>
              <a:solidFill>
                <a:schemeClr val="accent6"/>
              </a:solidFill>
              <a:ln w="381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F5-4BD5-BE3D-A7CD557216B5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381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2F5-4BD5-BE3D-A7CD557216B5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 w="381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2F5-4BD5-BE3D-A7CD557216B5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2F5-4BD5-BE3D-A7CD557216B5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2F5-4BD5-BE3D-A7CD557216B5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381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2F5-4BD5-BE3D-A7CD557216B5}"/>
              </c:ext>
            </c:extLst>
          </c:dPt>
          <c:cat>
            <c:strRef>
              <c:f>Sheet1!$A$2:$A$7</c:f>
              <c:strCache>
                <c:ptCount val="6"/>
                <c:pt idx="0">
                  <c:v>Médicos</c:v>
                </c:pt>
                <c:pt idx="1">
                  <c:v>Jueces</c:v>
                </c:pt>
                <c:pt idx="2">
                  <c:v>Ministerio de Finanzas y de Salud</c:v>
                </c:pt>
                <c:pt idx="3">
                  <c:v>Pacientes</c:v>
                </c:pt>
                <c:pt idx="4">
                  <c:v>Industria Farmacéutica</c:v>
                </c:pt>
                <c:pt idx="5">
                  <c:v>Seguro Social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F5-4BD5-BE3D-A7CD55721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0.63414</cdr:x>
      <cdr:y>0.3089</cdr:y>
    </cdr:from>
    <cdr:to>
      <cdr:x>0.8325</cdr:x>
      <cdr:y>0.54502</cdr:y>
    </cdr:to>
    <cdr:sp macro="" textlink="">
      <cdr:nvSpPr>
        <cdr:cNvPr id="3" name="Oval Callout 2"/>
        <cdr:cNvSpPr/>
      </cdr:nvSpPr>
      <cdr:spPr>
        <a:xfrm xmlns:a="http://schemas.openxmlformats.org/drawingml/2006/main">
          <a:off x="5303287" y="1398077"/>
          <a:ext cx="1658874" cy="1068670"/>
        </a:xfrm>
        <a:prstGeom xmlns:a="http://schemas.openxmlformats.org/drawingml/2006/main" prst="wedgeEllipseCallout">
          <a:avLst>
            <a:gd name="adj1" fmla="val -52507"/>
            <a:gd name="adj2" fmla="val 55055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CO" sz="1400" dirty="0">
              <a:solidFill>
                <a:sysClr val="windowText" lastClr="000000"/>
              </a:solidFill>
            </a:rPr>
            <a:t>La Constitución protege el derecho a la salud</a:t>
          </a:r>
        </a:p>
      </cdr:txBody>
    </cdr:sp>
  </cdr:relSizeAnchor>
  <cdr:relSizeAnchor xmlns:cdr="http://schemas.openxmlformats.org/drawingml/2006/chartDrawing">
    <cdr:from>
      <cdr:x>0.14075</cdr:x>
      <cdr:y>0.07139</cdr:y>
    </cdr:from>
    <cdr:to>
      <cdr:x>0.39554</cdr:x>
      <cdr:y>0.23668</cdr:y>
    </cdr:to>
    <cdr:sp macro="" textlink="">
      <cdr:nvSpPr>
        <cdr:cNvPr id="4" name="Oval Callout 3"/>
        <cdr:cNvSpPr/>
      </cdr:nvSpPr>
      <cdr:spPr>
        <a:xfrm xmlns:a="http://schemas.openxmlformats.org/drawingml/2006/main">
          <a:off x="1177061" y="344965"/>
          <a:ext cx="2130796" cy="798721"/>
        </a:xfrm>
        <a:prstGeom xmlns:a="http://schemas.openxmlformats.org/drawingml/2006/main" prst="wedgeEllipseCallout">
          <a:avLst>
            <a:gd name="adj1" fmla="val 35633"/>
            <a:gd name="adj2" fmla="val 70608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CO" sz="1400" dirty="0">
              <a:solidFill>
                <a:sysClr val="windowText" lastClr="000000"/>
              </a:solidFill>
            </a:rPr>
            <a:t>Quiero el mejor servicio al menor costo</a:t>
          </a:r>
        </a:p>
      </cdr:txBody>
    </cdr:sp>
  </cdr:relSizeAnchor>
  <cdr:relSizeAnchor xmlns:cdr="http://schemas.openxmlformats.org/drawingml/2006/chartDrawing">
    <cdr:from>
      <cdr:x>0</cdr:x>
      <cdr:y>0.24784</cdr:y>
    </cdr:from>
    <cdr:to>
      <cdr:x>0.20345</cdr:x>
      <cdr:y>0.5644</cdr:y>
    </cdr:to>
    <cdr:sp macro="" textlink="">
      <cdr:nvSpPr>
        <cdr:cNvPr id="5" name="Oval Callout 4"/>
        <cdr:cNvSpPr/>
      </cdr:nvSpPr>
      <cdr:spPr>
        <a:xfrm xmlns:a="http://schemas.openxmlformats.org/drawingml/2006/main">
          <a:off x="0" y="1121734"/>
          <a:ext cx="1701442" cy="1432720"/>
        </a:xfrm>
        <a:prstGeom xmlns:a="http://schemas.openxmlformats.org/drawingml/2006/main" prst="wedgeEllipseCallout">
          <a:avLst>
            <a:gd name="adj1" fmla="val 75130"/>
            <a:gd name="adj2" fmla="val 58794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CO" sz="1400" dirty="0">
              <a:solidFill>
                <a:sysClr val="windowText" lastClr="000000"/>
              </a:solidFill>
            </a:rPr>
            <a:t>Necesito los mejores precios y la mejor participación de mercado</a:t>
          </a:r>
        </a:p>
      </cdr:txBody>
    </cdr:sp>
  </cdr:relSizeAnchor>
  <cdr:relSizeAnchor xmlns:cdr="http://schemas.openxmlformats.org/drawingml/2006/chartDrawing">
    <cdr:from>
      <cdr:x>0.02165</cdr:x>
      <cdr:y>0.71299</cdr:y>
    </cdr:from>
    <cdr:to>
      <cdr:x>0.27644</cdr:x>
      <cdr:y>1</cdr:y>
    </cdr:to>
    <cdr:sp macro="" textlink="">
      <cdr:nvSpPr>
        <cdr:cNvPr id="6" name="Oval Callout 5"/>
        <cdr:cNvSpPr/>
      </cdr:nvSpPr>
      <cdr:spPr>
        <a:xfrm xmlns:a="http://schemas.openxmlformats.org/drawingml/2006/main">
          <a:off x="181058" y="3226982"/>
          <a:ext cx="2130796" cy="1298981"/>
        </a:xfrm>
        <a:prstGeom xmlns:a="http://schemas.openxmlformats.org/drawingml/2006/main" prst="wedgeEllipseCallout">
          <a:avLst>
            <a:gd name="adj1" fmla="val 68490"/>
            <a:gd name="adj2" fmla="val -23015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CO" sz="1400" dirty="0">
              <a:solidFill>
                <a:sysClr val="windowText" lastClr="000000"/>
              </a:solidFill>
            </a:rPr>
            <a:t>Tengo el derecho a recibir lo que necesite para recuperar mi salud</a:t>
          </a:r>
        </a:p>
      </cdr:txBody>
    </cdr:sp>
  </cdr:relSizeAnchor>
  <cdr:relSizeAnchor xmlns:cdr="http://schemas.openxmlformats.org/drawingml/2006/chartDrawing">
    <cdr:from>
      <cdr:x>0.59716</cdr:x>
      <cdr:y>0.71742</cdr:y>
    </cdr:from>
    <cdr:to>
      <cdr:x>0.84789</cdr:x>
      <cdr:y>1</cdr:y>
    </cdr:to>
    <cdr:sp macro="" textlink="">
      <cdr:nvSpPr>
        <cdr:cNvPr id="7" name="Oval Callout 6"/>
        <cdr:cNvSpPr/>
      </cdr:nvSpPr>
      <cdr:spPr>
        <a:xfrm xmlns:a="http://schemas.openxmlformats.org/drawingml/2006/main">
          <a:off x="4994038" y="3466761"/>
          <a:ext cx="2096814" cy="1365526"/>
        </a:xfrm>
        <a:prstGeom xmlns:a="http://schemas.openxmlformats.org/drawingml/2006/main" prst="wedgeEllipseCallout">
          <a:avLst>
            <a:gd name="adj1" fmla="val -59388"/>
            <a:gd name="adj2" fmla="val -25893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CO" sz="1400" dirty="0">
              <a:solidFill>
                <a:sysClr val="windowText" lastClr="000000"/>
              </a:solidFill>
            </a:rPr>
            <a:t>Necesito aplicar protocolos de atención y lograr eficiencia en el sistema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1DCA-8854-448C-9373-477C8DA8AD38}" type="datetimeFigureOut">
              <a:rPr lang="de-DE" smtClean="0"/>
              <a:pPr/>
              <a:t>27.05.2019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B22FE-F869-4CFE-92A0-938D0E41CCB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8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F6EE-D90A-4DB6-915C-1C20516F6D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4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0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45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F6EE-D90A-4DB6-915C-1C20516F6D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F6EE-D90A-4DB6-915C-1C20516F6D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F6EE-D90A-4DB6-915C-1C20516F6D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F6EE-D90A-4DB6-915C-1C20516F6D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03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750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541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193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</a:t>
            </a:r>
            <a:br>
              <a:rPr lang="en-US" noProof="0" dirty="0"/>
            </a:br>
            <a:r>
              <a:rPr lang="en-US" noProof="0" dirty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</a:t>
            </a:r>
          </a:p>
          <a:p>
            <a:pPr lvl="0"/>
            <a:r>
              <a:rPr lang="en-US" noProof="0" dirty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3752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Title of Presentation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8661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Title of Presentation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08962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Title of Presentation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541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Title of Presentation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23960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65128" y="669171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7361F014-C23E-E64D-8846-58BE71BC9C31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67543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754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1E8BE508-A16B-D043-9A30-A7B64AD65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3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This is a headline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0063" y="6360101"/>
            <a:ext cx="45583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Title of Presentation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323851" y="6302501"/>
            <a:ext cx="1689433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56" r:id="rId3"/>
    <p:sldLayoutId id="2147483660" r:id="rId4"/>
    <p:sldLayoutId id="2147483661" r:id="rId5"/>
    <p:sldLayoutId id="2147483659" r:id="rId6"/>
    <p:sldLayoutId id="2147483680" r:id="rId7"/>
    <p:sldLayoutId id="2147483663" r:id="rId8"/>
    <p:sldLayoutId id="2147483682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ctrTitle"/>
          </p:nvPr>
        </p:nvSpPr>
        <p:spPr>
          <a:xfrm>
            <a:off x="4238344" y="3570340"/>
            <a:ext cx="4384288" cy="1011238"/>
          </a:xfrm>
        </p:spPr>
        <p:txBody>
          <a:bodyPr/>
          <a:lstStyle/>
          <a:p>
            <a:r>
              <a:rPr lang="es-ES" b="1" dirty="0"/>
              <a:t>La Iniciativa </a:t>
            </a:r>
            <a:r>
              <a:rPr lang="es-ES" b="1" dirty="0" err="1"/>
              <a:t>SaluDerecho</a:t>
            </a:r>
            <a:r>
              <a:rPr lang="es-ES" b="1" dirty="0"/>
              <a:t>: Un Esfuerzo para Promover el Derecho a la Salud en América Latina</a:t>
            </a:r>
            <a:endParaRPr lang="es-CO" noProof="0" dirty="0"/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>
          <a:xfrm>
            <a:off x="4412756" y="4751699"/>
            <a:ext cx="4384288" cy="1127405"/>
          </a:xfrm>
        </p:spPr>
        <p:txBody>
          <a:bodyPr/>
          <a:lstStyle/>
          <a:p>
            <a:r>
              <a:rPr lang="es-CO" noProof="0" dirty="0"/>
              <a:t>Roberto Iunes, Banco Mundial</a:t>
            </a:r>
          </a:p>
          <a:p>
            <a:r>
              <a:rPr lang="es-CO" noProof="0" dirty="0"/>
              <a:t>Universidad Jorge Tadeo Lozano</a:t>
            </a:r>
          </a:p>
          <a:p>
            <a:r>
              <a:rPr lang="es-CO" dirty="0"/>
              <a:t>27 de mayo de 2019</a:t>
            </a:r>
            <a:endParaRPr lang="es-CO" noProof="0" dirty="0"/>
          </a:p>
        </p:txBody>
      </p:sp>
      <p:pic>
        <p:nvPicPr>
          <p:cNvPr id="4" name="Picture 3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2" y="335840"/>
            <a:ext cx="3615235" cy="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9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Implicaciones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Eficiencia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Efectividad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Equidad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La dimensión temporal (progresividad) y el reconocimiento de restricciones de recursos implican en la necesidad de definir prioridades</a:t>
            </a:r>
          </a:p>
        </p:txBody>
      </p:sp>
    </p:spTree>
    <p:extLst>
      <p:ext uri="{BB962C8B-B14F-4D97-AF65-F5344CB8AC3E}">
        <p14:creationId xmlns:p14="http://schemas.microsoft.com/office/powerpoint/2010/main" val="3624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35050"/>
          </a:xfrm>
        </p:spPr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Dos Características Especiales del Sector Salud</a:t>
            </a:r>
            <a:endParaRPr lang="es-CO" b="1" noProof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noProof="0" dirty="0"/>
          </a:p>
          <a:p>
            <a:r>
              <a:rPr lang="es-CO" noProof="0" dirty="0"/>
              <a:t>Asimetría de información</a:t>
            </a:r>
          </a:p>
          <a:p>
            <a:endParaRPr lang="es-CO" noProof="0" dirty="0"/>
          </a:p>
          <a:p>
            <a:r>
              <a:rPr lang="es-CO" noProof="0" dirty="0"/>
              <a:t>El consumo ocurre en un contexto fuera de la normalidad</a:t>
            </a:r>
          </a:p>
        </p:txBody>
      </p:sp>
    </p:spTree>
    <p:extLst>
      <p:ext uri="{BB962C8B-B14F-4D97-AF65-F5344CB8AC3E}">
        <p14:creationId xmlns:p14="http://schemas.microsoft.com/office/powerpoint/2010/main" val="19607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Dos Implicaciones Importantes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271016"/>
            <a:ext cx="8494776" cy="4754880"/>
          </a:xfrm>
        </p:spPr>
        <p:txBody>
          <a:bodyPr>
            <a:normAutofit/>
          </a:bodyPr>
          <a:lstStyle/>
          <a:p>
            <a:r>
              <a:rPr lang="es-CO" noProof="0" dirty="0"/>
              <a:t>Un principio básico de la economía es violado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Consumidores plenamente informados y capaces de tomar decisiones totalmente racionales</a:t>
            </a:r>
          </a:p>
          <a:p>
            <a:r>
              <a:rPr lang="es-CO" sz="2800" noProof="0" dirty="0"/>
              <a:t>Existe una relación de confianza implícita entre el paciente y el médico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Médico está preocupado exclusivamente con el mejor interés del paciente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endParaRPr lang="en-US" sz="2800" dirty="0">
              <a:solidFill>
                <a:srgbClr val="00ADE4"/>
              </a:solidFill>
            </a:endParaRPr>
          </a:p>
          <a:p>
            <a:pPr marL="0" lvl="2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ADE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Relación entre el Paciente y el Médico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800" noProof="0" dirty="0"/>
              <a:t>Pacientes delegan al médico la función de asegurar su bienestar físico y mental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Relación de agencia</a:t>
            </a:r>
          </a:p>
          <a:p>
            <a:pPr lvl="3"/>
            <a:r>
              <a:rPr lang="es-CO" sz="2400" noProof="0" dirty="0"/>
              <a:t>El paciente (el “principal”) delega al médico (el “agente”) la responsabilidad y el mandato de tomar decisiones por él</a:t>
            </a:r>
          </a:p>
        </p:txBody>
      </p:sp>
    </p:spTree>
    <p:extLst>
      <p:ext uri="{BB962C8B-B14F-4D97-AF65-F5344CB8AC3E}">
        <p14:creationId xmlns:p14="http://schemas.microsoft.com/office/powerpoint/2010/main" val="8241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Relación entre el Ciudadano y el Estado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271016"/>
            <a:ext cx="8586216" cy="4754880"/>
          </a:xfrm>
        </p:spPr>
        <p:txBody>
          <a:bodyPr>
            <a:normAutofit/>
          </a:bodyPr>
          <a:lstStyle/>
          <a:p>
            <a:r>
              <a:rPr lang="es-CO" noProof="0" dirty="0"/>
              <a:t>Ciudadanos delegan al Estado la función de asegurar su bienestar en áreas como la seguridad, justicia y salud pública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También hay una relación de agencia</a:t>
            </a:r>
          </a:p>
          <a:p>
            <a:pPr lvl="3"/>
            <a:r>
              <a:rPr lang="es-CO" sz="2400" noProof="0" dirty="0"/>
              <a:t>Ciudadanos (los “principales”) delegan al gobierno (el “agente”) la responsabilidad de hacer cumplir sus derechos, incluido el derecho a la salud</a:t>
            </a:r>
          </a:p>
          <a:p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687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Los “Agentes” Operativos del Estado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800" noProof="0" dirty="0"/>
              <a:t>Ejecutivo – prioriza asignación de recursos; define protocolos; asegura provisión de servicios; regula al sector</a:t>
            </a:r>
          </a:p>
          <a:p>
            <a:endParaRPr lang="es-CO" sz="2800" noProof="0" dirty="0"/>
          </a:p>
          <a:p>
            <a:r>
              <a:rPr lang="es-CO" sz="2800" noProof="0" dirty="0"/>
              <a:t>Legislativo – elabora y promulga leyes</a:t>
            </a:r>
          </a:p>
          <a:p>
            <a:endParaRPr lang="es-CO" sz="2800" noProof="0" dirty="0"/>
          </a:p>
          <a:p>
            <a:r>
              <a:rPr lang="es-CO" sz="2800" noProof="0" dirty="0"/>
              <a:t>Judicial – hace cumplir la realización del derecho a la salud</a:t>
            </a:r>
          </a:p>
        </p:txBody>
      </p:sp>
    </p:spTree>
    <p:extLst>
      <p:ext uri="{BB962C8B-B14F-4D97-AF65-F5344CB8AC3E}">
        <p14:creationId xmlns:p14="http://schemas.microsoft.com/office/powerpoint/2010/main" val="125428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 Derecho a la Salud y su Judicialización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/>
              <a:t>La judicialización de la salud es su “cara” más visible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Observada en distintos países con sistemas de salud muy diferentes </a:t>
            </a:r>
          </a:p>
          <a:p>
            <a:endParaRPr lang="es-CO" noProof="0" dirty="0"/>
          </a:p>
          <a:p>
            <a:r>
              <a:rPr lang="es-CO" noProof="0" dirty="0"/>
              <a:t>¿Por qué?</a:t>
            </a:r>
          </a:p>
        </p:txBody>
      </p:sp>
    </p:spTree>
    <p:extLst>
      <p:ext uri="{BB962C8B-B14F-4D97-AF65-F5344CB8AC3E}">
        <p14:creationId xmlns:p14="http://schemas.microsoft.com/office/powerpoint/2010/main" val="2814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¿Por qué la Judicialización en 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/>
              <a:t>Protección constitucional del derecho a la salud</a:t>
            </a:r>
          </a:p>
          <a:p>
            <a:endParaRPr lang="es-CO" noProof="0" dirty="0"/>
          </a:p>
          <a:p>
            <a:r>
              <a:rPr lang="es-CO" noProof="0" dirty="0"/>
              <a:t>Existencia de mecanismos de tutelas</a:t>
            </a:r>
          </a:p>
          <a:p>
            <a:endParaRPr lang="es-CO" noProof="0" dirty="0"/>
          </a:p>
          <a:p>
            <a:r>
              <a:rPr lang="es-CO" noProof="0" dirty="0"/>
              <a:t>Democratización: ↑ participación ciudadana</a:t>
            </a:r>
          </a:p>
          <a:p>
            <a:endParaRPr lang="es-CO" noProof="0" dirty="0"/>
          </a:p>
          <a:p>
            <a:r>
              <a:rPr lang="es-CO" noProof="0" dirty="0"/>
              <a:t>Políticas públicas no han avanzado al mismo ritmo que las demandas sociales y necesidades de salud</a:t>
            </a:r>
          </a:p>
        </p:txBody>
      </p:sp>
    </p:spTree>
    <p:extLst>
      <p:ext uri="{BB962C8B-B14F-4D97-AF65-F5344CB8AC3E}">
        <p14:creationId xmlns:p14="http://schemas.microsoft.com/office/powerpoint/2010/main" val="8314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¿Por qué la Judicialización en 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>
                <a:solidFill>
                  <a:schemeClr val="tx1"/>
                </a:solidFill>
              </a:rPr>
              <a:t>Procesos de priorización no incorporan mecanismos de participación y transparencia en los criterios técnicos que los hagan legítimos</a:t>
            </a:r>
          </a:p>
          <a:p>
            <a:endParaRPr lang="es-CO" noProof="0" dirty="0">
              <a:solidFill>
                <a:schemeClr val="tx1"/>
              </a:solidFill>
            </a:endParaRPr>
          </a:p>
          <a:p>
            <a:r>
              <a:rPr lang="es-CO" noProof="0" dirty="0">
                <a:solidFill>
                  <a:schemeClr val="tx1"/>
                </a:solidFill>
              </a:rPr>
              <a:t>Transiciones demográficas y epidemiológicas</a:t>
            </a:r>
          </a:p>
          <a:p>
            <a:endParaRPr lang="es-CO" noProof="0" dirty="0">
              <a:solidFill>
                <a:schemeClr val="tx1"/>
              </a:solidFill>
            </a:endParaRPr>
          </a:p>
          <a:p>
            <a:r>
              <a:rPr lang="es-CO" noProof="0" dirty="0">
                <a:solidFill>
                  <a:schemeClr val="tx1"/>
                </a:solidFill>
              </a:rPr>
              <a:t>Intereses económicos</a:t>
            </a:r>
          </a:p>
        </p:txBody>
      </p:sp>
    </p:spTree>
    <p:extLst>
      <p:ext uri="{BB962C8B-B14F-4D97-AF65-F5344CB8AC3E}">
        <p14:creationId xmlns:p14="http://schemas.microsoft.com/office/powerpoint/2010/main" val="35266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861508"/>
            <a:ext cx="8496300" cy="576263"/>
          </a:xfrm>
        </p:spPr>
        <p:txBody>
          <a:bodyPr/>
          <a:lstStyle/>
          <a:p>
            <a:r>
              <a:rPr lang="es-CO" sz="3200" noProof="0" dirty="0"/>
              <a:t>La judicialización de la salud es un síntoma de problemas estructurales más complexos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5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b="1" noProof="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tructura</a:t>
            </a:r>
            <a:r>
              <a:rPr lang="en-US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de la </a:t>
            </a:r>
            <a:r>
              <a:rPr lang="en-US" sz="3200" b="1" noProof="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Presentación</a:t>
            </a:r>
            <a:endParaRPr lang="en-US" sz="3200" b="1" noProof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El </a:t>
            </a:r>
            <a:r>
              <a:rPr lang="en-US" noProof="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concepto</a:t>
            </a:r>
            <a:r>
              <a:rPr lang="en-US" noProof="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del Derecho a la Salud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El Derecho a la Salud y </a:t>
            </a:r>
            <a:r>
              <a:rPr lang="en-US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su</a:t>
            </a: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judicialización</a:t>
            </a:r>
            <a:endParaRPr lang="en-US" noProof="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La </a:t>
            </a:r>
            <a:r>
              <a:rPr lang="en-US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iniciativa</a:t>
            </a: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SaluDerecho</a:t>
            </a:r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2279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30" name="Picture 6" descr="https://www.omegafi.com/apps/home/wp-content/uploads/2014/08/glacier_iceberg_under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784725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www.omegafi.com/apps/home/wp-content/uploads/2014/08/glacier_iceberg_under_wa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42" y="1755775"/>
            <a:ext cx="5949315" cy="3346450"/>
          </a:xfrm>
          <a:prstGeom prst="rect">
            <a:avLst/>
          </a:prstGeom>
          <a:noFill/>
          <a:extLst/>
        </p:spPr>
      </p:pic>
      <p:sp>
        <p:nvSpPr>
          <p:cNvPr id="2" name="Rectangular Callout 1"/>
          <p:cNvSpPr/>
          <p:nvPr/>
        </p:nvSpPr>
        <p:spPr>
          <a:xfrm>
            <a:off x="4631267" y="1205442"/>
            <a:ext cx="1837266" cy="694266"/>
          </a:xfrm>
          <a:prstGeom prst="wedgeRectCallout">
            <a:avLst>
              <a:gd name="adj1" fmla="val -47561"/>
              <a:gd name="adj2" fmla="val 64939"/>
            </a:avLst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Judicialización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8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30" name="Picture 6" descr="https://www.omegafi.com/apps/home/wp-content/uploads/2014/08/glacier_iceberg_under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784725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www.omegafi.com/apps/home/wp-content/uploads/2014/08/glacier_iceberg_under_wa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42" y="1755775"/>
            <a:ext cx="5949315" cy="3346450"/>
          </a:xfrm>
          <a:prstGeom prst="rect">
            <a:avLst/>
          </a:prstGeom>
          <a:noFill/>
          <a:extLst/>
        </p:spPr>
      </p:pic>
      <p:sp>
        <p:nvSpPr>
          <p:cNvPr id="2" name="Rectangular Callout 1"/>
          <p:cNvSpPr/>
          <p:nvPr/>
        </p:nvSpPr>
        <p:spPr>
          <a:xfrm>
            <a:off x="4631267" y="1205442"/>
            <a:ext cx="1837266" cy="694266"/>
          </a:xfrm>
          <a:prstGeom prst="wedgeRectCallout">
            <a:avLst>
              <a:gd name="adj1" fmla="val -47561"/>
              <a:gd name="adj2" fmla="val 64939"/>
            </a:avLst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Judicialización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6680199" y="2412999"/>
            <a:ext cx="1955800" cy="2379133"/>
          </a:xfrm>
          <a:prstGeom prst="wedgeRectCallout">
            <a:avLst>
              <a:gd name="adj1" fmla="val -93116"/>
              <a:gd name="adj2" fmla="val -19706"/>
            </a:avLst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en-US" sz="1400" dirty="0"/>
              <a:t>Mayor </a:t>
            </a:r>
            <a:r>
              <a:rPr lang="en-US" sz="1400" dirty="0" err="1"/>
              <a:t>demanda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Envejecimiento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Tecnología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“Marketing”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Globalización</a:t>
            </a:r>
            <a:r>
              <a:rPr lang="en-US" sz="1400" dirty="0"/>
              <a:t> (</a:t>
            </a:r>
            <a:r>
              <a:rPr lang="en-US" sz="1400" dirty="0" err="1"/>
              <a:t>propriedad</a:t>
            </a:r>
            <a:r>
              <a:rPr lang="en-US" sz="1400" dirty="0"/>
              <a:t> </a:t>
            </a:r>
            <a:r>
              <a:rPr lang="en-US" sz="1400" dirty="0" err="1"/>
              <a:t>intelectual</a:t>
            </a:r>
            <a:r>
              <a:rPr lang="en-US" sz="14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Acceso</a:t>
            </a:r>
            <a:r>
              <a:rPr lang="en-US" sz="1400" dirty="0"/>
              <a:t> a la </a:t>
            </a:r>
            <a:r>
              <a:rPr lang="en-US" sz="1400" dirty="0" err="1"/>
              <a:t>justicia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049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30" name="Picture 6" descr="https://www.omegafi.com/apps/home/wp-content/uploads/2014/08/glacier_iceberg_under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784725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www.omegafi.com/apps/home/wp-content/uploads/2014/08/glacier_iceberg_under_wa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42" y="1755775"/>
            <a:ext cx="5949315" cy="3346450"/>
          </a:xfrm>
          <a:prstGeom prst="rect">
            <a:avLst/>
          </a:prstGeom>
          <a:noFill/>
          <a:extLst/>
        </p:spPr>
      </p:pic>
      <p:sp>
        <p:nvSpPr>
          <p:cNvPr id="2" name="Rectangular Callout 1"/>
          <p:cNvSpPr/>
          <p:nvPr/>
        </p:nvSpPr>
        <p:spPr>
          <a:xfrm>
            <a:off x="4631267" y="1205442"/>
            <a:ext cx="1837266" cy="694266"/>
          </a:xfrm>
          <a:prstGeom prst="wedgeRectCallout">
            <a:avLst>
              <a:gd name="adj1" fmla="val -47561"/>
              <a:gd name="adj2" fmla="val 64939"/>
            </a:avLst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Judicialización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6680199" y="2379130"/>
            <a:ext cx="1955800" cy="2379133"/>
          </a:xfrm>
          <a:prstGeom prst="wedgeRectCallout">
            <a:avLst>
              <a:gd name="adj1" fmla="val -93116"/>
              <a:gd name="adj2" fmla="val -19706"/>
            </a:avLst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en-US" sz="1400" dirty="0"/>
              <a:t>Mayor </a:t>
            </a:r>
            <a:r>
              <a:rPr lang="en-US" sz="1400" dirty="0" err="1"/>
              <a:t>demanda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Envejecimiento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Tecnología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“Marketing”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Globalización</a:t>
            </a:r>
            <a:r>
              <a:rPr lang="en-US" sz="1400" dirty="0"/>
              <a:t> (</a:t>
            </a:r>
            <a:r>
              <a:rPr lang="en-US" sz="1400" dirty="0" err="1"/>
              <a:t>propriedad</a:t>
            </a:r>
            <a:r>
              <a:rPr lang="en-US" sz="1400" dirty="0"/>
              <a:t> </a:t>
            </a:r>
            <a:r>
              <a:rPr lang="en-US" sz="1400" dirty="0" err="1"/>
              <a:t>intelectual</a:t>
            </a:r>
            <a:r>
              <a:rPr lang="en-US" sz="14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Más</a:t>
            </a:r>
            <a:r>
              <a:rPr lang="en-US" sz="1400" dirty="0"/>
              <a:t> </a:t>
            </a:r>
            <a:r>
              <a:rPr lang="en-US" sz="1400" dirty="0" err="1"/>
              <a:t>acceso</a:t>
            </a:r>
            <a:r>
              <a:rPr lang="en-US" sz="1400" dirty="0"/>
              <a:t> a la </a:t>
            </a:r>
            <a:r>
              <a:rPr lang="en-US" sz="1400" dirty="0" err="1"/>
              <a:t>justicia</a:t>
            </a:r>
            <a:endParaRPr lang="en-US" sz="1400" dirty="0"/>
          </a:p>
        </p:txBody>
      </p:sp>
      <p:sp>
        <p:nvSpPr>
          <p:cNvPr id="7" name="Rectangular Callout 6"/>
          <p:cNvSpPr/>
          <p:nvPr/>
        </p:nvSpPr>
        <p:spPr>
          <a:xfrm>
            <a:off x="711199" y="2396064"/>
            <a:ext cx="1955800" cy="2379133"/>
          </a:xfrm>
          <a:prstGeom prst="wedgeRectCallout">
            <a:avLst>
              <a:gd name="adj1" fmla="val 99957"/>
              <a:gd name="adj2" fmla="val -19706"/>
            </a:avLst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en-US" sz="1400" dirty="0"/>
              <a:t>Mala </a:t>
            </a:r>
            <a:r>
              <a:rPr lang="en-US" sz="1400" dirty="0" err="1"/>
              <a:t>gestión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Falta</a:t>
            </a:r>
            <a:r>
              <a:rPr lang="en-US" sz="1400" dirty="0"/>
              <a:t> de </a:t>
            </a:r>
            <a:r>
              <a:rPr lang="en-US" sz="1400" dirty="0" err="1"/>
              <a:t>insumos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Sistemas</a:t>
            </a:r>
            <a:r>
              <a:rPr lang="en-US" sz="1400" dirty="0"/>
              <a:t> de </a:t>
            </a:r>
            <a:r>
              <a:rPr lang="en-US" sz="1400" dirty="0" err="1"/>
              <a:t>información</a:t>
            </a:r>
            <a:r>
              <a:rPr lang="en-US" sz="1400" dirty="0"/>
              <a:t> </a:t>
            </a:r>
            <a:r>
              <a:rPr lang="en-US" sz="1400" dirty="0" err="1"/>
              <a:t>inadecuados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RRHH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Financiamiento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Barreras</a:t>
            </a:r>
            <a:r>
              <a:rPr lang="en-US" sz="1400" dirty="0"/>
              <a:t> de </a:t>
            </a:r>
            <a:r>
              <a:rPr lang="en-US" sz="1400" dirty="0" err="1"/>
              <a:t>acceso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8393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Tipos de Litigio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/>
              <a:t>Para bienes y servicios “esenciales”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No cumplimiento</a:t>
            </a:r>
          </a:p>
          <a:p>
            <a:pPr marL="0" lvl="2" indent="0">
              <a:buNone/>
            </a:pPr>
            <a:endParaRPr lang="es-CO" sz="3000" noProof="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es-CO" sz="3000" noProof="0" dirty="0">
                <a:solidFill>
                  <a:schemeClr val="accent1"/>
                </a:solidFill>
              </a:rPr>
              <a:t>Para nuevos bienes y servicios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Incapacidad en definir y hacer respetar prioridades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endParaRPr lang="es-CO" sz="2800" noProof="0" dirty="0">
              <a:solidFill>
                <a:srgbClr val="00ADE4"/>
              </a:solidFill>
            </a:endParaRPr>
          </a:p>
          <a:p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18902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26595" y="431154"/>
            <a:ext cx="6650065" cy="5801500"/>
            <a:chOff x="475450" y="1056500"/>
            <a:chExt cx="6650065" cy="5801500"/>
          </a:xfrm>
        </p:grpSpPr>
        <p:sp>
          <p:nvSpPr>
            <p:cNvPr id="6" name="Rectangle 5"/>
            <p:cNvSpPr/>
            <p:nvPr/>
          </p:nvSpPr>
          <p:spPr>
            <a:xfrm>
              <a:off x="2045287" y="1517579"/>
              <a:ext cx="4552413" cy="39589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698907" y="3431062"/>
              <a:ext cx="5426608" cy="15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1905301" y="3471900"/>
              <a:ext cx="4832389" cy="15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21764" y="6119336"/>
              <a:ext cx="17978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Acceso</a:t>
              </a:r>
              <a:r>
                <a:rPr lang="en-US" sz="1400" dirty="0"/>
                <a:t> a </a:t>
              </a:r>
              <a:r>
                <a:rPr lang="en-US" sz="1400" dirty="0" err="1"/>
                <a:t>bienes</a:t>
              </a:r>
              <a:r>
                <a:rPr lang="en-US" sz="1400" dirty="0"/>
                <a:t>/</a:t>
              </a:r>
              <a:r>
                <a:rPr lang="en-US" sz="1400" dirty="0" err="1"/>
                <a:t>servicios</a:t>
              </a:r>
              <a:r>
                <a:rPr lang="en-US" sz="1400" dirty="0"/>
                <a:t> de </a:t>
              </a:r>
              <a:r>
                <a:rPr lang="en-US" sz="1400" dirty="0" err="1"/>
                <a:t>salud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450" y="3171041"/>
              <a:ext cx="1148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Servicios</a:t>
              </a:r>
              <a:r>
                <a:rPr lang="en-US" sz="1400" dirty="0"/>
                <a:t> </a:t>
              </a:r>
              <a:r>
                <a:rPr lang="en-US" sz="1400" dirty="0" err="1"/>
                <a:t>esenciales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38827" y="5581112"/>
              <a:ext cx="710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3614" y="4298090"/>
              <a:ext cx="710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19637" y="5581112"/>
              <a:ext cx="710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Sí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68990" y="2551852"/>
              <a:ext cx="710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Sí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39223" y="1438170"/>
              <a:ext cx="2275410" cy="1979459"/>
            </a:xfrm>
            <a:prstGeom prst="rect">
              <a:avLst/>
            </a:prstGeom>
            <a:solidFill>
              <a:srgbClr val="5AD22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20333" y="1438170"/>
              <a:ext cx="2275410" cy="197945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3733" y="2045485"/>
              <a:ext cx="16425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Litigio</a:t>
              </a:r>
              <a:r>
                <a:rPr lang="en-US" sz="1400" dirty="0"/>
                <a:t> para </a:t>
              </a:r>
              <a:r>
                <a:rPr lang="en-US" sz="1400" dirty="0" err="1"/>
                <a:t>asegurar</a:t>
              </a:r>
              <a:r>
                <a:rPr lang="en-US" sz="1400" dirty="0"/>
                <a:t> </a:t>
              </a:r>
              <a:r>
                <a:rPr lang="en-US" sz="1400" dirty="0" err="1"/>
                <a:t>acceso</a:t>
              </a:r>
              <a:r>
                <a:rPr lang="en-US" sz="1400" dirty="0"/>
                <a:t> a </a:t>
              </a:r>
              <a:r>
                <a:rPr lang="en-US" sz="1400" dirty="0" err="1"/>
                <a:t>bienes</a:t>
              </a:r>
              <a:r>
                <a:rPr lang="en-US" sz="1400" dirty="0"/>
                <a:t>/</a:t>
              </a:r>
              <a:r>
                <a:rPr lang="en-US" sz="1400" dirty="0" err="1"/>
                <a:t>servicios</a:t>
              </a:r>
              <a:r>
                <a:rPr lang="en-US" sz="1400" dirty="0"/>
                <a:t> </a:t>
              </a:r>
              <a:r>
                <a:rPr lang="en-US" sz="1400" dirty="0" err="1"/>
                <a:t>esenciales</a:t>
              </a:r>
              <a:r>
                <a:rPr lang="en-US" sz="1400" dirty="0"/>
                <a:t>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37267" y="3449584"/>
              <a:ext cx="2275410" cy="204384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53733" y="4016406"/>
              <a:ext cx="164253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Litigio</a:t>
              </a:r>
              <a:r>
                <a:rPr lang="en-US" sz="1400" dirty="0"/>
                <a:t> para </a:t>
              </a:r>
              <a:r>
                <a:rPr lang="en-US" sz="1400" dirty="0" err="1"/>
                <a:t>obtener</a:t>
              </a:r>
              <a:r>
                <a:rPr lang="en-US" sz="1400" dirty="0"/>
                <a:t> </a:t>
              </a:r>
              <a:r>
                <a:rPr lang="en-US" sz="1400" dirty="0" err="1"/>
                <a:t>acceso</a:t>
              </a:r>
              <a:r>
                <a:rPr lang="en-US" sz="1400" dirty="0"/>
                <a:t> a </a:t>
              </a:r>
              <a:r>
                <a:rPr lang="en-US" sz="1400" dirty="0" err="1"/>
                <a:t>bienes</a:t>
              </a:r>
              <a:r>
                <a:rPr lang="en-US" sz="1400" dirty="0"/>
                <a:t>/</a:t>
              </a:r>
              <a:r>
                <a:rPr lang="en-US" sz="1400" dirty="0" err="1"/>
                <a:t>servicios</a:t>
              </a:r>
              <a:r>
                <a:rPr lang="en-US" sz="1400" dirty="0"/>
                <a:t> </a:t>
              </a:r>
              <a:r>
                <a:rPr lang="en-US" sz="1400" dirty="0" err="1"/>
                <a:t>nuevos</a:t>
              </a:r>
              <a:r>
                <a:rPr lang="en-US" sz="1400" dirty="0"/>
                <a:t>/no </a:t>
              </a:r>
              <a:r>
                <a:rPr lang="en-US" sz="1400" dirty="0" err="1"/>
                <a:t>esenciales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81389" y="2034808"/>
              <a:ext cx="13823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No hay </a:t>
              </a:r>
              <a:r>
                <a:rPr lang="en-US" sz="1400" dirty="0" err="1"/>
                <a:t>necesidad</a:t>
              </a:r>
              <a:r>
                <a:rPr lang="en-US" sz="1400" dirty="0"/>
                <a:t> de </a:t>
              </a:r>
              <a:r>
                <a:rPr lang="en-US" sz="1400" dirty="0" err="1"/>
                <a:t>litigio</a:t>
              </a:r>
              <a:r>
                <a:rPr lang="en-US" sz="1400" dirty="0"/>
                <a:t> para </a:t>
              </a:r>
              <a:r>
                <a:rPr lang="en-US" sz="1400" dirty="0" err="1"/>
                <a:t>asegurar</a:t>
              </a:r>
              <a:r>
                <a:rPr lang="en-US" sz="1400" dirty="0"/>
                <a:t> </a:t>
              </a:r>
              <a:r>
                <a:rPr lang="en-US" sz="1400" dirty="0" err="1"/>
                <a:t>acceso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39224" y="3456663"/>
              <a:ext cx="2275410" cy="2036767"/>
            </a:xfrm>
            <a:prstGeom prst="rect">
              <a:avLst/>
            </a:prstGeom>
            <a:solidFill>
              <a:srgbClr val="F6CD2D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No hay </a:t>
              </a:r>
              <a:r>
                <a:rPr lang="en-US" sz="1400" dirty="0" err="1"/>
                <a:t>litigio</a:t>
              </a:r>
              <a:r>
                <a:rPr lang="en-US" sz="1400" dirty="0"/>
                <a:t> </a:t>
              </a:r>
              <a:r>
                <a:rPr lang="en-US" sz="1400" dirty="0" err="1"/>
                <a:t>pero</a:t>
              </a:r>
              <a:r>
                <a:rPr lang="en-US" sz="1400" dirty="0"/>
                <a:t> </a:t>
              </a:r>
              <a:r>
                <a:rPr lang="en-US" sz="1400" dirty="0" err="1"/>
                <a:t>uso</a:t>
              </a:r>
              <a:r>
                <a:rPr lang="en-US" sz="1400" dirty="0"/>
                <a:t> </a:t>
              </a:r>
              <a:r>
                <a:rPr lang="en-US" sz="1400" dirty="0" err="1"/>
                <a:t>inapropriado</a:t>
              </a:r>
              <a:r>
                <a:rPr lang="en-US" sz="1400" dirty="0"/>
                <a:t> de </a:t>
              </a:r>
              <a:r>
                <a:rPr lang="en-US" sz="1400" dirty="0" err="1"/>
                <a:t>bienes</a:t>
              </a:r>
              <a:r>
                <a:rPr lang="en-US" sz="1400" dirty="0"/>
                <a:t>/</a:t>
              </a:r>
              <a:r>
                <a:rPr lang="en-US" sz="1400" dirty="0" err="1"/>
                <a:t>servicios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20333" y="1449847"/>
              <a:ext cx="710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IV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87115" y="1438170"/>
              <a:ext cx="710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7115" y="5164339"/>
              <a:ext cx="710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4199" y="5164339"/>
              <a:ext cx="710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168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Críticas a la Judicialización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/>
              <a:t>Los jueces están cambiando la asignación de recursos en el sector salud</a:t>
            </a:r>
          </a:p>
          <a:p>
            <a:endParaRPr lang="es-CO" noProof="0" dirty="0"/>
          </a:p>
          <a:p>
            <a:r>
              <a:rPr lang="es-CO" noProof="0" dirty="0"/>
              <a:t>Decisiones judiciales están definiendo políticas de salud</a:t>
            </a:r>
          </a:p>
          <a:p>
            <a:endParaRPr lang="es-CO" noProof="0" dirty="0"/>
          </a:p>
          <a:p>
            <a:r>
              <a:rPr lang="es-CO" noProof="0" dirty="0"/>
              <a:t>Regresiva</a:t>
            </a:r>
          </a:p>
          <a:p>
            <a:pPr marL="457200" indent="-457200">
              <a:buFontTx/>
              <a:buChar char="-"/>
            </a:pPr>
            <a:endParaRPr lang="es-CO" noProof="0" dirty="0">
              <a:solidFill>
                <a:schemeClr val="accent2"/>
              </a:solidFill>
            </a:endParaRPr>
          </a:p>
          <a:p>
            <a:r>
              <a:rPr lang="es-CO" noProof="0" dirty="0"/>
              <a:t>¿Querría usted estar sin protección judicial?</a:t>
            </a:r>
          </a:p>
          <a:p>
            <a:pPr marL="0" lvl="2" indent="0">
              <a:buNone/>
            </a:pPr>
            <a:endParaRPr lang="es-CO" sz="2800" noProof="0" dirty="0">
              <a:solidFill>
                <a:srgbClr val="00ADE4"/>
              </a:solidFill>
            </a:endParaRPr>
          </a:p>
          <a:p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18319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 Gran Dilema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/>
              <a:t>Como proteger el derecho a la salud de todos los ciudadanos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Derecho individual x Derecho colectivo</a:t>
            </a:r>
          </a:p>
          <a:p>
            <a:pPr marL="0" lvl="2" indent="0">
              <a:buNone/>
            </a:pPr>
            <a:endParaRPr lang="es-CO" sz="2800" noProof="0" dirty="0">
              <a:solidFill>
                <a:srgbClr val="00ADE4"/>
              </a:solidFill>
            </a:endParaRPr>
          </a:p>
          <a:p>
            <a:r>
              <a:rPr lang="es-CO" noProof="0" dirty="0"/>
              <a:t>Sentencias estructurales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Sentencia T-760 de Colombia</a:t>
            </a:r>
          </a:p>
        </p:txBody>
      </p:sp>
    </p:spTree>
    <p:extLst>
      <p:ext uri="{BB962C8B-B14F-4D97-AF65-F5344CB8AC3E}">
        <p14:creationId xmlns:p14="http://schemas.microsoft.com/office/powerpoint/2010/main" val="342486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Iniciativa </a:t>
            </a:r>
            <a:r>
              <a:rPr lang="es-CO" sz="3200" b="1" noProof="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SaluDerecho</a:t>
            </a:r>
            <a:endParaRPr lang="es-CO" sz="3200" b="1" noProof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 err="1"/>
              <a:t>SaluDerecho</a:t>
            </a:r>
            <a:r>
              <a:rPr lang="es-CO" noProof="0" dirty="0"/>
              <a:t> - Iniciativa de Aprendizaje Colaborativo en Derecho a la Salud y Cobertura Universal (2010)</a:t>
            </a:r>
          </a:p>
          <a:p>
            <a:endParaRPr lang="es-CO" noProof="0" dirty="0"/>
          </a:p>
          <a:p>
            <a:r>
              <a:rPr lang="es-CO" noProof="0" dirty="0"/>
              <a:t>Enfoque basado en derechos humanos y la teoría de cambio colaborativo</a:t>
            </a:r>
          </a:p>
          <a:p>
            <a:r>
              <a:rPr lang="es-CO" noProof="0" dirty="0"/>
              <a:t>Países miembros: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Argentina, Brasil, Costa Rica, Chile, Colombia, Ecuador, México, Perú y Uruguay</a:t>
            </a:r>
            <a:endParaRPr lang="es-CO" altLang="en-US" sz="2800" noProof="0" dirty="0">
              <a:solidFill>
                <a:srgbClr val="00ADE4"/>
              </a:solidFill>
            </a:endParaRPr>
          </a:p>
          <a:p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35131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50605"/>
            <a:ext cx="8496300" cy="576263"/>
          </a:xfrm>
        </p:spPr>
        <p:txBody>
          <a:bodyPr/>
          <a:lstStyle/>
          <a:p>
            <a:r>
              <a:rPr lang="es-CO" altLang="en-US" sz="3200" noProof="0" dirty="0"/>
              <a:t>Intereses divergentes en la sociedad son el principal impedimento a la cooperación y para la efectividad de los esfuerzos, aún cuando se conozcan los riesgos y sus consecuencias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37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9618CCC-4937-4EF9-B083-6AD700C9F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163584"/>
              </p:ext>
            </p:extLst>
          </p:nvPr>
        </p:nvGraphicFramePr>
        <p:xfrm>
          <a:off x="914401" y="909085"/>
          <a:ext cx="8362950" cy="483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Callout 5">
            <a:extLst>
              <a:ext uri="{FF2B5EF4-FFF2-40B4-BE49-F238E27FC236}">
                <a16:creationId xmlns:a16="http://schemas.microsoft.com/office/drawing/2014/main" id="{01911C7F-0D76-4439-B714-55692DF31B6B}"/>
              </a:ext>
            </a:extLst>
          </p:cNvPr>
          <p:cNvSpPr/>
          <p:nvPr/>
        </p:nvSpPr>
        <p:spPr>
          <a:xfrm>
            <a:off x="4934460" y="1297383"/>
            <a:ext cx="2096814" cy="612648"/>
          </a:xfrm>
          <a:prstGeom prst="wedgeEllipseCallout">
            <a:avLst>
              <a:gd name="adj1" fmla="val -26096"/>
              <a:gd name="adj2" fmla="val 9852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Quiero cuidar a mis pacientes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4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noProof="0" dirty="0"/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/>
              <a:t>Discutir el concepto del derecho a la salud y sus principios</a:t>
            </a:r>
          </a:p>
          <a:p>
            <a:r>
              <a:rPr lang="es-CO" noProof="0" dirty="0"/>
              <a:t>Discutir sus implicaciones (desde un punto de vista económico)</a:t>
            </a:r>
          </a:p>
          <a:p>
            <a:r>
              <a:rPr lang="es-CO" noProof="0" dirty="0"/>
              <a:t>Discutir como estos principios se relacionan con algunas características del sector salud y algunos conceptos económicos</a:t>
            </a:r>
          </a:p>
        </p:txBody>
      </p:sp>
    </p:spTree>
    <p:extLst>
      <p:ext uri="{BB962C8B-B14F-4D97-AF65-F5344CB8AC3E}">
        <p14:creationId xmlns:p14="http://schemas.microsoft.com/office/powerpoint/2010/main" val="27984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775908"/>
            <a:ext cx="8496300" cy="576263"/>
          </a:xfrm>
        </p:spPr>
        <p:txBody>
          <a:bodyPr/>
          <a:lstStyle/>
          <a:p>
            <a:r>
              <a:rPr lang="es-CO" altLang="en-US" sz="3200" noProof="0" dirty="0"/>
              <a:t>Necesidad de desarrollar una comunidad conexa que permita a los varios actores trabajar de manera colectiva alrededor de objetivos comunes, facilitando el intercambio de conocimientos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31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SaluDerecho</a:t>
            </a:r>
            <a:endParaRPr lang="es-CO" sz="3200" b="1" noProof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altLang="en-US" noProof="0" dirty="0" err="1">
                <a:solidFill>
                  <a:schemeClr val="tx2"/>
                </a:solidFill>
              </a:rPr>
              <a:t>SaluDerecho</a:t>
            </a:r>
            <a:r>
              <a:rPr lang="es-CO" altLang="en-US" noProof="0" dirty="0">
                <a:solidFill>
                  <a:schemeClr val="tx2"/>
                </a:solidFill>
              </a:rPr>
              <a:t> es un programa </a:t>
            </a:r>
            <a:r>
              <a:rPr lang="es-CO" altLang="en-US" noProof="0" dirty="0" err="1">
                <a:solidFill>
                  <a:schemeClr val="tx2"/>
                </a:solidFill>
              </a:rPr>
              <a:t>multi-actores</a:t>
            </a:r>
            <a:r>
              <a:rPr lang="es-CO" altLang="en-US" noProof="0" dirty="0">
                <a:solidFill>
                  <a:schemeClr val="tx2"/>
                </a:solidFill>
              </a:rPr>
              <a:t> que busca crear confianza y cooperación para resolver desafíos sociales complejos</a:t>
            </a:r>
            <a:endParaRPr lang="es-CO" noProof="0" dirty="0"/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altLang="en-US" sz="2800" noProof="0" dirty="0">
                <a:solidFill>
                  <a:srgbClr val="00ADE4"/>
                </a:solidFill>
              </a:rPr>
              <a:t>No son solamente problemas difíciles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altLang="en-US" sz="2800" noProof="0" dirty="0">
                <a:solidFill>
                  <a:srgbClr val="00ADE4"/>
                </a:solidFill>
              </a:rPr>
              <a:t>Requieren de procesos dinámicos con caminos imprevisibles que pueden llevar a resultados inesperados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altLang="en-US" sz="2800" noProof="0" dirty="0">
                <a:solidFill>
                  <a:srgbClr val="00ADE4"/>
                </a:solidFill>
              </a:rPr>
              <a:t>No tienen soluciones claramente definidas</a:t>
            </a:r>
          </a:p>
          <a:p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1931581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21493"/>
              </p:ext>
            </p:extLst>
          </p:nvPr>
        </p:nvGraphicFramePr>
        <p:xfrm>
          <a:off x="491490" y="1268413"/>
          <a:ext cx="8161020" cy="4765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effectLst/>
                        </a:rPr>
                        <a:t>Princípios</a:t>
                      </a:r>
                      <a:endParaRPr lang="en-US" sz="2400" baseline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US" sz="600" baseline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effectLst/>
                        </a:rPr>
                        <a:t>Evaluación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effectLst/>
                        </a:rPr>
                        <a:t> de </a:t>
                      </a: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effectLst/>
                        </a:rPr>
                        <a:t>Resultados</a:t>
                      </a:r>
                      <a:endParaRPr lang="en-US" sz="2400" baseline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5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2400" baseline="0" dirty="0">
                          <a:solidFill>
                            <a:schemeClr val="accent2"/>
                          </a:solidFill>
                          <a:effectLst/>
                        </a:rPr>
                        <a:t>articipation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400" baseline="0" dirty="0">
                          <a:solidFill>
                            <a:schemeClr val="accent2"/>
                          </a:solidFill>
                          <a:effectLst/>
                        </a:rPr>
                        <a:t>ccountability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400" baseline="0" dirty="0">
                          <a:solidFill>
                            <a:schemeClr val="accent2"/>
                          </a:solidFill>
                          <a:effectLst/>
                        </a:rPr>
                        <a:t>on-discrimination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2400" baseline="0" dirty="0">
                          <a:solidFill>
                            <a:schemeClr val="accent2"/>
                          </a:solidFill>
                          <a:effectLst/>
                        </a:rPr>
                        <a:t>ransparency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400" baseline="0" dirty="0">
                          <a:solidFill>
                            <a:schemeClr val="accent2"/>
                          </a:solidFill>
                          <a:effectLst/>
                        </a:rPr>
                        <a:t>uman dignity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2400" baseline="0" dirty="0">
                          <a:solidFill>
                            <a:schemeClr val="accent2"/>
                          </a:solidFill>
                          <a:effectLst/>
                        </a:rPr>
                        <a:t>mpowerment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2400" baseline="0" dirty="0">
                          <a:solidFill>
                            <a:schemeClr val="accent2"/>
                          </a:solidFill>
                          <a:effectLst/>
                        </a:rPr>
                        <a:t>ule of Law</a:t>
                      </a:r>
                      <a:endParaRPr lang="en-US" sz="2400" baseline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US" sz="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400" b="1" baseline="0" dirty="0">
                          <a:solidFill>
                            <a:schemeClr val="accent2"/>
                          </a:solidFill>
                          <a:effectLst/>
                        </a:rPr>
                        <a:t>vailability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400" b="1" baseline="0" dirty="0">
                          <a:solidFill>
                            <a:schemeClr val="accent2"/>
                          </a:solidFill>
                          <a:effectLst/>
                        </a:rPr>
                        <a:t>ccessibility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400" b="1" baseline="0" dirty="0">
                          <a:solidFill>
                            <a:schemeClr val="accent2"/>
                          </a:solidFill>
                          <a:effectLst/>
                        </a:rPr>
                        <a:t>cceptability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en-US" sz="2400" b="1" baseline="0" dirty="0">
                          <a:solidFill>
                            <a:schemeClr val="accent2"/>
                          </a:solidFill>
                          <a:effectLst/>
                        </a:rPr>
                        <a:t>uality</a:t>
                      </a:r>
                    </a:p>
                  </a:txBody>
                  <a:tcPr marL="35069" marR="3506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497580" y="3406140"/>
            <a:ext cx="225171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07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Estrategia de </a:t>
            </a:r>
            <a:r>
              <a:rPr lang="es-CO" sz="3200" b="1" noProof="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SaluDerecho</a:t>
            </a:r>
            <a:endParaRPr lang="es-CO" sz="3200" b="1" noProof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altLang="en-US" sz="3200" noProof="0" dirty="0">
                <a:solidFill>
                  <a:schemeClr val="tx2"/>
                </a:solidFill>
              </a:rPr>
              <a:t>Establecer y mantener confianza y cooperación entre y al interior de los países</a:t>
            </a:r>
          </a:p>
          <a:p>
            <a:r>
              <a:rPr lang="es-CO" altLang="en-US" sz="3200" noProof="0" dirty="0">
                <a:solidFill>
                  <a:schemeClr val="tx2"/>
                </a:solidFill>
              </a:rPr>
              <a:t>Gente antes de instituciones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altLang="en-US" sz="2800" noProof="0" dirty="0">
                <a:solidFill>
                  <a:srgbClr val="00ADE4"/>
                </a:solidFill>
              </a:rPr>
              <a:t>La dimensión humana es un elemento clave de su estrategia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altLang="en-US" sz="2800" noProof="0" dirty="0">
                <a:solidFill>
                  <a:srgbClr val="00ADE4"/>
                </a:solidFill>
              </a:rPr>
              <a:t>Aspiraciones mueven a las personas</a:t>
            </a:r>
          </a:p>
          <a:p>
            <a:r>
              <a:rPr lang="es-CO" altLang="en-US" sz="3200" noProof="0" dirty="0">
                <a:solidFill>
                  <a:schemeClr val="tx2"/>
                </a:solidFill>
              </a:rPr>
              <a:t>Beneficio mutuo 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altLang="en-US" sz="2800" noProof="0" dirty="0">
                <a:solidFill>
                  <a:srgbClr val="00ADE4"/>
                </a:solidFill>
              </a:rPr>
              <a:t>Todos los actores traen una contribución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altLang="en-US" sz="2800" noProof="0" dirty="0">
                <a:solidFill>
                  <a:srgbClr val="00ADE4"/>
                </a:solidFill>
              </a:rPr>
              <a:t>Todos los actores tienen algo a ganar</a:t>
            </a:r>
            <a:endParaRPr lang="es-CO" sz="2800" noProof="0" dirty="0">
              <a:solidFill>
                <a:srgbClr val="00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Estrategia de </a:t>
            </a:r>
            <a:r>
              <a:rPr lang="es-CO" sz="3200" b="1" noProof="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SaluDerecho</a:t>
            </a:r>
            <a:endParaRPr lang="es-CO" sz="3200" b="1" noProof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altLang="en-US" sz="3200" noProof="0" dirty="0">
                <a:solidFill>
                  <a:schemeClr val="tx2"/>
                </a:solidFill>
              </a:rPr>
              <a:t>Investigación y producción de documentos técnicos</a:t>
            </a:r>
          </a:p>
          <a:p>
            <a:endParaRPr lang="es-CO" altLang="en-US" sz="3200" noProof="0" dirty="0">
              <a:solidFill>
                <a:schemeClr val="tx2"/>
              </a:solidFill>
            </a:endParaRPr>
          </a:p>
          <a:p>
            <a:r>
              <a:rPr lang="es-CO" altLang="en-US" sz="3200" noProof="0" dirty="0">
                <a:solidFill>
                  <a:schemeClr val="tx2"/>
                </a:solidFill>
              </a:rPr>
              <a:t>Construcción de coaliciones (“mesas de diálogos”)</a:t>
            </a:r>
          </a:p>
          <a:p>
            <a:endParaRPr lang="es-CO" altLang="en-US" sz="3200" noProof="0" dirty="0">
              <a:solidFill>
                <a:schemeClr val="tx2"/>
              </a:solidFill>
            </a:endParaRPr>
          </a:p>
          <a:p>
            <a:r>
              <a:rPr lang="es-CO" altLang="en-US" sz="3200" noProof="0" dirty="0">
                <a:solidFill>
                  <a:schemeClr val="tx2"/>
                </a:solidFill>
              </a:rPr>
              <a:t>Facilitación de diálogos</a:t>
            </a:r>
          </a:p>
        </p:txBody>
      </p:sp>
    </p:spTree>
    <p:extLst>
      <p:ext uri="{BB962C8B-B14F-4D97-AF65-F5344CB8AC3E}">
        <p14:creationId xmlns:p14="http://schemas.microsoft.com/office/powerpoint/2010/main" val="38361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36E2F37-7975-45FC-B4DA-A3EEC4AB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8301"/>
            <a:ext cx="8496300" cy="519112"/>
          </a:xfrm>
        </p:spPr>
        <p:txBody>
          <a:bodyPr/>
          <a:lstStyle/>
          <a:p>
            <a:r>
              <a:rPr lang="es-CO" altLang="en-US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Diferentes Líneas de Acción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81868D1B-1EA9-45CD-9C27-FD084A4C0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5775"/>
            <a:ext cx="8229600" cy="421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4">
            <a:extLst>
              <a:ext uri="{FF2B5EF4-FFF2-40B4-BE49-F238E27FC236}">
                <a16:creationId xmlns:a16="http://schemas.microsoft.com/office/drawing/2014/main" id="{74505F4C-EB41-41F4-92A4-B2C003D74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38512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5">
            <a:extLst>
              <a:ext uri="{FF2B5EF4-FFF2-40B4-BE49-F238E27FC236}">
                <a16:creationId xmlns:a16="http://schemas.microsoft.com/office/drawing/2014/main" id="{416F4416-9E4F-4AD8-A916-42DBC0A5B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013075"/>
            <a:ext cx="191928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6">
            <a:extLst>
              <a:ext uri="{FF2B5EF4-FFF2-40B4-BE49-F238E27FC236}">
                <a16:creationId xmlns:a16="http://schemas.microsoft.com/office/drawing/2014/main" id="{69BB96B9-0543-44AF-B244-94E3F7593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070225"/>
            <a:ext cx="19764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>
            <a:extLst>
              <a:ext uri="{FF2B5EF4-FFF2-40B4-BE49-F238E27FC236}">
                <a16:creationId xmlns:a16="http://schemas.microsoft.com/office/drawing/2014/main" id="{F869E123-B29F-40D5-A961-EE73A96F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7388"/>
            <a:ext cx="26987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504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Algunos 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altLang="en-US" sz="3200" noProof="0" dirty="0">
                <a:solidFill>
                  <a:schemeClr val="tx2"/>
                </a:solidFill>
              </a:rPr>
              <a:t>Costa Rica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noProof="0" dirty="0"/>
              <a:t>Cooperación entre la Sala Constitucional de la Corte Suprema de Justicia de Costa Rica y la Red de Colaboración Cochrane Centroamérica para formar jueces en medicina basada en la evidencia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noProof="0" dirty="0"/>
              <a:t>Intercambio de conocimientos y capacitación al equipo humano de cientos de hospitales públicos del país, en el manejo de las listas de espera, principal motivo de los derechos de amparo en Costa Rica</a:t>
            </a:r>
            <a:endParaRPr lang="es-CO" altLang="en-US" sz="2800" noProof="0" dirty="0">
              <a:solidFill>
                <a:srgbClr val="00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Algunos 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altLang="en-US" sz="3200" noProof="0" dirty="0">
                <a:solidFill>
                  <a:schemeClr val="tx2"/>
                </a:solidFill>
              </a:rPr>
              <a:t>Uruguay 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altLang="en-US" sz="2800" noProof="0" dirty="0">
                <a:solidFill>
                  <a:srgbClr val="00ADE4"/>
                </a:solidFill>
              </a:rPr>
              <a:t>Creación de la mesa de diálogo rompe la polarización y el ambiente de casi confrontación que existía entre el sector salud y la rama judicial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Participan de la mesa: sector salud, rama judicial, la academia y el Colegio Médico, la Facultad de Medicina de la Universidad de la República, la Asociación de Laboratorios Nacionales de Uruguay, catedráticos de derecho constitucional y administrativo, representantes de los usuarios y de los prestadores privados</a:t>
            </a:r>
          </a:p>
        </p:txBody>
      </p:sp>
    </p:spTree>
    <p:extLst>
      <p:ext uri="{BB962C8B-B14F-4D97-AF65-F5344CB8AC3E}">
        <p14:creationId xmlns:p14="http://schemas.microsoft.com/office/powerpoint/2010/main" val="257157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Algunos 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altLang="en-US" sz="3200" noProof="0" dirty="0">
                <a:solidFill>
                  <a:schemeClr val="tx2"/>
                </a:solidFill>
              </a:rPr>
              <a:t>Brasil – Rio Grande do Sul 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altLang="en-US" sz="2800" noProof="0" dirty="0">
                <a:solidFill>
                  <a:srgbClr val="00ADE4"/>
                </a:solidFill>
              </a:rPr>
              <a:t>Introducción de la metodología de planificación y gestión sistémica con enfoque en salud con el fin de reducir la judicialización de la salud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Mesa de diálogo del Estado de Rio Grande do Sul ha logrado una reducción de más de 90% en los litigios relacionados con el suministro de medicamentos y tratamientos médico-hospitalarios</a:t>
            </a:r>
          </a:p>
        </p:txBody>
      </p:sp>
    </p:spTree>
    <p:extLst>
      <p:ext uri="{BB962C8B-B14F-4D97-AF65-F5344CB8AC3E}">
        <p14:creationId xmlns:p14="http://schemas.microsoft.com/office/powerpoint/2010/main" val="7595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Algunos 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altLang="en-US" sz="3200" noProof="0" dirty="0">
                <a:solidFill>
                  <a:schemeClr val="tx2"/>
                </a:solidFill>
              </a:rPr>
              <a:t>Brasil – Minas Gerais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altLang="en-US" sz="2800" noProof="0" dirty="0">
                <a:solidFill>
                  <a:srgbClr val="00ADE4"/>
                </a:solidFill>
              </a:rPr>
              <a:t>Cursos de derecho a salud para jueces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Preparación de notas técnicas para apoyar la decisión judicial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Ley que busca minimizar la presencia de conflictos de interés en el sector salud: compañías productoras de medicamentos y de aparatos ortopédicos, prótesis, dispositivos e implantes, tienen la obligación de declarar sus relaciones con los profesionales de la salud que constituyan potenciales conflictos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26285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Salud como un Derecho Humano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/>
              <a:t>Presente en la Constitución de la OMS (1946)</a:t>
            </a:r>
          </a:p>
          <a:p>
            <a:pPr marL="0" lvl="2" indent="0">
              <a:buNone/>
            </a:pPr>
            <a:endParaRPr lang="es-CO" sz="3000" noProof="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es-CO" sz="3000" noProof="0" dirty="0">
                <a:solidFill>
                  <a:schemeClr val="accent1"/>
                </a:solidFill>
              </a:rPr>
              <a:t>Presente en la Declaración de Alma Ata (1978)</a:t>
            </a:r>
          </a:p>
          <a:p>
            <a:pPr marL="0" lvl="2" indent="0">
              <a:buNone/>
            </a:pPr>
            <a:endParaRPr lang="es-CO" sz="3000" noProof="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es-CO" sz="3000" noProof="0" dirty="0">
                <a:solidFill>
                  <a:schemeClr val="accent1"/>
                </a:solidFill>
              </a:rPr>
              <a:t>Reconocida por las constituciones de varios países </a:t>
            </a:r>
          </a:p>
        </p:txBody>
      </p:sp>
    </p:spTree>
    <p:extLst>
      <p:ext uri="{BB962C8B-B14F-4D97-AF65-F5344CB8AC3E}">
        <p14:creationId xmlns:p14="http://schemas.microsoft.com/office/powerpoint/2010/main" val="13399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Algunos 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altLang="en-US" sz="3200" noProof="0" dirty="0">
                <a:solidFill>
                  <a:schemeClr val="tx2"/>
                </a:solidFill>
              </a:rPr>
              <a:t>Colombia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altLang="en-US" sz="2800" noProof="0" dirty="0">
                <a:solidFill>
                  <a:srgbClr val="00ADE4"/>
                </a:solidFill>
              </a:rPr>
              <a:t>Estudio sobre mecanismos de asistencia técnica en asuntos de salud y tutela. Grupos focales con jueces municipales y del circuito de las ciudades de Bogotá, Medellín y Barranquilla</a:t>
            </a:r>
            <a:endParaRPr lang="es-CO" sz="2800" noProof="0" dirty="0">
              <a:solidFill>
                <a:srgbClr val="00ADE4"/>
              </a:solidFill>
            </a:endParaRP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Fortalecimiento de la delegada de la Función Jurisdiccional y de Conciliación de la SNS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Programa de capacitación de jueces en Bogotá, Medellín y Barranquilla con la Escuela Judicial</a:t>
            </a:r>
          </a:p>
        </p:txBody>
      </p:sp>
    </p:spTree>
    <p:extLst>
      <p:ext uri="{BB962C8B-B14F-4D97-AF65-F5344CB8AC3E}">
        <p14:creationId xmlns:p14="http://schemas.microsoft.com/office/powerpoint/2010/main" val="14986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Desafíos y Limitaciones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O" altLang="en-US" sz="3200" noProof="0" dirty="0">
                <a:solidFill>
                  <a:schemeClr val="tx2"/>
                </a:solidFill>
              </a:rPr>
              <a:t>Como hacer con que los países trabajen regionalmente</a:t>
            </a:r>
          </a:p>
          <a:p>
            <a:endParaRPr lang="es-CO" altLang="en-US" sz="3200" noProof="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s-CO" altLang="en-US" sz="3200" noProof="0" dirty="0">
                <a:solidFill>
                  <a:schemeClr val="tx2"/>
                </a:solidFill>
              </a:rPr>
              <a:t>Altibajos de las acciones x flujo de acciones más estable</a:t>
            </a:r>
          </a:p>
          <a:p>
            <a:pPr>
              <a:spcBef>
                <a:spcPts val="0"/>
              </a:spcBef>
            </a:pPr>
            <a:endParaRPr lang="es-CO" altLang="en-US" sz="3200" noProof="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s-CO" altLang="en-US" sz="3200" noProof="0" dirty="0">
                <a:solidFill>
                  <a:schemeClr val="tx2"/>
                </a:solidFill>
              </a:rPr>
              <a:t>Financiamiento </a:t>
            </a:r>
          </a:p>
        </p:txBody>
      </p:sp>
    </p:spTree>
    <p:extLst>
      <p:ext uri="{BB962C8B-B14F-4D97-AF65-F5344CB8AC3E}">
        <p14:creationId xmlns:p14="http://schemas.microsoft.com/office/powerpoint/2010/main" val="29686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105816" y="2560946"/>
            <a:ext cx="3349461" cy="1011238"/>
          </a:xfrm>
        </p:spPr>
        <p:txBody>
          <a:bodyPr/>
          <a:lstStyle/>
          <a:p>
            <a:r>
              <a:rPr lang="es-CO" noProof="0" dirty="0"/>
              <a:t>Muchas gracias!</a:t>
            </a:r>
          </a:p>
        </p:txBody>
      </p:sp>
      <p:pic>
        <p:nvPicPr>
          <p:cNvPr id="4" name="Picture 3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2" y="335840"/>
            <a:ext cx="3615235" cy="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2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Salud como un Derecho Humano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/>
              <a:t>Principal documento: Pacto Internacional de Derechos Económicos, Sociales y Culturales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Entrada en vigor: enero de 1976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Ratificado por más de 150 países</a:t>
            </a:r>
          </a:p>
          <a:p>
            <a:r>
              <a:rPr lang="es-CO" noProof="0" dirty="0"/>
              <a:t>Artículo 12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Los Estados Partes en el presente Pacto reconocen el derecho de toda persona al disfrute del más alto nivel posible de salud física y mental</a:t>
            </a:r>
            <a:endParaRPr lang="es-CO" sz="2800" noProof="0" dirty="0"/>
          </a:p>
        </p:txBody>
      </p:sp>
    </p:spTree>
    <p:extLst>
      <p:ext uri="{BB962C8B-B14F-4D97-AF65-F5344CB8AC3E}">
        <p14:creationId xmlns:p14="http://schemas.microsoft.com/office/powerpoint/2010/main" val="24580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 Concepto del Derecho a la Salud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noProof="0" dirty="0"/>
              <a:t>Pero el Pacto también dice: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Cada uno de los Estados Partes en el presente Pacto se compromete a adoptar medidas, tanto por separado como mediante la asistencia y la cooperación internacionales, especialmente económicas y técnicas, </a:t>
            </a:r>
            <a:r>
              <a:rPr lang="es-CO" sz="2800" u="sng" noProof="0" dirty="0">
                <a:solidFill>
                  <a:srgbClr val="00ADE4"/>
                </a:solidFill>
              </a:rPr>
              <a:t>hasta el máximo de los recursos de que disponga, para lograr progresivamente</a:t>
            </a:r>
            <a:r>
              <a:rPr lang="es-CO" sz="2800" noProof="0" dirty="0">
                <a:solidFill>
                  <a:srgbClr val="00ADE4"/>
                </a:solidFill>
              </a:rPr>
              <a:t>, por todos los medios apropiados, inclusive en particular la adopción de medidas legislativas, la plena efectividad de los derechos aquí reconocidos (Artículo 2)</a:t>
            </a:r>
          </a:p>
          <a:p>
            <a:pPr lvl="1"/>
            <a:endParaRPr lang="es-CO" noProof="0" dirty="0"/>
          </a:p>
          <a:p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32585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 Concepto del Derecho a la Salud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/>
              <a:t>La Observación General 14 (Aplicación del Pacto) preparado por el Comité de Derechos Económicos, Sociales y Culturales del Consejo Económico y Social de las Naciones Unidas dice: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El Pacto establece la </a:t>
            </a:r>
            <a:r>
              <a:rPr lang="es-CO" sz="2800" u="sng" noProof="0" dirty="0">
                <a:solidFill>
                  <a:srgbClr val="00ADE4"/>
                </a:solidFill>
              </a:rPr>
              <a:t>aplicación progresiva</a:t>
            </a:r>
            <a:r>
              <a:rPr lang="es-CO" sz="2800" noProof="0" dirty="0">
                <a:solidFill>
                  <a:srgbClr val="00ADE4"/>
                </a:solidFill>
              </a:rPr>
              <a:t> y </a:t>
            </a:r>
            <a:r>
              <a:rPr lang="es-CO" sz="2800" u="sng" noProof="0" dirty="0">
                <a:solidFill>
                  <a:srgbClr val="00ADE4"/>
                </a:solidFill>
              </a:rPr>
              <a:t>reconoce</a:t>
            </a:r>
            <a:r>
              <a:rPr lang="es-CO" sz="2800" noProof="0" dirty="0">
                <a:solidFill>
                  <a:srgbClr val="00ADE4"/>
                </a:solidFill>
              </a:rPr>
              <a:t> los obstáculos que representan </a:t>
            </a:r>
            <a:r>
              <a:rPr lang="es-CO" sz="2800" u="sng" noProof="0" dirty="0">
                <a:solidFill>
                  <a:srgbClr val="00ADE4"/>
                </a:solidFill>
              </a:rPr>
              <a:t>los limitados recursos disponibles</a:t>
            </a:r>
            <a:r>
              <a:rPr lang="es-CO" sz="2800" noProof="0" dirty="0">
                <a:solidFill>
                  <a:srgbClr val="00ADE4"/>
                </a:solidFill>
              </a:rPr>
              <a:t> (par. 30)</a:t>
            </a:r>
          </a:p>
        </p:txBody>
      </p:sp>
    </p:spTree>
    <p:extLst>
      <p:ext uri="{BB962C8B-B14F-4D97-AF65-F5344CB8AC3E}">
        <p14:creationId xmlns:p14="http://schemas.microsoft.com/office/powerpoint/2010/main" val="7681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 Concepto del Derecho a la Salud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/>
              <a:t>Sin embargo: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>
                <a:solidFill>
                  <a:srgbClr val="00ADE4"/>
                </a:solidFill>
              </a:rPr>
              <a:t>La realización progresiva significa que los Estados Partes tienen la </a:t>
            </a:r>
            <a:r>
              <a:rPr lang="es-CO" sz="2800" u="sng" noProof="0" dirty="0">
                <a:solidFill>
                  <a:srgbClr val="00ADE4"/>
                </a:solidFill>
              </a:rPr>
              <a:t>obligación concreta y constante de avanzar lo más expedita y eficazmente posible</a:t>
            </a:r>
            <a:r>
              <a:rPr lang="es-CO" sz="2800" noProof="0" dirty="0">
                <a:solidFill>
                  <a:srgbClr val="00ADE4"/>
                </a:solidFill>
              </a:rPr>
              <a:t> hacia la plena realización del artículo 12 (par. 31)</a:t>
            </a:r>
          </a:p>
          <a:p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42279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 Concepto del Derecho a la Salud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noProof="0" dirty="0"/>
              <a:t>Y también: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s-CO" sz="2800" noProof="0" dirty="0"/>
              <a:t>El concepto del "más alto nivel posible de salud", a que se hace referencia en el párrafo 1 del artículo 12, tiene en cuenta tanto </a:t>
            </a:r>
            <a:r>
              <a:rPr lang="es-CO" sz="2800" u="sng" noProof="0" dirty="0"/>
              <a:t>las condiciones biológicas y socioeconómicas esenciales de la persona como los recursos con que cuenta el Estado</a:t>
            </a:r>
            <a:r>
              <a:rPr lang="es-CO" sz="2800" noProof="0" dirty="0"/>
              <a:t> </a:t>
            </a:r>
            <a:r>
              <a:rPr lang="es-CO" sz="2800" noProof="0" dirty="0">
                <a:solidFill>
                  <a:srgbClr val="00ADE4"/>
                </a:solidFill>
              </a:rPr>
              <a:t>(par. 9)</a:t>
            </a:r>
          </a:p>
        </p:txBody>
      </p:sp>
    </p:spTree>
    <p:extLst>
      <p:ext uri="{BB962C8B-B14F-4D97-AF65-F5344CB8AC3E}">
        <p14:creationId xmlns:p14="http://schemas.microsoft.com/office/powerpoint/2010/main" val="41542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</TotalTime>
  <Words>1647</Words>
  <Application>Microsoft Office PowerPoint</Application>
  <PresentationFormat>On-screen Show (4:3)</PresentationFormat>
  <Paragraphs>242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WBG Slide</vt:lpstr>
      <vt:lpstr>La Iniciativa SaluDerecho: Un Esfuerzo para Promover el Derecho a la Salud en América Latina</vt:lpstr>
      <vt:lpstr>Estructura de la Presentación</vt:lpstr>
      <vt:lpstr>Objetivos</vt:lpstr>
      <vt:lpstr>La Salud como un Derecho Humano</vt:lpstr>
      <vt:lpstr>La Salud como un Derecho Humano</vt:lpstr>
      <vt:lpstr>El Concepto del Derecho a la Salud</vt:lpstr>
      <vt:lpstr>El Concepto del Derecho a la Salud</vt:lpstr>
      <vt:lpstr>El Concepto del Derecho a la Salud</vt:lpstr>
      <vt:lpstr>El Concepto del Derecho a la Salud</vt:lpstr>
      <vt:lpstr>Implicaciones</vt:lpstr>
      <vt:lpstr>Dos Características Especiales del Sector Salud</vt:lpstr>
      <vt:lpstr>Dos Implicaciones Importantes</vt:lpstr>
      <vt:lpstr>Relación entre el Paciente y el Médico</vt:lpstr>
      <vt:lpstr>Relación entre el Ciudadano y el Estado</vt:lpstr>
      <vt:lpstr>Los “Agentes” Operativos del Estado</vt:lpstr>
      <vt:lpstr>El Derecho a la Salud y su Judicialización</vt:lpstr>
      <vt:lpstr>¿Por qué la Judicialización en AL?</vt:lpstr>
      <vt:lpstr>¿Por qué la Judicialización en AL?</vt:lpstr>
      <vt:lpstr>La judicialización de la salud es un síntoma de problemas estructurales más complexos</vt:lpstr>
      <vt:lpstr>PowerPoint Presentation</vt:lpstr>
      <vt:lpstr>PowerPoint Presentation</vt:lpstr>
      <vt:lpstr>PowerPoint Presentation</vt:lpstr>
      <vt:lpstr>Tipos de Litigio</vt:lpstr>
      <vt:lpstr>PowerPoint Presentation</vt:lpstr>
      <vt:lpstr>Críticas a la Judicialización</vt:lpstr>
      <vt:lpstr>El Gran Dilema</vt:lpstr>
      <vt:lpstr>La Iniciativa SaluDerecho</vt:lpstr>
      <vt:lpstr>Intereses divergentes en la sociedad son el principal impedimento a la cooperación y para la efectividad de los esfuerzos, aún cuando se conozcan los riesgos y sus consecuencias</vt:lpstr>
      <vt:lpstr>PowerPoint Presentation</vt:lpstr>
      <vt:lpstr>Necesidad de desarrollar una comunidad conexa que permita a los varios actores trabajar de manera colectiva alrededor de objetivos comunes, facilitando el intercambio de conocimientos</vt:lpstr>
      <vt:lpstr>SaluDerecho</vt:lpstr>
      <vt:lpstr>PowerPoint Presentation</vt:lpstr>
      <vt:lpstr>La Estrategia de SaluDerecho</vt:lpstr>
      <vt:lpstr>La Estrategia de SaluDerecho</vt:lpstr>
      <vt:lpstr>Diferentes Líneas de Acción</vt:lpstr>
      <vt:lpstr>Algunos Resultados</vt:lpstr>
      <vt:lpstr>Algunos Resultados</vt:lpstr>
      <vt:lpstr>Algunos Resultados</vt:lpstr>
      <vt:lpstr>Algunos Resultados</vt:lpstr>
      <vt:lpstr>Algunos Resultados</vt:lpstr>
      <vt:lpstr>Desafíos y Limitaciones </vt:lpstr>
      <vt:lpstr>Muchas gracias!</vt:lpstr>
    </vt:vector>
  </TitlesOfParts>
  <Company>Rivia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*</dc:creator>
  <dc:description>Presentation Template;_x000d_
Version 001;_x000d_
2012-11-16;</dc:description>
  <cp:lastModifiedBy>Roberto F. Iunes</cp:lastModifiedBy>
  <cp:revision>537</cp:revision>
  <cp:lastPrinted>2013-01-22T16:20:56Z</cp:lastPrinted>
  <dcterms:created xsi:type="dcterms:W3CDTF">2012-11-07T14:44:50Z</dcterms:created>
  <dcterms:modified xsi:type="dcterms:W3CDTF">2019-05-27T05:07:21Z</dcterms:modified>
</cp:coreProperties>
</file>